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702" r:id="rId3"/>
  </p:sldMasterIdLst>
  <p:notesMasterIdLst>
    <p:notesMasterId r:id="rId62"/>
  </p:notesMasterIdLst>
  <p:sldIdLst>
    <p:sldId id="2147483623" r:id="rId4"/>
    <p:sldId id="275" r:id="rId5"/>
    <p:sldId id="276" r:id="rId6"/>
    <p:sldId id="277" r:id="rId7"/>
    <p:sldId id="293" r:id="rId8"/>
    <p:sldId id="281" r:id="rId9"/>
    <p:sldId id="256" r:id="rId10"/>
    <p:sldId id="278" r:id="rId11"/>
    <p:sldId id="279" r:id="rId12"/>
    <p:sldId id="295" r:id="rId13"/>
    <p:sldId id="259" r:id="rId14"/>
    <p:sldId id="280" r:id="rId15"/>
    <p:sldId id="294" r:id="rId16"/>
    <p:sldId id="257" r:id="rId17"/>
    <p:sldId id="268" r:id="rId18"/>
    <p:sldId id="261" r:id="rId19"/>
    <p:sldId id="271" r:id="rId20"/>
    <p:sldId id="2147483387" r:id="rId21"/>
    <p:sldId id="2147483646" r:id="rId22"/>
    <p:sldId id="265" r:id="rId23"/>
    <p:sldId id="262" r:id="rId24"/>
    <p:sldId id="296" r:id="rId25"/>
    <p:sldId id="2147483616" r:id="rId26"/>
    <p:sldId id="2147483585" r:id="rId27"/>
    <p:sldId id="260" r:id="rId28"/>
    <p:sldId id="285" r:id="rId29"/>
    <p:sldId id="2147483620" r:id="rId30"/>
    <p:sldId id="290" r:id="rId31"/>
    <p:sldId id="287" r:id="rId32"/>
    <p:sldId id="284" r:id="rId33"/>
    <p:sldId id="269" r:id="rId34"/>
    <p:sldId id="2147483645" r:id="rId35"/>
    <p:sldId id="264" r:id="rId36"/>
    <p:sldId id="2147483643" r:id="rId37"/>
    <p:sldId id="2147483619" r:id="rId38"/>
    <p:sldId id="274" r:id="rId39"/>
    <p:sldId id="2147483647" r:id="rId40"/>
    <p:sldId id="266" r:id="rId41"/>
    <p:sldId id="270" r:id="rId42"/>
    <p:sldId id="282" r:id="rId43"/>
    <p:sldId id="289" r:id="rId44"/>
    <p:sldId id="273" r:id="rId45"/>
    <p:sldId id="2147483644" r:id="rId46"/>
    <p:sldId id="2147483588" r:id="rId47"/>
    <p:sldId id="2147483583" r:id="rId48"/>
    <p:sldId id="292" r:id="rId49"/>
    <p:sldId id="2147483580" r:id="rId50"/>
    <p:sldId id="272" r:id="rId51"/>
    <p:sldId id="2147483573" r:id="rId52"/>
    <p:sldId id="263" r:id="rId53"/>
    <p:sldId id="258" r:id="rId54"/>
    <p:sldId id="283" r:id="rId55"/>
    <p:sldId id="2147483591" r:id="rId56"/>
    <p:sldId id="286" r:id="rId57"/>
    <p:sldId id="288" r:id="rId58"/>
    <p:sldId id="291" r:id="rId59"/>
    <p:sldId id="2147483470" r:id="rId60"/>
    <p:sldId id="2147483609" r:id="rId61"/>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3071A-AA57-4913-9FA0-501E2F40E53D}" v="9" dt="2025-10-02T03:37:05.4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6"/>
      </p:cViewPr>
      <p:guideLst/>
    </p:cSldViewPr>
  </p:slideViewPr>
  <p:notesTextViewPr>
    <p:cViewPr>
      <p:scale>
        <a:sx n="3" d="2"/>
        <a:sy n="3" d="2"/>
      </p:scale>
      <p:origin x="0" y="0"/>
    </p:cViewPr>
  </p:notesTextViewPr>
  <p:sorterViewPr>
    <p:cViewPr varScale="1">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 Cunneen" userId="6f2fea3d-cd41-411a-99fb-0b6bf71ac23d" providerId="ADAL" clId="{15C3071A-AA57-4913-9FA0-501E2F40E53D}"/>
    <pc:docChg chg="undo custSel addSld delSld modSld sldOrd">
      <pc:chgData name="Bob Cunneen" userId="6f2fea3d-cd41-411a-99fb-0b6bf71ac23d" providerId="ADAL" clId="{15C3071A-AA57-4913-9FA0-501E2F40E53D}" dt="2025-10-06T21:51:47.241" v="3501" actId="20577"/>
      <pc:docMkLst>
        <pc:docMk/>
      </pc:docMkLst>
      <pc:sldChg chg="addSp delSp modSp mod">
        <pc:chgData name="Bob Cunneen" userId="6f2fea3d-cd41-411a-99fb-0b6bf71ac23d" providerId="ADAL" clId="{15C3071A-AA57-4913-9FA0-501E2F40E53D}" dt="2025-10-04T06:13:06.107" v="2208" actId="1076"/>
        <pc:sldMkLst>
          <pc:docMk/>
          <pc:sldMk cId="3583319269" sldId="256"/>
        </pc:sldMkLst>
        <pc:spChg chg="mod">
          <ac:chgData name="Bob Cunneen" userId="6f2fea3d-cd41-411a-99fb-0b6bf71ac23d" providerId="ADAL" clId="{15C3071A-AA57-4913-9FA0-501E2F40E53D}" dt="2025-10-04T06:11:44.433" v="2190" actId="1076"/>
          <ac:spMkLst>
            <pc:docMk/>
            <pc:sldMk cId="3583319269" sldId="256"/>
            <ac:spMk id="2" creationId="{98E376C9-988E-B5F7-1AE5-3CD6C74886F0}"/>
          </ac:spMkLst>
        </pc:spChg>
        <pc:spChg chg="mod">
          <ac:chgData name="Bob Cunneen" userId="6f2fea3d-cd41-411a-99fb-0b6bf71ac23d" providerId="ADAL" clId="{15C3071A-AA57-4913-9FA0-501E2F40E53D}" dt="2025-10-04T06:08:57.221" v="2109" actId="1076"/>
          <ac:spMkLst>
            <pc:docMk/>
            <pc:sldMk cId="3583319269" sldId="256"/>
            <ac:spMk id="9" creationId="{FD47CAEA-B0FD-BB65-AE4C-27E27F0FFC04}"/>
          </ac:spMkLst>
        </pc:spChg>
        <pc:spChg chg="mod">
          <ac:chgData name="Bob Cunneen" userId="6f2fea3d-cd41-411a-99fb-0b6bf71ac23d" providerId="ADAL" clId="{15C3071A-AA57-4913-9FA0-501E2F40E53D}" dt="2025-10-04T06:07:50.453" v="2105" actId="14100"/>
          <ac:spMkLst>
            <pc:docMk/>
            <pc:sldMk cId="3583319269" sldId="256"/>
            <ac:spMk id="13" creationId="{676D3156-1A3C-4FE8-B21A-05DC7AED417E}"/>
          </ac:spMkLst>
        </pc:spChg>
        <pc:spChg chg="add mod">
          <ac:chgData name="Bob Cunneen" userId="6f2fea3d-cd41-411a-99fb-0b6bf71ac23d" providerId="ADAL" clId="{15C3071A-AA57-4913-9FA0-501E2F40E53D}" dt="2025-10-04T06:11:28.228" v="2189" actId="1076"/>
          <ac:spMkLst>
            <pc:docMk/>
            <pc:sldMk cId="3583319269" sldId="256"/>
            <ac:spMk id="63" creationId="{BE14A052-EA23-7F6E-903D-8C79A48602CD}"/>
          </ac:spMkLst>
        </pc:spChg>
        <pc:spChg chg="add mod">
          <ac:chgData name="Bob Cunneen" userId="6f2fea3d-cd41-411a-99fb-0b6bf71ac23d" providerId="ADAL" clId="{15C3071A-AA57-4913-9FA0-501E2F40E53D}" dt="2025-10-04T06:13:06.107" v="2208" actId="1076"/>
          <ac:spMkLst>
            <pc:docMk/>
            <pc:sldMk cId="3583319269" sldId="256"/>
            <ac:spMk id="64" creationId="{AE1AD829-9663-D2F1-DEF0-C93EE88DFD60}"/>
          </ac:spMkLst>
        </pc:spChg>
        <pc:graphicFrameChg chg="add mod modGraphic">
          <ac:chgData name="Bob Cunneen" userId="6f2fea3d-cd41-411a-99fb-0b6bf71ac23d" providerId="ADAL" clId="{15C3071A-AA57-4913-9FA0-501E2F40E53D}" dt="2025-10-04T06:11:58.451" v="2191" actId="255"/>
          <ac:graphicFrameMkLst>
            <pc:docMk/>
            <pc:sldMk cId="3583319269" sldId="256"/>
            <ac:graphicFrameMk id="55" creationId="{E820B064-A459-D506-DBC0-FD4C09F2DBCB}"/>
          </ac:graphicFrameMkLst>
        </pc:graphicFrameChg>
        <pc:picChg chg="add mod">
          <ac:chgData name="Bob Cunneen" userId="6f2fea3d-cd41-411a-99fb-0b6bf71ac23d" providerId="ADAL" clId="{15C3071A-AA57-4913-9FA0-501E2F40E53D}" dt="2025-10-04T06:09:00.702" v="2110" actId="14100"/>
          <ac:picMkLst>
            <pc:docMk/>
            <pc:sldMk cId="3583319269" sldId="256"/>
            <ac:picMk id="53" creationId="{1D918B26-04FC-07A4-AF5B-5B2F0B83D12B}"/>
          </ac:picMkLst>
        </pc:picChg>
        <pc:cxnChg chg="add mod">
          <ac:chgData name="Bob Cunneen" userId="6f2fea3d-cd41-411a-99fb-0b6bf71ac23d" providerId="ADAL" clId="{15C3071A-AA57-4913-9FA0-501E2F40E53D}" dt="2025-10-04T06:09:47.360" v="2128" actId="14100"/>
          <ac:cxnSpMkLst>
            <pc:docMk/>
            <pc:sldMk cId="3583319269" sldId="256"/>
            <ac:cxnSpMk id="58" creationId="{C1FF879B-489E-61C5-FCB3-D3E72DF3E37F}"/>
          </ac:cxnSpMkLst>
        </pc:cxnChg>
        <pc:cxnChg chg="add mod">
          <ac:chgData name="Bob Cunneen" userId="6f2fea3d-cd41-411a-99fb-0b6bf71ac23d" providerId="ADAL" clId="{15C3071A-AA57-4913-9FA0-501E2F40E53D}" dt="2025-10-04T06:10:15.136" v="2145" actId="14100"/>
          <ac:cxnSpMkLst>
            <pc:docMk/>
            <pc:sldMk cId="3583319269" sldId="256"/>
            <ac:cxnSpMk id="61" creationId="{D1F9C3A1-6937-7130-3A1B-5535E37E7328}"/>
          </ac:cxnSpMkLst>
        </pc:cxnChg>
      </pc:sldChg>
      <pc:sldChg chg="addSp delSp modSp mod">
        <pc:chgData name="Bob Cunneen" userId="6f2fea3d-cd41-411a-99fb-0b6bf71ac23d" providerId="ADAL" clId="{15C3071A-AA57-4913-9FA0-501E2F40E53D}" dt="2025-10-05T06:01:05.757" v="2512" actId="14100"/>
        <pc:sldMkLst>
          <pc:docMk/>
          <pc:sldMk cId="99387345" sldId="257"/>
        </pc:sldMkLst>
        <pc:picChg chg="add mod">
          <ac:chgData name="Bob Cunneen" userId="6f2fea3d-cd41-411a-99fb-0b6bf71ac23d" providerId="ADAL" clId="{15C3071A-AA57-4913-9FA0-501E2F40E53D}" dt="2025-10-05T06:01:05.757" v="2512" actId="14100"/>
          <ac:picMkLst>
            <pc:docMk/>
            <pc:sldMk cId="99387345" sldId="257"/>
            <ac:picMk id="3" creationId="{BD42E346-A2C8-E9F4-3082-2C23B1FBD065}"/>
          </ac:picMkLst>
        </pc:picChg>
        <pc:picChg chg="del">
          <ac:chgData name="Bob Cunneen" userId="6f2fea3d-cd41-411a-99fb-0b6bf71ac23d" providerId="ADAL" clId="{15C3071A-AA57-4913-9FA0-501E2F40E53D}" dt="2025-10-05T06:00:51.759" v="2507" actId="21"/>
          <ac:picMkLst>
            <pc:docMk/>
            <pc:sldMk cId="99387345" sldId="257"/>
            <ac:picMk id="8" creationId="{586BF55B-A803-BD5A-69A3-38F14C87A637}"/>
          </ac:picMkLst>
        </pc:picChg>
      </pc:sldChg>
      <pc:sldChg chg="addSp delSp modSp mod">
        <pc:chgData name="Bob Cunneen" userId="6f2fea3d-cd41-411a-99fb-0b6bf71ac23d" providerId="ADAL" clId="{15C3071A-AA57-4913-9FA0-501E2F40E53D}" dt="2025-10-05T04:03:10.315" v="2488" actId="21"/>
        <pc:sldMkLst>
          <pc:docMk/>
          <pc:sldMk cId="2993912613" sldId="259"/>
        </pc:sldMkLst>
        <pc:spChg chg="mod">
          <ac:chgData name="Bob Cunneen" userId="6f2fea3d-cd41-411a-99fb-0b6bf71ac23d" providerId="ADAL" clId="{15C3071A-AA57-4913-9FA0-501E2F40E53D}" dt="2025-10-05T04:01:56.898" v="2424" actId="14100"/>
          <ac:spMkLst>
            <pc:docMk/>
            <pc:sldMk cId="2993912613" sldId="259"/>
            <ac:spMk id="2" creationId="{3557464A-4389-A4E1-1674-555FBBD7DB77}"/>
          </ac:spMkLst>
        </pc:spChg>
        <pc:spChg chg="add del mod">
          <ac:chgData name="Bob Cunneen" userId="6f2fea3d-cd41-411a-99fb-0b6bf71ac23d" providerId="ADAL" clId="{15C3071A-AA57-4913-9FA0-501E2F40E53D}" dt="2025-10-05T04:03:10.315" v="2488" actId="21"/>
          <ac:spMkLst>
            <pc:docMk/>
            <pc:sldMk cId="2993912613" sldId="259"/>
            <ac:spMk id="5" creationId="{D3788A53-454F-E66F-70FF-B1B9C1439E45}"/>
          </ac:spMkLst>
        </pc:spChg>
        <pc:spChg chg="mod">
          <ac:chgData name="Bob Cunneen" userId="6f2fea3d-cd41-411a-99fb-0b6bf71ac23d" providerId="ADAL" clId="{15C3071A-AA57-4913-9FA0-501E2F40E53D}" dt="2025-10-05T04:01:28.315" v="2415" actId="14100"/>
          <ac:spMkLst>
            <pc:docMk/>
            <pc:sldMk cId="2993912613" sldId="259"/>
            <ac:spMk id="23" creationId="{5D4BE5F6-4096-2C09-2133-3F872D718915}"/>
          </ac:spMkLst>
        </pc:spChg>
        <pc:picChg chg="add mod">
          <ac:chgData name="Bob Cunneen" userId="6f2fea3d-cd41-411a-99fb-0b6bf71ac23d" providerId="ADAL" clId="{15C3071A-AA57-4913-9FA0-501E2F40E53D}" dt="2025-10-05T04:03:07.591" v="2487" actId="1076"/>
          <ac:picMkLst>
            <pc:docMk/>
            <pc:sldMk cId="2993912613" sldId="259"/>
            <ac:picMk id="6" creationId="{520C3673-236E-B26D-AC72-2AB237B8E4CE}"/>
          </ac:picMkLst>
        </pc:picChg>
        <pc:picChg chg="del mod">
          <ac:chgData name="Bob Cunneen" userId="6f2fea3d-cd41-411a-99fb-0b6bf71ac23d" providerId="ADAL" clId="{15C3071A-AA57-4913-9FA0-501E2F40E53D}" dt="2025-10-05T04:02:58.663" v="2485" actId="21"/>
          <ac:picMkLst>
            <pc:docMk/>
            <pc:sldMk cId="2993912613" sldId="259"/>
            <ac:picMk id="10" creationId="{3845EC5F-1E1B-171D-9E9E-60289BFC7DE7}"/>
          </ac:picMkLst>
        </pc:picChg>
      </pc:sldChg>
      <pc:sldChg chg="addSp delSp modSp mod">
        <pc:chgData name="Bob Cunneen" userId="6f2fea3d-cd41-411a-99fb-0b6bf71ac23d" providerId="ADAL" clId="{15C3071A-AA57-4913-9FA0-501E2F40E53D}" dt="2025-10-01T11:21:39.685" v="982" actId="20577"/>
        <pc:sldMkLst>
          <pc:docMk/>
          <pc:sldMk cId="2628669061" sldId="260"/>
        </pc:sldMkLst>
        <pc:spChg chg="add mod">
          <ac:chgData name="Bob Cunneen" userId="6f2fea3d-cd41-411a-99fb-0b6bf71ac23d" providerId="ADAL" clId="{15C3071A-AA57-4913-9FA0-501E2F40E53D}" dt="2025-10-01T11:21:08.668" v="972" actId="207"/>
          <ac:spMkLst>
            <pc:docMk/>
            <pc:sldMk cId="2628669061" sldId="260"/>
            <ac:spMk id="5" creationId="{6C400CC1-878E-B646-D3DA-C7DD47652BA4}"/>
          </ac:spMkLst>
        </pc:spChg>
        <pc:spChg chg="mod">
          <ac:chgData name="Bob Cunneen" userId="6f2fea3d-cd41-411a-99fb-0b6bf71ac23d" providerId="ADAL" clId="{15C3071A-AA57-4913-9FA0-501E2F40E53D}" dt="2025-10-01T11:21:39.685" v="982" actId="20577"/>
          <ac:spMkLst>
            <pc:docMk/>
            <pc:sldMk cId="2628669061" sldId="260"/>
            <ac:spMk id="9" creationId="{E03C54D5-0860-7733-391C-6228C53D2892}"/>
          </ac:spMkLst>
        </pc:spChg>
        <pc:spChg chg="mod">
          <ac:chgData name="Bob Cunneen" userId="6f2fea3d-cd41-411a-99fb-0b6bf71ac23d" providerId="ADAL" clId="{15C3071A-AA57-4913-9FA0-501E2F40E53D}" dt="2025-10-01T09:34:59.623" v="395" actId="207"/>
          <ac:spMkLst>
            <pc:docMk/>
            <pc:sldMk cId="2628669061" sldId="260"/>
            <ac:spMk id="10" creationId="{1DDC5B6F-2F1B-12FA-D7DB-4583E8505AAE}"/>
          </ac:spMkLst>
        </pc:spChg>
        <pc:picChg chg="mod">
          <ac:chgData name="Bob Cunneen" userId="6f2fea3d-cd41-411a-99fb-0b6bf71ac23d" providerId="ADAL" clId="{15C3071A-AA57-4913-9FA0-501E2F40E53D}" dt="2025-10-01T09:01:39.151" v="347" actId="14100"/>
          <ac:picMkLst>
            <pc:docMk/>
            <pc:sldMk cId="2628669061" sldId="260"/>
            <ac:picMk id="3" creationId="{611995BE-BE4A-8B9C-34FF-DF79C8AB2CA2}"/>
          </ac:picMkLst>
        </pc:picChg>
      </pc:sldChg>
      <pc:sldChg chg="modSp mod">
        <pc:chgData name="Bob Cunneen" userId="6f2fea3d-cd41-411a-99fb-0b6bf71ac23d" providerId="ADAL" clId="{15C3071A-AA57-4913-9FA0-501E2F40E53D}" dt="2025-10-06T21:26:50.752" v="3471" actId="20577"/>
        <pc:sldMkLst>
          <pc:docMk/>
          <pc:sldMk cId="236160195" sldId="262"/>
        </pc:sldMkLst>
        <pc:spChg chg="mod">
          <ac:chgData name="Bob Cunneen" userId="6f2fea3d-cd41-411a-99fb-0b6bf71ac23d" providerId="ADAL" clId="{15C3071A-AA57-4913-9FA0-501E2F40E53D}" dt="2025-10-06T21:26:50.752" v="3471" actId="20577"/>
          <ac:spMkLst>
            <pc:docMk/>
            <pc:sldMk cId="236160195" sldId="262"/>
            <ac:spMk id="21" creationId="{6EAAB838-63F0-0A96-2466-95B86658F391}"/>
          </ac:spMkLst>
        </pc:spChg>
        <pc:picChg chg="mod">
          <ac:chgData name="Bob Cunneen" userId="6f2fea3d-cd41-411a-99fb-0b6bf71ac23d" providerId="ADAL" clId="{15C3071A-AA57-4913-9FA0-501E2F40E53D}" dt="2025-10-05T06:25:46.162" v="2673" actId="14100"/>
          <ac:picMkLst>
            <pc:docMk/>
            <pc:sldMk cId="236160195" sldId="262"/>
            <ac:picMk id="4" creationId="{AE5AAC6E-A8F7-BCFC-05E2-25A207B01BA9}"/>
          </ac:picMkLst>
        </pc:picChg>
      </pc:sldChg>
      <pc:sldChg chg="modSp mod ord">
        <pc:chgData name="Bob Cunneen" userId="6f2fea3d-cd41-411a-99fb-0b6bf71ac23d" providerId="ADAL" clId="{15C3071A-AA57-4913-9FA0-501E2F40E53D}" dt="2025-10-06T10:02:25.859" v="3467" actId="20578"/>
        <pc:sldMkLst>
          <pc:docMk/>
          <pc:sldMk cId="3229200341" sldId="264"/>
        </pc:sldMkLst>
        <pc:spChg chg="mod">
          <ac:chgData name="Bob Cunneen" userId="6f2fea3d-cd41-411a-99fb-0b6bf71ac23d" providerId="ADAL" clId="{15C3071A-AA57-4913-9FA0-501E2F40E53D}" dt="2025-10-05T08:14:22.412" v="3002" actId="1076"/>
          <ac:spMkLst>
            <pc:docMk/>
            <pc:sldMk cId="3229200341" sldId="264"/>
            <ac:spMk id="2" creationId="{E68E2EAC-1411-9994-873E-C1F2246D32C7}"/>
          </ac:spMkLst>
        </pc:spChg>
        <pc:spChg chg="mod">
          <ac:chgData name="Bob Cunneen" userId="6f2fea3d-cd41-411a-99fb-0b6bf71ac23d" providerId="ADAL" clId="{15C3071A-AA57-4913-9FA0-501E2F40E53D}" dt="2025-10-05T08:16:30.525" v="3057" actId="20577"/>
          <ac:spMkLst>
            <pc:docMk/>
            <pc:sldMk cId="3229200341" sldId="264"/>
            <ac:spMk id="3" creationId="{41917AD1-612B-4695-96B0-F3323C3B9C06}"/>
          </ac:spMkLst>
        </pc:spChg>
        <pc:picChg chg="mod">
          <ac:chgData name="Bob Cunneen" userId="6f2fea3d-cd41-411a-99fb-0b6bf71ac23d" providerId="ADAL" clId="{15C3071A-AA57-4913-9FA0-501E2F40E53D}" dt="2025-10-05T08:16:36.238" v="3058" actId="14100"/>
          <ac:picMkLst>
            <pc:docMk/>
            <pc:sldMk cId="3229200341" sldId="264"/>
            <ac:picMk id="6" creationId="{D1553889-FB1B-CB91-5383-FCE137615B44}"/>
          </ac:picMkLst>
        </pc:picChg>
        <pc:picChg chg="mod">
          <ac:chgData name="Bob Cunneen" userId="6f2fea3d-cd41-411a-99fb-0b6bf71ac23d" providerId="ADAL" clId="{15C3071A-AA57-4913-9FA0-501E2F40E53D}" dt="2025-10-06T03:59:52.823" v="3089" actId="1076"/>
          <ac:picMkLst>
            <pc:docMk/>
            <pc:sldMk cId="3229200341" sldId="264"/>
            <ac:picMk id="12" creationId="{6D57345B-109C-86D3-FD48-A79F60A5D268}"/>
          </ac:picMkLst>
        </pc:picChg>
        <pc:cxnChg chg="mod">
          <ac:chgData name="Bob Cunneen" userId="6f2fea3d-cd41-411a-99fb-0b6bf71ac23d" providerId="ADAL" clId="{15C3071A-AA57-4913-9FA0-501E2F40E53D}" dt="2025-10-05T08:14:18.888" v="3001" actId="1076"/>
          <ac:cxnSpMkLst>
            <pc:docMk/>
            <pc:sldMk cId="3229200341" sldId="264"/>
            <ac:cxnSpMk id="9" creationId="{0789BC23-2594-930A-C811-22A07D20A8A1}"/>
          </ac:cxnSpMkLst>
        </pc:cxnChg>
      </pc:sldChg>
      <pc:sldChg chg="add">
        <pc:chgData name="Bob Cunneen" userId="6f2fea3d-cd41-411a-99fb-0b6bf71ac23d" providerId="ADAL" clId="{15C3071A-AA57-4913-9FA0-501E2F40E53D}" dt="2025-10-05T04:03:56.298" v="2489"/>
        <pc:sldMkLst>
          <pc:docMk/>
          <pc:sldMk cId="2023154867" sldId="266"/>
        </pc:sldMkLst>
      </pc:sldChg>
      <pc:sldChg chg="modSp del mod">
        <pc:chgData name="Bob Cunneen" userId="6f2fea3d-cd41-411a-99fb-0b6bf71ac23d" providerId="ADAL" clId="{15C3071A-AA57-4913-9FA0-501E2F40E53D}" dt="2025-10-02T05:33:04.581" v="1523" actId="2696"/>
        <pc:sldMkLst>
          <pc:docMk/>
          <pc:sldMk cId="2134283436" sldId="266"/>
        </pc:sldMkLst>
      </pc:sldChg>
      <pc:sldChg chg="addSp modSp del mod">
        <pc:chgData name="Bob Cunneen" userId="6f2fea3d-cd41-411a-99fb-0b6bf71ac23d" providerId="ADAL" clId="{15C3071A-AA57-4913-9FA0-501E2F40E53D}" dt="2025-10-06T21:33:52.783" v="3473" actId="2696"/>
        <pc:sldMkLst>
          <pc:docMk/>
          <pc:sldMk cId="790564018" sldId="267"/>
        </pc:sldMkLst>
        <pc:spChg chg="add mod">
          <ac:chgData name="Bob Cunneen" userId="6f2fea3d-cd41-411a-99fb-0b6bf71ac23d" providerId="ADAL" clId="{15C3071A-AA57-4913-9FA0-501E2F40E53D}" dt="2025-10-05T06:44:55.631" v="2710" actId="207"/>
          <ac:spMkLst>
            <pc:docMk/>
            <pc:sldMk cId="790564018" sldId="267"/>
            <ac:spMk id="3" creationId="{EDD09667-0A1C-B94E-F586-CBE38EE77A0E}"/>
          </ac:spMkLst>
        </pc:spChg>
      </pc:sldChg>
      <pc:sldChg chg="addSp delSp modSp mod">
        <pc:chgData name="Bob Cunneen" userId="6f2fea3d-cd41-411a-99fb-0b6bf71ac23d" providerId="ADAL" clId="{15C3071A-AA57-4913-9FA0-501E2F40E53D}" dt="2025-10-05T07:51:50.570" v="2872" actId="14100"/>
        <pc:sldMkLst>
          <pc:docMk/>
          <pc:sldMk cId="3132931465" sldId="269"/>
        </pc:sldMkLst>
        <pc:spChg chg="mod">
          <ac:chgData name="Bob Cunneen" userId="6f2fea3d-cd41-411a-99fb-0b6bf71ac23d" providerId="ADAL" clId="{15C3071A-AA57-4913-9FA0-501E2F40E53D}" dt="2025-10-05T07:49:00.889" v="2831" actId="20577"/>
          <ac:spMkLst>
            <pc:docMk/>
            <pc:sldMk cId="3132931465" sldId="269"/>
            <ac:spMk id="13" creationId="{04E6E14C-0046-D18E-0F90-B63314D8753B}"/>
          </ac:spMkLst>
        </pc:spChg>
        <pc:picChg chg="add del mod">
          <ac:chgData name="Bob Cunneen" userId="6f2fea3d-cd41-411a-99fb-0b6bf71ac23d" providerId="ADAL" clId="{15C3071A-AA57-4913-9FA0-501E2F40E53D}" dt="2025-10-05T07:47:40.702" v="2801" actId="21"/>
          <ac:picMkLst>
            <pc:docMk/>
            <pc:sldMk cId="3132931465" sldId="269"/>
            <ac:picMk id="3" creationId="{4FCC8264-EF4C-2820-8F8F-6BF5A927BE60}"/>
          </ac:picMkLst>
        </pc:picChg>
        <pc:picChg chg="del">
          <ac:chgData name="Bob Cunneen" userId="6f2fea3d-cd41-411a-99fb-0b6bf71ac23d" providerId="ADAL" clId="{15C3071A-AA57-4913-9FA0-501E2F40E53D}" dt="2025-10-05T07:48:50.910" v="2814" actId="21"/>
          <ac:picMkLst>
            <pc:docMk/>
            <pc:sldMk cId="3132931465" sldId="269"/>
            <ac:picMk id="6" creationId="{1D0DE180-6B93-90C0-7935-AF5351551920}"/>
          </ac:picMkLst>
        </pc:picChg>
        <pc:picChg chg="del mod">
          <ac:chgData name="Bob Cunneen" userId="6f2fea3d-cd41-411a-99fb-0b6bf71ac23d" providerId="ADAL" clId="{15C3071A-AA57-4913-9FA0-501E2F40E53D}" dt="2025-10-05T07:50:52.850" v="2847" actId="21"/>
          <ac:picMkLst>
            <pc:docMk/>
            <pc:sldMk cId="3132931465" sldId="269"/>
            <ac:picMk id="7" creationId="{057216B3-FD58-83EE-2EC0-7E7E8BC8F4CA}"/>
          </ac:picMkLst>
        </pc:picChg>
        <pc:picChg chg="add mod">
          <ac:chgData name="Bob Cunneen" userId="6f2fea3d-cd41-411a-99fb-0b6bf71ac23d" providerId="ADAL" clId="{15C3071A-AA57-4913-9FA0-501E2F40E53D}" dt="2025-10-05T07:50:18.082" v="2837" actId="14100"/>
          <ac:picMkLst>
            <pc:docMk/>
            <pc:sldMk cId="3132931465" sldId="269"/>
            <ac:picMk id="8" creationId="{552219D5-7AE8-E3D2-BF03-3BE6DC477C6A}"/>
          </ac:picMkLst>
        </pc:picChg>
        <pc:picChg chg="del mod">
          <ac:chgData name="Bob Cunneen" userId="6f2fea3d-cd41-411a-99fb-0b6bf71ac23d" providerId="ADAL" clId="{15C3071A-AA57-4913-9FA0-501E2F40E53D}" dt="2025-10-05T07:50:50.575" v="2846" actId="21"/>
          <ac:picMkLst>
            <pc:docMk/>
            <pc:sldMk cId="3132931465" sldId="269"/>
            <ac:picMk id="9" creationId="{80982D04-5B1C-EF8D-E228-0F29D68AA19C}"/>
          </ac:picMkLst>
        </pc:picChg>
        <pc:picChg chg="add mod">
          <ac:chgData name="Bob Cunneen" userId="6f2fea3d-cd41-411a-99fb-0b6bf71ac23d" providerId="ADAL" clId="{15C3071A-AA57-4913-9FA0-501E2F40E53D}" dt="2025-10-05T07:50:37.400" v="2843" actId="1076"/>
          <ac:picMkLst>
            <pc:docMk/>
            <pc:sldMk cId="3132931465" sldId="269"/>
            <ac:picMk id="10" creationId="{96735A00-8941-D033-FC1F-9C3FD116670D}"/>
          </ac:picMkLst>
        </pc:picChg>
        <pc:picChg chg="add mod">
          <ac:chgData name="Bob Cunneen" userId="6f2fea3d-cd41-411a-99fb-0b6bf71ac23d" providerId="ADAL" clId="{15C3071A-AA57-4913-9FA0-501E2F40E53D}" dt="2025-10-05T07:51:50.570" v="2872" actId="14100"/>
          <ac:picMkLst>
            <pc:docMk/>
            <pc:sldMk cId="3132931465" sldId="269"/>
            <ac:picMk id="11" creationId="{822A4014-F36B-AB91-E7C9-55BEC2027C87}"/>
          </ac:picMkLst>
        </pc:picChg>
        <pc:cxnChg chg="del">
          <ac:chgData name="Bob Cunneen" userId="6f2fea3d-cd41-411a-99fb-0b6bf71ac23d" providerId="ADAL" clId="{15C3071A-AA57-4913-9FA0-501E2F40E53D}" dt="2025-10-05T07:49:06.904" v="2833" actId="21"/>
          <ac:cxnSpMkLst>
            <pc:docMk/>
            <pc:sldMk cId="3132931465" sldId="269"/>
            <ac:cxnSpMk id="12" creationId="{CABEA05F-0F00-F38B-96E9-C692E5D3B68A}"/>
          </ac:cxnSpMkLst>
        </pc:cxnChg>
        <pc:cxnChg chg="add mod">
          <ac:chgData name="Bob Cunneen" userId="6f2fea3d-cd41-411a-99fb-0b6bf71ac23d" providerId="ADAL" clId="{15C3071A-AA57-4913-9FA0-501E2F40E53D}" dt="2025-10-05T07:51:43.314" v="2871" actId="14100"/>
          <ac:cxnSpMkLst>
            <pc:docMk/>
            <pc:sldMk cId="3132931465" sldId="269"/>
            <ac:cxnSpMk id="15" creationId="{53CD70BF-8F6D-E8D9-2038-EF4FB8D1643C}"/>
          </ac:cxnSpMkLst>
        </pc:cxnChg>
      </pc:sldChg>
      <pc:sldChg chg="addSp delSp modSp mod">
        <pc:chgData name="Bob Cunneen" userId="6f2fea3d-cd41-411a-99fb-0b6bf71ac23d" providerId="ADAL" clId="{15C3071A-AA57-4913-9FA0-501E2F40E53D}" dt="2025-10-05T06:34:36.852" v="2700" actId="692"/>
        <pc:sldMkLst>
          <pc:docMk/>
          <pc:sldMk cId="4028032532" sldId="270"/>
        </pc:sldMkLst>
        <pc:picChg chg="add mod">
          <ac:chgData name="Bob Cunneen" userId="6f2fea3d-cd41-411a-99fb-0b6bf71ac23d" providerId="ADAL" clId="{15C3071A-AA57-4913-9FA0-501E2F40E53D}" dt="2025-10-05T06:34:09.939" v="2682" actId="14100"/>
          <ac:picMkLst>
            <pc:docMk/>
            <pc:sldMk cId="4028032532" sldId="270"/>
            <ac:picMk id="2" creationId="{287248FD-D8BA-898A-8DDD-10CF6DFB578B}"/>
          </ac:picMkLst>
        </pc:picChg>
        <pc:picChg chg="del">
          <ac:chgData name="Bob Cunneen" userId="6f2fea3d-cd41-411a-99fb-0b6bf71ac23d" providerId="ADAL" clId="{15C3071A-AA57-4913-9FA0-501E2F40E53D}" dt="2025-10-05T06:33:56.644" v="2675" actId="21"/>
          <ac:picMkLst>
            <pc:docMk/>
            <pc:sldMk cId="4028032532" sldId="270"/>
            <ac:picMk id="5" creationId="{B1F782CA-4859-32F5-70B2-390A4A1A6081}"/>
          </ac:picMkLst>
        </pc:picChg>
        <pc:cxnChg chg="add mod">
          <ac:chgData name="Bob Cunneen" userId="6f2fea3d-cd41-411a-99fb-0b6bf71ac23d" providerId="ADAL" clId="{15C3071A-AA57-4913-9FA0-501E2F40E53D}" dt="2025-10-05T06:34:36.852" v="2700" actId="692"/>
          <ac:cxnSpMkLst>
            <pc:docMk/>
            <pc:sldMk cId="4028032532" sldId="270"/>
            <ac:cxnSpMk id="7" creationId="{75E68172-80CA-E88A-02C7-EB0D15DFF264}"/>
          </ac:cxnSpMkLst>
        </pc:cxnChg>
        <pc:cxnChg chg="del">
          <ac:chgData name="Bob Cunneen" userId="6f2fea3d-cd41-411a-99fb-0b6bf71ac23d" providerId="ADAL" clId="{15C3071A-AA57-4913-9FA0-501E2F40E53D}" dt="2025-10-05T06:34:01.209" v="2677" actId="21"/>
          <ac:cxnSpMkLst>
            <pc:docMk/>
            <pc:sldMk cId="4028032532" sldId="270"/>
            <ac:cxnSpMk id="8" creationId="{7E37FE43-DFE0-91DF-0D4F-2E0482235BAC}"/>
          </ac:cxnSpMkLst>
        </pc:cxnChg>
      </pc:sldChg>
      <pc:sldChg chg="addSp delSp modSp mod">
        <pc:chgData name="Bob Cunneen" userId="6f2fea3d-cd41-411a-99fb-0b6bf71ac23d" providerId="ADAL" clId="{15C3071A-AA57-4913-9FA0-501E2F40E53D}" dt="2025-10-05T07:13:03.527" v="2799" actId="14100"/>
        <pc:sldMkLst>
          <pc:docMk/>
          <pc:sldMk cId="1315008869" sldId="273"/>
        </pc:sldMkLst>
        <pc:spChg chg="add del mod">
          <ac:chgData name="Bob Cunneen" userId="6f2fea3d-cd41-411a-99fb-0b6bf71ac23d" providerId="ADAL" clId="{15C3071A-AA57-4913-9FA0-501E2F40E53D}" dt="2025-10-05T07:12:53.601" v="2794" actId="21"/>
          <ac:spMkLst>
            <pc:docMk/>
            <pc:sldMk cId="1315008869" sldId="273"/>
            <ac:spMk id="6" creationId="{A3CA7B8A-6F21-869C-4789-E7FA639CFEA2}"/>
          </ac:spMkLst>
        </pc:spChg>
        <pc:picChg chg="add mod">
          <ac:chgData name="Bob Cunneen" userId="6f2fea3d-cd41-411a-99fb-0b6bf71ac23d" providerId="ADAL" clId="{15C3071A-AA57-4913-9FA0-501E2F40E53D}" dt="2025-10-05T07:13:03.527" v="2799" actId="14100"/>
          <ac:picMkLst>
            <pc:docMk/>
            <pc:sldMk cId="1315008869" sldId="273"/>
            <ac:picMk id="2" creationId="{19B49DCE-483D-28B8-5439-1C2B4919403F}"/>
          </ac:picMkLst>
        </pc:picChg>
        <pc:picChg chg="del mod">
          <ac:chgData name="Bob Cunneen" userId="6f2fea3d-cd41-411a-99fb-0b6bf71ac23d" providerId="ADAL" clId="{15C3071A-AA57-4913-9FA0-501E2F40E53D}" dt="2025-10-05T07:12:50.050" v="2793" actId="21"/>
          <ac:picMkLst>
            <pc:docMk/>
            <pc:sldMk cId="1315008869" sldId="273"/>
            <ac:picMk id="8" creationId="{BA01B828-26D4-835E-6225-85563DD5441D}"/>
          </ac:picMkLst>
        </pc:picChg>
      </pc:sldChg>
      <pc:sldChg chg="addSp delSp modSp mod">
        <pc:chgData name="Bob Cunneen" userId="6f2fea3d-cd41-411a-99fb-0b6bf71ac23d" providerId="ADAL" clId="{15C3071A-AA57-4913-9FA0-501E2F40E53D}" dt="2025-10-06T09:09:21.073" v="3092" actId="1076"/>
        <pc:sldMkLst>
          <pc:docMk/>
          <pc:sldMk cId="3178296629" sldId="276"/>
        </pc:sldMkLst>
        <pc:spChg chg="mod">
          <ac:chgData name="Bob Cunneen" userId="6f2fea3d-cd41-411a-99fb-0b6bf71ac23d" providerId="ADAL" clId="{15C3071A-AA57-4913-9FA0-501E2F40E53D}" dt="2025-10-03T07:40:48.729" v="1567" actId="20577"/>
          <ac:spMkLst>
            <pc:docMk/>
            <pc:sldMk cId="3178296629" sldId="276"/>
            <ac:spMk id="4" creationId="{C5A4CFD0-40A4-BA9B-B6ED-860B279CCEC2}"/>
          </ac:spMkLst>
        </pc:spChg>
        <pc:spChg chg="add mod">
          <ac:chgData name="Bob Cunneen" userId="6f2fea3d-cd41-411a-99fb-0b6bf71ac23d" providerId="ADAL" clId="{15C3071A-AA57-4913-9FA0-501E2F40E53D}" dt="2025-10-03T07:59:28.297" v="1896" actId="1076"/>
          <ac:spMkLst>
            <pc:docMk/>
            <pc:sldMk cId="3178296629" sldId="276"/>
            <ac:spMk id="13" creationId="{B5C57C3D-7555-5261-7DD8-0B9CF0B1B4A0}"/>
          </ac:spMkLst>
        </pc:spChg>
        <pc:spChg chg="add mod">
          <ac:chgData name="Bob Cunneen" userId="6f2fea3d-cd41-411a-99fb-0b6bf71ac23d" providerId="ADAL" clId="{15C3071A-AA57-4913-9FA0-501E2F40E53D}" dt="2025-10-03T07:57:35.363" v="1789" actId="14100"/>
          <ac:spMkLst>
            <pc:docMk/>
            <pc:sldMk cId="3178296629" sldId="276"/>
            <ac:spMk id="14" creationId="{57B20BF4-A07D-9EDF-A2D2-6714C6DCC299}"/>
          </ac:spMkLst>
        </pc:spChg>
        <pc:spChg chg="add mod">
          <ac:chgData name="Bob Cunneen" userId="6f2fea3d-cd41-411a-99fb-0b6bf71ac23d" providerId="ADAL" clId="{15C3071A-AA57-4913-9FA0-501E2F40E53D}" dt="2025-10-06T09:09:21.073" v="3092" actId="1076"/>
          <ac:spMkLst>
            <pc:docMk/>
            <pc:sldMk cId="3178296629" sldId="276"/>
            <ac:spMk id="15" creationId="{D7D48AD9-E4F9-C1D1-7781-3F94246B989C}"/>
          </ac:spMkLst>
        </pc:spChg>
        <pc:picChg chg="add mod">
          <ac:chgData name="Bob Cunneen" userId="6f2fea3d-cd41-411a-99fb-0b6bf71ac23d" providerId="ADAL" clId="{15C3071A-AA57-4913-9FA0-501E2F40E53D}" dt="2025-10-03T07:59:22.271" v="1895" actId="14100"/>
          <ac:picMkLst>
            <pc:docMk/>
            <pc:sldMk cId="3178296629" sldId="276"/>
            <ac:picMk id="10" creationId="{F0A46CC5-459E-80EE-DDD7-AAD8BD4FCEFB}"/>
          </ac:picMkLst>
        </pc:picChg>
        <pc:picChg chg="add mod">
          <ac:chgData name="Bob Cunneen" userId="6f2fea3d-cd41-411a-99fb-0b6bf71ac23d" providerId="ADAL" clId="{15C3071A-AA57-4913-9FA0-501E2F40E53D}" dt="2025-10-03T07:53:54.273" v="1578" actId="1076"/>
          <ac:picMkLst>
            <pc:docMk/>
            <pc:sldMk cId="3178296629" sldId="276"/>
            <ac:picMk id="11" creationId="{D3E87FE8-8008-9A53-7104-DF62492FCC9D}"/>
          </ac:picMkLst>
        </pc:picChg>
        <pc:cxnChg chg="add mod">
          <ac:chgData name="Bob Cunneen" userId="6f2fea3d-cd41-411a-99fb-0b6bf71ac23d" providerId="ADAL" clId="{15C3071A-AA57-4913-9FA0-501E2F40E53D}" dt="2025-10-03T08:00:05.462" v="1919" actId="14100"/>
          <ac:cxnSpMkLst>
            <pc:docMk/>
            <pc:sldMk cId="3178296629" sldId="276"/>
            <ac:cxnSpMk id="17" creationId="{C43CEC29-7756-DD20-850D-F67E14D279E0}"/>
          </ac:cxnSpMkLst>
        </pc:cxnChg>
      </pc:sldChg>
      <pc:sldChg chg="modSp mod">
        <pc:chgData name="Bob Cunneen" userId="6f2fea3d-cd41-411a-99fb-0b6bf71ac23d" providerId="ADAL" clId="{15C3071A-AA57-4913-9FA0-501E2F40E53D}" dt="2025-10-02T03:32:29.880" v="1104" actId="1076"/>
        <pc:sldMkLst>
          <pc:docMk/>
          <pc:sldMk cId="4045563116" sldId="277"/>
        </pc:sldMkLst>
        <pc:spChg chg="mod">
          <ac:chgData name="Bob Cunneen" userId="6f2fea3d-cd41-411a-99fb-0b6bf71ac23d" providerId="ADAL" clId="{15C3071A-AA57-4913-9FA0-501E2F40E53D}" dt="2025-10-02T03:32:29.880" v="1104" actId="1076"/>
          <ac:spMkLst>
            <pc:docMk/>
            <pc:sldMk cId="4045563116" sldId="277"/>
            <ac:spMk id="5" creationId="{1AECBF5A-9641-931F-433A-520662151981}"/>
          </ac:spMkLst>
        </pc:spChg>
      </pc:sldChg>
      <pc:sldChg chg="modSp mod">
        <pc:chgData name="Bob Cunneen" userId="6f2fea3d-cd41-411a-99fb-0b6bf71ac23d" providerId="ADAL" clId="{15C3071A-AA57-4913-9FA0-501E2F40E53D}" dt="2025-10-05T01:35:36.456" v="2227" actId="20577"/>
        <pc:sldMkLst>
          <pc:docMk/>
          <pc:sldMk cId="2638655507" sldId="278"/>
        </pc:sldMkLst>
        <pc:graphicFrameChg chg="modGraphic">
          <ac:chgData name="Bob Cunneen" userId="6f2fea3d-cd41-411a-99fb-0b6bf71ac23d" providerId="ADAL" clId="{15C3071A-AA57-4913-9FA0-501E2F40E53D}" dt="2025-10-05T01:35:36.456" v="2227" actId="20577"/>
          <ac:graphicFrameMkLst>
            <pc:docMk/>
            <pc:sldMk cId="2638655507" sldId="278"/>
            <ac:graphicFrameMk id="5" creationId="{ACD5B514-621A-2BEC-57C9-4D4442C9033E}"/>
          </ac:graphicFrameMkLst>
        </pc:graphicFrameChg>
      </pc:sldChg>
      <pc:sldChg chg="modSp mod">
        <pc:chgData name="Bob Cunneen" userId="6f2fea3d-cd41-411a-99fb-0b6bf71ac23d" providerId="ADAL" clId="{15C3071A-AA57-4913-9FA0-501E2F40E53D}" dt="2025-10-06T03:54:42.105" v="3065" actId="14100"/>
        <pc:sldMkLst>
          <pc:docMk/>
          <pc:sldMk cId="2918569643" sldId="279"/>
        </pc:sldMkLst>
        <pc:spChg chg="mod">
          <ac:chgData name="Bob Cunneen" userId="6f2fea3d-cd41-411a-99fb-0b6bf71ac23d" providerId="ADAL" clId="{15C3071A-AA57-4913-9FA0-501E2F40E53D}" dt="2025-10-06T03:54:42.105" v="3065" actId="14100"/>
          <ac:spMkLst>
            <pc:docMk/>
            <pc:sldMk cId="2918569643" sldId="279"/>
            <ac:spMk id="4" creationId="{0A50E159-57C2-9C27-6E0C-18E128887A16}"/>
          </ac:spMkLst>
        </pc:spChg>
        <pc:spChg chg="mod">
          <ac:chgData name="Bob Cunneen" userId="6f2fea3d-cd41-411a-99fb-0b6bf71ac23d" providerId="ADAL" clId="{15C3071A-AA57-4913-9FA0-501E2F40E53D}" dt="2025-10-05T01:38:29.735" v="2230" actId="20577"/>
          <ac:spMkLst>
            <pc:docMk/>
            <pc:sldMk cId="2918569643" sldId="279"/>
            <ac:spMk id="8" creationId="{31F99D51-2DCC-DD5A-7D3F-8A3CEC8523C8}"/>
          </ac:spMkLst>
        </pc:spChg>
        <pc:cxnChg chg="mod">
          <ac:chgData name="Bob Cunneen" userId="6f2fea3d-cd41-411a-99fb-0b6bf71ac23d" providerId="ADAL" clId="{15C3071A-AA57-4913-9FA0-501E2F40E53D}" dt="2025-10-05T01:38:38.182" v="2231" actId="1076"/>
          <ac:cxnSpMkLst>
            <pc:docMk/>
            <pc:sldMk cId="2918569643" sldId="279"/>
            <ac:cxnSpMk id="11" creationId="{221E9E83-0709-AC92-84B0-8D94ABB918B6}"/>
          </ac:cxnSpMkLst>
        </pc:cxnChg>
      </pc:sldChg>
      <pc:sldChg chg="addSp delSp modSp mod">
        <pc:chgData name="Bob Cunneen" userId="6f2fea3d-cd41-411a-99fb-0b6bf71ac23d" providerId="ADAL" clId="{15C3071A-AA57-4913-9FA0-501E2F40E53D}" dt="2025-10-05T04:08:32.159" v="2505" actId="1076"/>
        <pc:sldMkLst>
          <pc:docMk/>
          <pc:sldMk cId="3672384655" sldId="280"/>
        </pc:sldMkLst>
        <pc:spChg chg="mod">
          <ac:chgData name="Bob Cunneen" userId="6f2fea3d-cd41-411a-99fb-0b6bf71ac23d" providerId="ADAL" clId="{15C3071A-AA57-4913-9FA0-501E2F40E53D}" dt="2025-10-05T04:08:32.159" v="2505" actId="1076"/>
          <ac:spMkLst>
            <pc:docMk/>
            <pc:sldMk cId="3672384655" sldId="280"/>
            <ac:spMk id="2" creationId="{36D83A57-AECE-3656-F9FD-857ECB393335}"/>
          </ac:spMkLst>
        </pc:spChg>
        <pc:spChg chg="del">
          <ac:chgData name="Bob Cunneen" userId="6f2fea3d-cd41-411a-99fb-0b6bf71ac23d" providerId="ADAL" clId="{15C3071A-AA57-4913-9FA0-501E2F40E53D}" dt="2025-10-05T04:04:19.175" v="2492" actId="21"/>
          <ac:spMkLst>
            <pc:docMk/>
            <pc:sldMk cId="3672384655" sldId="280"/>
            <ac:spMk id="6" creationId="{D86033D0-5213-F298-FA91-CFAD46BF6B6A}"/>
          </ac:spMkLst>
        </pc:spChg>
        <pc:spChg chg="add del mod">
          <ac:chgData name="Bob Cunneen" userId="6f2fea3d-cd41-411a-99fb-0b6bf71ac23d" providerId="ADAL" clId="{15C3071A-AA57-4913-9FA0-501E2F40E53D}" dt="2025-10-05T04:07:49.924" v="2494"/>
          <ac:spMkLst>
            <pc:docMk/>
            <pc:sldMk cId="3672384655" sldId="280"/>
            <ac:spMk id="10" creationId="{3F338C47-062E-9F0D-4AE0-39ED5004F0A9}"/>
          </ac:spMkLst>
        </pc:spChg>
        <pc:picChg chg="del">
          <ac:chgData name="Bob Cunneen" userId="6f2fea3d-cd41-411a-99fb-0b6bf71ac23d" providerId="ADAL" clId="{15C3071A-AA57-4913-9FA0-501E2F40E53D}" dt="2025-10-05T04:04:14.908" v="2491" actId="21"/>
          <ac:picMkLst>
            <pc:docMk/>
            <pc:sldMk cId="3672384655" sldId="280"/>
            <ac:picMk id="5" creationId="{F361412A-34BC-D93E-24F4-240EE473FDD4}"/>
          </ac:picMkLst>
        </pc:picChg>
        <pc:picChg chg="add mod">
          <ac:chgData name="Bob Cunneen" userId="6f2fea3d-cd41-411a-99fb-0b6bf71ac23d" providerId="ADAL" clId="{15C3071A-AA57-4913-9FA0-501E2F40E53D}" dt="2025-10-05T04:08:25.727" v="2504" actId="14100"/>
          <ac:picMkLst>
            <pc:docMk/>
            <pc:sldMk cId="3672384655" sldId="280"/>
            <ac:picMk id="12" creationId="{3355C70D-9851-8E15-F777-A81D9E8E66F9}"/>
          </ac:picMkLst>
        </pc:picChg>
        <pc:picChg chg="mod">
          <ac:chgData name="Bob Cunneen" userId="6f2fea3d-cd41-411a-99fb-0b6bf71ac23d" providerId="ADAL" clId="{15C3071A-AA57-4913-9FA0-501E2F40E53D}" dt="2025-10-05T04:05:23.336" v="2493" actId="14100"/>
          <ac:picMkLst>
            <pc:docMk/>
            <pc:sldMk cId="3672384655" sldId="280"/>
            <ac:picMk id="18" creationId="{4B1DF215-615F-03A5-40D5-C72468E6ACE3}"/>
          </ac:picMkLst>
        </pc:picChg>
        <pc:cxnChg chg="del">
          <ac:chgData name="Bob Cunneen" userId="6f2fea3d-cd41-411a-99fb-0b6bf71ac23d" providerId="ADAL" clId="{15C3071A-AA57-4913-9FA0-501E2F40E53D}" dt="2025-10-05T04:07:58.385" v="2498" actId="21"/>
          <ac:cxnSpMkLst>
            <pc:docMk/>
            <pc:sldMk cId="3672384655" sldId="280"/>
            <ac:cxnSpMk id="11" creationId="{2EC85E71-1A5E-EE03-E4A1-A173D8B2AC04}"/>
          </ac:cxnSpMkLst>
        </pc:cxnChg>
        <pc:cxnChg chg="del">
          <ac:chgData name="Bob Cunneen" userId="6f2fea3d-cd41-411a-99fb-0b6bf71ac23d" providerId="ADAL" clId="{15C3071A-AA57-4913-9FA0-501E2F40E53D}" dt="2025-10-05T04:07:56.287" v="2497" actId="21"/>
          <ac:cxnSpMkLst>
            <pc:docMk/>
            <pc:sldMk cId="3672384655" sldId="280"/>
            <ac:cxnSpMk id="14" creationId="{13BD8201-E3FE-CF40-1168-861481386609}"/>
          </ac:cxnSpMkLst>
        </pc:cxnChg>
        <pc:cxnChg chg="del">
          <ac:chgData name="Bob Cunneen" userId="6f2fea3d-cd41-411a-99fb-0b6bf71ac23d" providerId="ADAL" clId="{15C3071A-AA57-4913-9FA0-501E2F40E53D}" dt="2025-10-05T04:08:07.091" v="2499" actId="21"/>
          <ac:cxnSpMkLst>
            <pc:docMk/>
            <pc:sldMk cId="3672384655" sldId="280"/>
            <ac:cxnSpMk id="16" creationId="{03A4D13C-7037-96A9-0F2D-E4DD0DC23BF0}"/>
          </ac:cxnSpMkLst>
        </pc:cxnChg>
      </pc:sldChg>
      <pc:sldChg chg="addSp delSp modSp mod">
        <pc:chgData name="Bob Cunneen" userId="6f2fea3d-cd41-411a-99fb-0b6bf71ac23d" providerId="ADAL" clId="{15C3071A-AA57-4913-9FA0-501E2F40E53D}" dt="2025-10-05T01:34:03.043" v="2225" actId="14100"/>
        <pc:sldMkLst>
          <pc:docMk/>
          <pc:sldMk cId="2701373916" sldId="281"/>
        </pc:sldMkLst>
        <pc:picChg chg="del">
          <ac:chgData name="Bob Cunneen" userId="6f2fea3d-cd41-411a-99fb-0b6bf71ac23d" providerId="ADAL" clId="{15C3071A-AA57-4913-9FA0-501E2F40E53D}" dt="2025-10-05T01:32:57.764" v="2220" actId="21"/>
          <ac:picMkLst>
            <pc:docMk/>
            <pc:sldMk cId="2701373916" sldId="281"/>
            <ac:picMk id="3" creationId="{E0C6270B-9D24-1C7C-C788-ACA2C57FD5FD}"/>
          </ac:picMkLst>
        </pc:picChg>
        <pc:picChg chg="add mod">
          <ac:chgData name="Bob Cunneen" userId="6f2fea3d-cd41-411a-99fb-0b6bf71ac23d" providerId="ADAL" clId="{15C3071A-AA57-4913-9FA0-501E2F40E53D}" dt="2025-10-05T01:34:03.043" v="2225" actId="14100"/>
          <ac:picMkLst>
            <pc:docMk/>
            <pc:sldMk cId="2701373916" sldId="281"/>
            <ac:picMk id="5" creationId="{94058057-747C-1CD5-38E9-FA92BD1F5411}"/>
          </ac:picMkLst>
        </pc:picChg>
      </pc:sldChg>
      <pc:sldChg chg="modSp mod">
        <pc:chgData name="Bob Cunneen" userId="6f2fea3d-cd41-411a-99fb-0b6bf71ac23d" providerId="ADAL" clId="{15C3071A-AA57-4913-9FA0-501E2F40E53D}" dt="2025-10-06T09:14:32.588" v="3114" actId="14100"/>
        <pc:sldMkLst>
          <pc:docMk/>
          <pc:sldMk cId="2575731440" sldId="283"/>
        </pc:sldMkLst>
        <pc:spChg chg="mod">
          <ac:chgData name="Bob Cunneen" userId="6f2fea3d-cd41-411a-99fb-0b6bf71ac23d" providerId="ADAL" clId="{15C3071A-AA57-4913-9FA0-501E2F40E53D}" dt="2025-10-06T09:14:32.588" v="3114" actId="14100"/>
          <ac:spMkLst>
            <pc:docMk/>
            <pc:sldMk cId="2575731440" sldId="283"/>
            <ac:spMk id="2" creationId="{A6503C91-C2A5-770E-6666-F26186F65225}"/>
          </ac:spMkLst>
        </pc:spChg>
      </pc:sldChg>
      <pc:sldChg chg="addSp delSp modSp new mod">
        <pc:chgData name="Bob Cunneen" userId="6f2fea3d-cd41-411a-99fb-0b6bf71ac23d" providerId="ADAL" clId="{15C3071A-AA57-4913-9FA0-501E2F40E53D}" dt="2025-10-06T03:56:55.544" v="3087" actId="207"/>
        <pc:sldMkLst>
          <pc:docMk/>
          <pc:sldMk cId="2908657347" sldId="285"/>
        </pc:sldMkLst>
        <pc:spChg chg="mod">
          <ac:chgData name="Bob Cunneen" userId="6f2fea3d-cd41-411a-99fb-0b6bf71ac23d" providerId="ADAL" clId="{15C3071A-AA57-4913-9FA0-501E2F40E53D}" dt="2025-10-06T03:56:45.683" v="3086" actId="14100"/>
          <ac:spMkLst>
            <pc:docMk/>
            <pc:sldMk cId="2908657347" sldId="285"/>
            <ac:spMk id="4" creationId="{F6575F6B-756C-AB85-36A5-276C187AB939}"/>
          </ac:spMkLst>
        </pc:spChg>
        <pc:spChg chg="mod">
          <ac:chgData name="Bob Cunneen" userId="6f2fea3d-cd41-411a-99fb-0b6bf71ac23d" providerId="ADAL" clId="{15C3071A-AA57-4913-9FA0-501E2F40E53D}" dt="2025-10-06T03:56:55.544" v="3087" actId="207"/>
          <ac:spMkLst>
            <pc:docMk/>
            <pc:sldMk cId="2908657347" sldId="285"/>
            <ac:spMk id="5" creationId="{74BB930F-DCCF-46F2-3411-8BA42B4EE75C}"/>
          </ac:spMkLst>
        </pc:spChg>
        <pc:graphicFrameChg chg="add mod modGraphic">
          <ac:chgData name="Bob Cunneen" userId="6f2fea3d-cd41-411a-99fb-0b6bf71ac23d" providerId="ADAL" clId="{15C3071A-AA57-4913-9FA0-501E2F40E53D}" dt="2025-10-01T11:18:13.796" v="951" actId="14734"/>
          <ac:graphicFrameMkLst>
            <pc:docMk/>
            <pc:sldMk cId="2908657347" sldId="285"/>
            <ac:graphicFrameMk id="12" creationId="{0F6EB6F2-4C55-244E-30CD-C7FA6CBA4169}"/>
          </ac:graphicFrameMkLst>
        </pc:graphicFrameChg>
        <pc:picChg chg="add mod">
          <ac:chgData name="Bob Cunneen" userId="6f2fea3d-cd41-411a-99fb-0b6bf71ac23d" providerId="ADAL" clId="{15C3071A-AA57-4913-9FA0-501E2F40E53D}" dt="2025-10-01T11:19:48.213" v="952" actId="14100"/>
          <ac:picMkLst>
            <pc:docMk/>
            <pc:sldMk cId="2908657347" sldId="285"/>
            <ac:picMk id="6" creationId="{EBFFC6D5-EA3F-2EB1-1661-F5564D3E4F77}"/>
          </ac:picMkLst>
        </pc:picChg>
      </pc:sldChg>
      <pc:sldChg chg="modSp add mod">
        <pc:chgData name="Bob Cunneen" userId="6f2fea3d-cd41-411a-99fb-0b6bf71ac23d" providerId="ADAL" clId="{15C3071A-AA57-4913-9FA0-501E2F40E53D}" dt="2025-10-06T09:17:27.015" v="3125" actId="20577"/>
        <pc:sldMkLst>
          <pc:docMk/>
          <pc:sldMk cId="261650874" sldId="288"/>
        </pc:sldMkLst>
        <pc:spChg chg="mod">
          <ac:chgData name="Bob Cunneen" userId="6f2fea3d-cd41-411a-99fb-0b6bf71ac23d" providerId="ADAL" clId="{15C3071A-AA57-4913-9FA0-501E2F40E53D}" dt="2025-10-06T09:17:27.015" v="3125" actId="20577"/>
          <ac:spMkLst>
            <pc:docMk/>
            <pc:sldMk cId="261650874" sldId="288"/>
            <ac:spMk id="6" creationId="{3EEE1A9B-73DE-ED8F-1080-9714EAB79C49}"/>
          </ac:spMkLst>
        </pc:spChg>
      </pc:sldChg>
      <pc:sldChg chg="del">
        <pc:chgData name="Bob Cunneen" userId="6f2fea3d-cd41-411a-99fb-0b6bf71ac23d" providerId="ADAL" clId="{15C3071A-AA57-4913-9FA0-501E2F40E53D}" dt="2025-10-05T04:04:01.785" v="2490" actId="2696"/>
        <pc:sldMkLst>
          <pc:docMk/>
          <pc:sldMk cId="1366980891" sldId="288"/>
        </pc:sldMkLst>
      </pc:sldChg>
      <pc:sldChg chg="addSp delSp modSp mod">
        <pc:chgData name="Bob Cunneen" userId="6f2fea3d-cd41-411a-99fb-0b6bf71ac23d" providerId="ADAL" clId="{15C3071A-AA57-4913-9FA0-501E2F40E53D}" dt="2025-10-05T06:46:24.903" v="2748" actId="114"/>
        <pc:sldMkLst>
          <pc:docMk/>
          <pc:sldMk cId="949847190" sldId="290"/>
        </pc:sldMkLst>
        <pc:spChg chg="add mod">
          <ac:chgData name="Bob Cunneen" userId="6f2fea3d-cd41-411a-99fb-0b6bf71ac23d" providerId="ADAL" clId="{15C3071A-AA57-4913-9FA0-501E2F40E53D}" dt="2025-10-05T06:46:24.903" v="2748" actId="114"/>
          <ac:spMkLst>
            <pc:docMk/>
            <pc:sldMk cId="949847190" sldId="290"/>
            <ac:spMk id="5" creationId="{F156B00E-F8B4-7165-CAC1-7757E3E712FE}"/>
          </ac:spMkLst>
        </pc:spChg>
        <pc:picChg chg="add del mod">
          <ac:chgData name="Bob Cunneen" userId="6f2fea3d-cd41-411a-99fb-0b6bf71ac23d" providerId="ADAL" clId="{15C3071A-AA57-4913-9FA0-501E2F40E53D}" dt="2025-10-05T06:45:39.448" v="2716" actId="21"/>
          <ac:picMkLst>
            <pc:docMk/>
            <pc:sldMk cId="949847190" sldId="290"/>
            <ac:picMk id="3" creationId="{A2F859D5-8093-838F-43EF-96310F74A725}"/>
          </ac:picMkLst>
        </pc:picChg>
      </pc:sldChg>
      <pc:sldChg chg="modSp add mod">
        <pc:chgData name="Bob Cunneen" userId="6f2fea3d-cd41-411a-99fb-0b6bf71ac23d" providerId="ADAL" clId="{15C3071A-AA57-4913-9FA0-501E2F40E53D}" dt="2025-10-06T21:51:47.241" v="3501" actId="20577"/>
        <pc:sldMkLst>
          <pc:docMk/>
          <pc:sldMk cId="685710240" sldId="293"/>
        </pc:sldMkLst>
        <pc:spChg chg="mod">
          <ac:chgData name="Bob Cunneen" userId="6f2fea3d-cd41-411a-99fb-0b6bf71ac23d" providerId="ADAL" clId="{15C3071A-AA57-4913-9FA0-501E2F40E53D}" dt="2025-10-06T21:51:47.241" v="3501" actId="20577"/>
          <ac:spMkLst>
            <pc:docMk/>
            <pc:sldMk cId="685710240" sldId="293"/>
            <ac:spMk id="2" creationId="{98E76501-E988-86D3-80EF-1FE153170CE5}"/>
          </ac:spMkLst>
        </pc:spChg>
      </pc:sldChg>
      <pc:sldChg chg="del">
        <pc:chgData name="Bob Cunneen" userId="6f2fea3d-cd41-411a-99fb-0b6bf71ac23d" providerId="ADAL" clId="{15C3071A-AA57-4913-9FA0-501E2F40E53D}" dt="2025-10-05T06:44:19.562" v="2701" actId="2696"/>
        <pc:sldMkLst>
          <pc:docMk/>
          <pc:sldMk cId="1118402737" sldId="293"/>
        </pc:sldMkLst>
      </pc:sldChg>
      <pc:sldChg chg="addSp delSp modSp mod">
        <pc:chgData name="Bob Cunneen" userId="6f2fea3d-cd41-411a-99fb-0b6bf71ac23d" providerId="ADAL" clId="{15C3071A-AA57-4913-9FA0-501E2F40E53D}" dt="2025-10-05T03:43:03.337" v="2402" actId="1076"/>
        <pc:sldMkLst>
          <pc:docMk/>
          <pc:sldMk cId="579146128" sldId="295"/>
        </pc:sldMkLst>
        <pc:spChg chg="mod">
          <ac:chgData name="Bob Cunneen" userId="6f2fea3d-cd41-411a-99fb-0b6bf71ac23d" providerId="ADAL" clId="{15C3071A-AA57-4913-9FA0-501E2F40E53D}" dt="2025-10-05T02:31:03.178" v="2400" actId="20577"/>
          <ac:spMkLst>
            <pc:docMk/>
            <pc:sldMk cId="579146128" sldId="295"/>
            <ac:spMk id="2" creationId="{EB6049CF-79F6-489F-A498-1EA6B8D7B693}"/>
          </ac:spMkLst>
        </pc:spChg>
        <pc:spChg chg="mod">
          <ac:chgData name="Bob Cunneen" userId="6f2fea3d-cd41-411a-99fb-0b6bf71ac23d" providerId="ADAL" clId="{15C3071A-AA57-4913-9FA0-501E2F40E53D}" dt="2025-10-05T02:30:28.456" v="2398" actId="207"/>
          <ac:spMkLst>
            <pc:docMk/>
            <pc:sldMk cId="579146128" sldId="295"/>
            <ac:spMk id="5" creationId="{95DBAF32-908F-376F-2C00-F399C9F9F797}"/>
          </ac:spMkLst>
        </pc:spChg>
        <pc:picChg chg="del">
          <ac:chgData name="Bob Cunneen" userId="6f2fea3d-cd41-411a-99fb-0b6bf71ac23d" providerId="ADAL" clId="{15C3071A-AA57-4913-9FA0-501E2F40E53D}" dt="2025-10-05T02:21:34.832" v="2233" actId="21"/>
          <ac:picMkLst>
            <pc:docMk/>
            <pc:sldMk cId="579146128" sldId="295"/>
            <ac:picMk id="3" creationId="{8A00666F-BDFC-773B-2EEE-1FEEA0BF8647}"/>
          </ac:picMkLst>
        </pc:picChg>
        <pc:picChg chg="del mod">
          <ac:chgData name="Bob Cunneen" userId="6f2fea3d-cd41-411a-99fb-0b6bf71ac23d" providerId="ADAL" clId="{15C3071A-AA57-4913-9FA0-501E2F40E53D}" dt="2025-10-05T02:25:08.788" v="2304" actId="21"/>
          <ac:picMkLst>
            <pc:docMk/>
            <pc:sldMk cId="579146128" sldId="295"/>
            <ac:picMk id="6" creationId="{9844E411-A53F-F830-996C-31D4B7C3056E}"/>
          </ac:picMkLst>
        </pc:picChg>
        <pc:picChg chg="add mod">
          <ac:chgData name="Bob Cunneen" userId="6f2fea3d-cd41-411a-99fb-0b6bf71ac23d" providerId="ADAL" clId="{15C3071A-AA57-4913-9FA0-501E2F40E53D}" dt="2025-10-05T02:29:42.796" v="2388" actId="14100"/>
          <ac:picMkLst>
            <pc:docMk/>
            <pc:sldMk cId="579146128" sldId="295"/>
            <ac:picMk id="7" creationId="{84433C01-D8B0-8694-3815-B066D6C0D543}"/>
          </ac:picMkLst>
        </pc:picChg>
        <pc:picChg chg="add mod">
          <ac:chgData name="Bob Cunneen" userId="6f2fea3d-cd41-411a-99fb-0b6bf71ac23d" providerId="ADAL" clId="{15C3071A-AA57-4913-9FA0-501E2F40E53D}" dt="2025-10-05T03:43:03.337" v="2402" actId="1076"/>
          <ac:picMkLst>
            <pc:docMk/>
            <pc:sldMk cId="579146128" sldId="295"/>
            <ac:picMk id="12" creationId="{D8190C46-E751-3F8D-6683-2D6B283EDD9D}"/>
          </ac:picMkLst>
        </pc:picChg>
        <pc:cxnChg chg="add mod">
          <ac:chgData name="Bob Cunneen" userId="6f2fea3d-cd41-411a-99fb-0b6bf71ac23d" providerId="ADAL" clId="{15C3071A-AA57-4913-9FA0-501E2F40E53D}" dt="2025-10-05T02:30:46.569" v="2399" actId="1076"/>
          <ac:cxnSpMkLst>
            <pc:docMk/>
            <pc:sldMk cId="579146128" sldId="295"/>
            <ac:cxnSpMk id="9" creationId="{1D809B0D-EE2E-97E1-1952-CEB9EEE0E507}"/>
          </ac:cxnSpMkLst>
        </pc:cxnChg>
      </pc:sldChg>
      <pc:sldChg chg="addSp delSp modSp new mod">
        <pc:chgData name="Bob Cunneen" userId="6f2fea3d-cd41-411a-99fb-0b6bf71ac23d" providerId="ADAL" clId="{15C3071A-AA57-4913-9FA0-501E2F40E53D}" dt="2025-10-06T03:56:17.752" v="3084" actId="20577"/>
        <pc:sldMkLst>
          <pc:docMk/>
          <pc:sldMk cId="1765644811" sldId="296"/>
        </pc:sldMkLst>
        <pc:spChg chg="mod">
          <ac:chgData name="Bob Cunneen" userId="6f2fea3d-cd41-411a-99fb-0b6bf71ac23d" providerId="ADAL" clId="{15C3071A-AA57-4913-9FA0-501E2F40E53D}" dt="2025-10-06T03:56:17.752" v="3084" actId="20577"/>
          <ac:spMkLst>
            <pc:docMk/>
            <pc:sldMk cId="1765644811" sldId="296"/>
            <ac:spMk id="2" creationId="{B8770F24-2C46-24A6-B318-66333D90652D}"/>
          </ac:spMkLst>
        </pc:spChg>
        <pc:spChg chg="mod">
          <ac:chgData name="Bob Cunneen" userId="6f2fea3d-cd41-411a-99fb-0b6bf71ac23d" providerId="ADAL" clId="{15C3071A-AA57-4913-9FA0-501E2F40E53D}" dt="2025-10-02T03:45:36.630" v="1317" actId="1076"/>
          <ac:spMkLst>
            <pc:docMk/>
            <pc:sldMk cId="1765644811" sldId="296"/>
            <ac:spMk id="3" creationId="{15576FC4-1398-368B-DE62-64C1FA9D720D}"/>
          </ac:spMkLst>
        </pc:spChg>
        <pc:picChg chg="add mod">
          <ac:chgData name="Bob Cunneen" userId="6f2fea3d-cd41-411a-99fb-0b6bf71ac23d" providerId="ADAL" clId="{15C3071A-AA57-4913-9FA0-501E2F40E53D}" dt="2025-10-02T03:41:13.736" v="1254" actId="14100"/>
          <ac:picMkLst>
            <pc:docMk/>
            <pc:sldMk cId="1765644811" sldId="296"/>
            <ac:picMk id="6" creationId="{D7841141-B909-FB32-CE25-8FA7EFA7FAEF}"/>
          </ac:picMkLst>
        </pc:picChg>
      </pc:sldChg>
      <pc:sldChg chg="addSp modSp add del mod">
        <pc:chgData name="Bob Cunneen" userId="6f2fea3d-cd41-411a-99fb-0b6bf71ac23d" providerId="ADAL" clId="{15C3071A-AA57-4913-9FA0-501E2F40E53D}" dt="2025-10-06T21:27:14.236" v="3472" actId="2696"/>
        <pc:sldMkLst>
          <pc:docMk/>
          <pc:sldMk cId="565410404" sldId="297"/>
        </pc:sldMkLst>
      </pc:sldChg>
      <pc:sldChg chg="addSp delSp modSp mod">
        <pc:chgData name="Bob Cunneen" userId="6f2fea3d-cd41-411a-99fb-0b6bf71ac23d" providerId="ADAL" clId="{15C3071A-AA57-4913-9FA0-501E2F40E53D}" dt="2025-10-05T06:25:19.021" v="2671" actId="20577"/>
        <pc:sldMkLst>
          <pc:docMk/>
          <pc:sldMk cId="1641183198" sldId="2147483387"/>
        </pc:sldMkLst>
        <pc:spChg chg="mod">
          <ac:chgData name="Bob Cunneen" userId="6f2fea3d-cd41-411a-99fb-0b6bf71ac23d" providerId="ADAL" clId="{15C3071A-AA57-4913-9FA0-501E2F40E53D}" dt="2025-10-05T06:19:10.721" v="2540" actId="255"/>
          <ac:spMkLst>
            <pc:docMk/>
            <pc:sldMk cId="1641183198" sldId="2147483387"/>
            <ac:spMk id="2" creationId="{680BBD40-97AC-F595-3EE0-7F9AAB636B79}"/>
          </ac:spMkLst>
        </pc:spChg>
        <pc:spChg chg="mod">
          <ac:chgData name="Bob Cunneen" userId="6f2fea3d-cd41-411a-99fb-0b6bf71ac23d" providerId="ADAL" clId="{15C3071A-AA57-4913-9FA0-501E2F40E53D}" dt="2025-10-05T06:25:19.021" v="2671" actId="20577"/>
          <ac:spMkLst>
            <pc:docMk/>
            <pc:sldMk cId="1641183198" sldId="2147483387"/>
            <ac:spMk id="5" creationId="{1433933A-7F73-0453-09C1-2F25F4991CB1}"/>
          </ac:spMkLst>
        </pc:spChg>
        <pc:picChg chg="del">
          <ac:chgData name="Bob Cunneen" userId="6f2fea3d-cd41-411a-99fb-0b6bf71ac23d" providerId="ADAL" clId="{15C3071A-AA57-4913-9FA0-501E2F40E53D}" dt="2025-10-05T06:04:42.824" v="2513" actId="21"/>
          <ac:picMkLst>
            <pc:docMk/>
            <pc:sldMk cId="1641183198" sldId="2147483387"/>
            <ac:picMk id="3" creationId="{C76645B3-F811-2C00-7345-4E7ED065B0EE}"/>
          </ac:picMkLst>
        </pc:picChg>
        <pc:picChg chg="add mod">
          <ac:chgData name="Bob Cunneen" userId="6f2fea3d-cd41-411a-99fb-0b6bf71ac23d" providerId="ADAL" clId="{15C3071A-AA57-4913-9FA0-501E2F40E53D}" dt="2025-10-05T06:24:56.539" v="2657" actId="14100"/>
          <ac:picMkLst>
            <pc:docMk/>
            <pc:sldMk cId="1641183198" sldId="2147483387"/>
            <ac:picMk id="6" creationId="{1E02F875-DF01-FB82-BC8D-4497E4E0829D}"/>
          </ac:picMkLst>
        </pc:picChg>
      </pc:sldChg>
      <pc:sldChg chg="addSp delSp modSp add del mod">
        <pc:chgData name="Bob Cunneen" userId="6f2fea3d-cd41-411a-99fb-0b6bf71ac23d" providerId="ADAL" clId="{15C3071A-AA57-4913-9FA0-501E2F40E53D}" dt="2025-10-06T10:02:59.162" v="3469" actId="2696"/>
        <pc:sldMkLst>
          <pc:docMk/>
          <pc:sldMk cId="1670215031" sldId="2147483552"/>
        </pc:sldMkLst>
        <pc:spChg chg="mod">
          <ac:chgData name="Bob Cunneen" userId="6f2fea3d-cd41-411a-99fb-0b6bf71ac23d" providerId="ADAL" clId="{15C3071A-AA57-4913-9FA0-501E2F40E53D}" dt="2025-10-06T10:02:10.079" v="3464" actId="20577"/>
          <ac:spMkLst>
            <pc:docMk/>
            <pc:sldMk cId="1670215031" sldId="2147483552"/>
            <ac:spMk id="2" creationId="{3B724218-7C8D-8B92-692C-78A125C3B533}"/>
          </ac:spMkLst>
        </pc:spChg>
        <pc:spChg chg="add del mod">
          <ac:chgData name="Bob Cunneen" userId="6f2fea3d-cd41-411a-99fb-0b6bf71ac23d" providerId="ADAL" clId="{15C3071A-AA57-4913-9FA0-501E2F40E53D}" dt="2025-10-06T10:01:36.526" v="3456" actId="21"/>
          <ac:spMkLst>
            <pc:docMk/>
            <pc:sldMk cId="1670215031" sldId="2147483552"/>
            <ac:spMk id="9" creationId="{862B1CBA-4B71-AF2F-DFDD-02E648AF1047}"/>
          </ac:spMkLst>
        </pc:spChg>
        <pc:spChg chg="del mod">
          <ac:chgData name="Bob Cunneen" userId="6f2fea3d-cd41-411a-99fb-0b6bf71ac23d" providerId="ADAL" clId="{15C3071A-AA57-4913-9FA0-501E2F40E53D}" dt="2025-10-06T09:52:42.168" v="3333" actId="21"/>
          <ac:spMkLst>
            <pc:docMk/>
            <pc:sldMk cId="1670215031" sldId="2147483552"/>
            <ac:spMk id="13" creationId="{25D4F861-E0CA-696E-E37B-9C0CB95389E2}"/>
          </ac:spMkLst>
        </pc:spChg>
        <pc:spChg chg="del mod">
          <ac:chgData name="Bob Cunneen" userId="6f2fea3d-cd41-411a-99fb-0b6bf71ac23d" providerId="ADAL" clId="{15C3071A-AA57-4913-9FA0-501E2F40E53D}" dt="2025-10-06T09:48:18.160" v="3145" actId="21"/>
          <ac:spMkLst>
            <pc:docMk/>
            <pc:sldMk cId="1670215031" sldId="2147483552"/>
            <ac:spMk id="14" creationId="{29415A7E-A62A-B810-A0E4-0BB26FB12629}"/>
          </ac:spMkLst>
        </pc:spChg>
        <pc:spChg chg="mod">
          <ac:chgData name="Bob Cunneen" userId="6f2fea3d-cd41-411a-99fb-0b6bf71ac23d" providerId="ADAL" clId="{15C3071A-AA57-4913-9FA0-501E2F40E53D}" dt="2025-10-06T09:58:56.354" v="3419" actId="207"/>
          <ac:spMkLst>
            <pc:docMk/>
            <pc:sldMk cId="1670215031" sldId="2147483552"/>
            <ac:spMk id="22" creationId="{8430CB44-56C3-D5E2-7222-A9199E443009}"/>
          </ac:spMkLst>
        </pc:spChg>
        <pc:picChg chg="del">
          <ac:chgData name="Bob Cunneen" userId="6f2fea3d-cd41-411a-99fb-0b6bf71ac23d" providerId="ADAL" clId="{15C3071A-AA57-4913-9FA0-501E2F40E53D}" dt="2025-10-06T09:32:49.618" v="3128" actId="21"/>
          <ac:picMkLst>
            <pc:docMk/>
            <pc:sldMk cId="1670215031" sldId="2147483552"/>
            <ac:picMk id="3" creationId="{A5F6E62C-B9AD-7152-8E3B-7A4DB2153BF3}"/>
          </ac:picMkLst>
        </pc:picChg>
        <pc:picChg chg="del mod">
          <ac:chgData name="Bob Cunneen" userId="6f2fea3d-cd41-411a-99fb-0b6bf71ac23d" providerId="ADAL" clId="{15C3071A-AA57-4913-9FA0-501E2F40E53D}" dt="2025-10-06T09:48:14.722" v="3144" actId="21"/>
          <ac:picMkLst>
            <pc:docMk/>
            <pc:sldMk cId="1670215031" sldId="2147483552"/>
            <ac:picMk id="5" creationId="{828C55F9-2DAF-0616-29C0-C1814DBF788A}"/>
          </ac:picMkLst>
        </pc:picChg>
        <pc:picChg chg="add del mod">
          <ac:chgData name="Bob Cunneen" userId="6f2fea3d-cd41-411a-99fb-0b6bf71ac23d" providerId="ADAL" clId="{15C3071A-AA57-4913-9FA0-501E2F40E53D}" dt="2025-10-06T09:59:43.603" v="3428" actId="21"/>
          <ac:picMkLst>
            <pc:docMk/>
            <pc:sldMk cId="1670215031" sldId="2147483552"/>
            <ac:picMk id="6" creationId="{8A45A353-3055-7794-A7EB-7E972CAC0FAB}"/>
          </ac:picMkLst>
        </pc:picChg>
        <pc:picChg chg="add mod">
          <ac:chgData name="Bob Cunneen" userId="6f2fea3d-cd41-411a-99fb-0b6bf71ac23d" providerId="ADAL" clId="{15C3071A-AA57-4913-9FA0-501E2F40E53D}" dt="2025-10-06T10:00:37.941" v="3436" actId="1076"/>
          <ac:picMkLst>
            <pc:docMk/>
            <pc:sldMk cId="1670215031" sldId="2147483552"/>
            <ac:picMk id="7" creationId="{DC9A7B4D-834E-02D3-99C4-98A8866CA41D}"/>
          </ac:picMkLst>
        </pc:picChg>
        <pc:picChg chg="del">
          <ac:chgData name="Bob Cunneen" userId="6f2fea3d-cd41-411a-99fb-0b6bf71ac23d" providerId="ADAL" clId="{15C3071A-AA57-4913-9FA0-501E2F40E53D}" dt="2025-10-06T09:33:18.423" v="3137" actId="21"/>
          <ac:picMkLst>
            <pc:docMk/>
            <pc:sldMk cId="1670215031" sldId="2147483552"/>
            <ac:picMk id="8" creationId="{D3270B0A-0A16-267E-413C-7BC2FA633CF8}"/>
          </ac:picMkLst>
        </pc:picChg>
        <pc:picChg chg="del">
          <ac:chgData name="Bob Cunneen" userId="6f2fea3d-cd41-411a-99fb-0b6bf71ac23d" providerId="ADAL" clId="{15C3071A-AA57-4913-9FA0-501E2F40E53D}" dt="2025-10-06T09:33:08.168" v="3134" actId="21"/>
          <ac:picMkLst>
            <pc:docMk/>
            <pc:sldMk cId="1670215031" sldId="2147483552"/>
            <ac:picMk id="10" creationId="{A351CB92-4CBD-08E7-ADCE-F1D9A7010EF2}"/>
          </ac:picMkLst>
        </pc:picChg>
        <pc:picChg chg="mod">
          <ac:chgData name="Bob Cunneen" userId="6f2fea3d-cd41-411a-99fb-0b6bf71ac23d" providerId="ADAL" clId="{15C3071A-AA57-4913-9FA0-501E2F40E53D}" dt="2025-10-06T09:56:48.841" v="3399" actId="14100"/>
          <ac:picMkLst>
            <pc:docMk/>
            <pc:sldMk cId="1670215031" sldId="2147483552"/>
            <ac:picMk id="11" creationId="{797A6D89-0294-72A4-38DE-0A02A5572E11}"/>
          </ac:picMkLst>
        </pc:picChg>
        <pc:picChg chg="del mod">
          <ac:chgData name="Bob Cunneen" userId="6f2fea3d-cd41-411a-99fb-0b6bf71ac23d" providerId="ADAL" clId="{15C3071A-AA57-4913-9FA0-501E2F40E53D}" dt="2025-10-06T09:48:29.899" v="3148" actId="21"/>
          <ac:picMkLst>
            <pc:docMk/>
            <pc:sldMk cId="1670215031" sldId="2147483552"/>
            <ac:picMk id="12" creationId="{C55003AE-3C81-197F-E489-59ECC67DE10E}"/>
          </ac:picMkLst>
        </pc:picChg>
        <pc:picChg chg="add mod">
          <ac:chgData name="Bob Cunneen" userId="6f2fea3d-cd41-411a-99fb-0b6bf71ac23d" providerId="ADAL" clId="{15C3071A-AA57-4913-9FA0-501E2F40E53D}" dt="2025-10-06T10:01:53.915" v="3459" actId="14100"/>
          <ac:picMkLst>
            <pc:docMk/>
            <pc:sldMk cId="1670215031" sldId="2147483552"/>
            <ac:picMk id="15" creationId="{838AA684-DDEB-C6C7-9DA1-9914C0AED5D0}"/>
          </ac:picMkLst>
        </pc:picChg>
        <pc:picChg chg="add mod">
          <ac:chgData name="Bob Cunneen" userId="6f2fea3d-cd41-411a-99fb-0b6bf71ac23d" providerId="ADAL" clId="{15C3071A-AA57-4913-9FA0-501E2F40E53D}" dt="2025-10-06T10:00:52.038" v="3440" actId="1076"/>
          <ac:picMkLst>
            <pc:docMk/>
            <pc:sldMk cId="1670215031" sldId="2147483552"/>
            <ac:picMk id="17" creationId="{5D91080D-8573-C107-E647-64FF65B14A9A}"/>
          </ac:picMkLst>
        </pc:picChg>
        <pc:picChg chg="add mod">
          <ac:chgData name="Bob Cunneen" userId="6f2fea3d-cd41-411a-99fb-0b6bf71ac23d" providerId="ADAL" clId="{15C3071A-AA57-4913-9FA0-501E2F40E53D}" dt="2025-10-06T10:01:43.723" v="3458" actId="1076"/>
          <ac:picMkLst>
            <pc:docMk/>
            <pc:sldMk cId="1670215031" sldId="2147483552"/>
            <ac:picMk id="18" creationId="{DFDCD6B9-FC3B-06E7-1EAC-37352545A17B}"/>
          </ac:picMkLst>
        </pc:picChg>
        <pc:cxnChg chg="del">
          <ac:chgData name="Bob Cunneen" userId="6f2fea3d-cd41-411a-99fb-0b6bf71ac23d" providerId="ADAL" clId="{15C3071A-AA57-4913-9FA0-501E2F40E53D}" dt="2025-10-06T09:33:15.751" v="3136" actId="21"/>
          <ac:cxnSpMkLst>
            <pc:docMk/>
            <pc:sldMk cId="1670215031" sldId="2147483552"/>
            <ac:cxnSpMk id="16" creationId="{785F3A9B-3113-CC38-BFE6-A9F1395C5781}"/>
          </ac:cxnSpMkLst>
        </pc:cxnChg>
        <pc:cxnChg chg="del">
          <ac:chgData name="Bob Cunneen" userId="6f2fea3d-cd41-411a-99fb-0b6bf71ac23d" providerId="ADAL" clId="{15C3071A-AA57-4913-9FA0-501E2F40E53D}" dt="2025-10-06T09:33:12.502" v="3135" actId="21"/>
          <ac:cxnSpMkLst>
            <pc:docMk/>
            <pc:sldMk cId="1670215031" sldId="2147483552"/>
            <ac:cxnSpMk id="19" creationId="{5DAB9C2E-4958-1E86-8D99-054CDE210A5F}"/>
          </ac:cxnSpMkLst>
        </pc:cxnChg>
      </pc:sldChg>
      <pc:sldChg chg="addSp delSp modSp mod">
        <pc:chgData name="Bob Cunneen" userId="6f2fea3d-cd41-411a-99fb-0b6bf71ac23d" providerId="ADAL" clId="{15C3071A-AA57-4913-9FA0-501E2F40E53D}" dt="2025-10-06T03:56:36.762" v="3085" actId="1076"/>
        <pc:sldMkLst>
          <pc:docMk/>
          <pc:sldMk cId="2878659773" sldId="2147483585"/>
        </pc:sldMkLst>
        <pc:spChg chg="mod">
          <ac:chgData name="Bob Cunneen" userId="6f2fea3d-cd41-411a-99fb-0b6bf71ac23d" providerId="ADAL" clId="{15C3071A-AA57-4913-9FA0-501E2F40E53D}" dt="2025-10-06T03:56:36.762" v="3085" actId="1076"/>
          <ac:spMkLst>
            <pc:docMk/>
            <pc:sldMk cId="2878659773" sldId="2147483585"/>
            <ac:spMk id="2" creationId="{86EDC9C1-B6AF-EBA2-D5BB-F2F545EBEA10}"/>
          </ac:spMkLst>
        </pc:spChg>
        <pc:picChg chg="add mod">
          <ac:chgData name="Bob Cunneen" userId="6f2fea3d-cd41-411a-99fb-0b6bf71ac23d" providerId="ADAL" clId="{15C3071A-AA57-4913-9FA0-501E2F40E53D}" dt="2025-10-02T04:59:01.516" v="1427" actId="14100"/>
          <ac:picMkLst>
            <pc:docMk/>
            <pc:sldMk cId="2878659773" sldId="2147483585"/>
            <ac:picMk id="6" creationId="{2AEE4D66-BBCF-791F-8277-B2BDEB406DB7}"/>
          </ac:picMkLst>
        </pc:picChg>
      </pc:sldChg>
      <pc:sldChg chg="modSp add mod">
        <pc:chgData name="Bob Cunneen" userId="6f2fea3d-cd41-411a-99fb-0b6bf71ac23d" providerId="ADAL" clId="{15C3071A-AA57-4913-9FA0-501E2F40E53D}" dt="2025-10-06T03:54:04.897" v="3060" actId="14100"/>
        <pc:sldMkLst>
          <pc:docMk/>
          <pc:sldMk cId="2832886577" sldId="2147483616"/>
        </pc:sldMkLst>
        <pc:spChg chg="mod">
          <ac:chgData name="Bob Cunneen" userId="6f2fea3d-cd41-411a-99fb-0b6bf71ac23d" providerId="ADAL" clId="{15C3071A-AA57-4913-9FA0-501E2F40E53D}" dt="2025-10-06T03:54:04.897" v="3060" actId="14100"/>
          <ac:spMkLst>
            <pc:docMk/>
            <pc:sldMk cId="2832886577" sldId="2147483616"/>
            <ac:spMk id="13" creationId="{BEA2DACB-C48B-4D5C-80E5-BA50A3D24B14}"/>
          </ac:spMkLst>
        </pc:spChg>
      </pc:sldChg>
      <pc:sldChg chg="add">
        <pc:chgData name="Bob Cunneen" userId="6f2fea3d-cd41-411a-99fb-0b6bf71ac23d" providerId="ADAL" clId="{15C3071A-AA57-4913-9FA0-501E2F40E53D}" dt="2025-10-02T05:32:58.607" v="1522"/>
        <pc:sldMkLst>
          <pc:docMk/>
          <pc:sldMk cId="2201306702" sldId="2147483619"/>
        </pc:sldMkLst>
      </pc:sldChg>
      <pc:sldChg chg="modSp add mod">
        <pc:chgData name="Bob Cunneen" userId="6f2fea3d-cd41-411a-99fb-0b6bf71ac23d" providerId="ADAL" clId="{15C3071A-AA57-4913-9FA0-501E2F40E53D}" dt="2025-10-06T03:57:23.575" v="3088" actId="113"/>
        <pc:sldMkLst>
          <pc:docMk/>
          <pc:sldMk cId="383279293" sldId="2147483620"/>
        </pc:sldMkLst>
        <pc:spChg chg="mod">
          <ac:chgData name="Bob Cunneen" userId="6f2fea3d-cd41-411a-99fb-0b6bf71ac23d" providerId="ADAL" clId="{15C3071A-AA57-4913-9FA0-501E2F40E53D}" dt="2025-10-06T03:57:23.575" v="3088" actId="113"/>
          <ac:spMkLst>
            <pc:docMk/>
            <pc:sldMk cId="383279293" sldId="2147483620"/>
            <ac:spMk id="5" creationId="{1D725867-409C-FC76-ABBF-3CFBE991ABEA}"/>
          </ac:spMkLst>
        </pc:spChg>
      </pc:sldChg>
      <pc:sldChg chg="modSp mod">
        <pc:chgData name="Bob Cunneen" userId="6f2fea3d-cd41-411a-99fb-0b6bf71ac23d" providerId="ADAL" clId="{15C3071A-AA57-4913-9FA0-501E2F40E53D}" dt="2025-10-06T21:50:50.476" v="3489" actId="20577"/>
        <pc:sldMkLst>
          <pc:docMk/>
          <pc:sldMk cId="2928769854" sldId="2147483623"/>
        </pc:sldMkLst>
        <pc:spChg chg="mod">
          <ac:chgData name="Bob Cunneen" userId="6f2fea3d-cd41-411a-99fb-0b6bf71ac23d" providerId="ADAL" clId="{15C3071A-AA57-4913-9FA0-501E2F40E53D}" dt="2025-10-06T21:50:50.476" v="3489" actId="20577"/>
          <ac:spMkLst>
            <pc:docMk/>
            <pc:sldMk cId="2928769854" sldId="2147483623"/>
            <ac:spMk id="6" creationId="{5B7608D8-8C64-418B-937A-7923EEF38F86}"/>
          </ac:spMkLst>
        </pc:spChg>
      </pc:sldChg>
      <pc:sldChg chg="addSp delSp modSp mod">
        <pc:chgData name="Bob Cunneen" userId="6f2fea3d-cd41-411a-99fb-0b6bf71ac23d" providerId="ADAL" clId="{15C3071A-AA57-4913-9FA0-501E2F40E53D}" dt="2025-10-05T07:03:46.653" v="2790" actId="1076"/>
        <pc:sldMkLst>
          <pc:docMk/>
          <pc:sldMk cId="384386594" sldId="2147483644"/>
        </pc:sldMkLst>
        <pc:picChg chg="del">
          <ac:chgData name="Bob Cunneen" userId="6f2fea3d-cd41-411a-99fb-0b6bf71ac23d" providerId="ADAL" clId="{15C3071A-AA57-4913-9FA0-501E2F40E53D}" dt="2025-10-05T06:55:03.624" v="2750" actId="21"/>
          <ac:picMkLst>
            <pc:docMk/>
            <pc:sldMk cId="384386594" sldId="2147483644"/>
            <ac:picMk id="3" creationId="{0BA06F8B-DAA4-A2A5-E18B-DE75BB246B1D}"/>
          </ac:picMkLst>
        </pc:picChg>
        <pc:picChg chg="del mod">
          <ac:chgData name="Bob Cunneen" userId="6f2fea3d-cd41-411a-99fb-0b6bf71ac23d" providerId="ADAL" clId="{15C3071A-AA57-4913-9FA0-501E2F40E53D}" dt="2025-10-05T06:55:46.699" v="2766" actId="21"/>
          <ac:picMkLst>
            <pc:docMk/>
            <pc:sldMk cId="384386594" sldId="2147483644"/>
            <ac:picMk id="5" creationId="{CF0E0D55-5840-C267-A936-F9E51C2E3445}"/>
          </ac:picMkLst>
        </pc:picChg>
        <pc:picChg chg="del mod">
          <ac:chgData name="Bob Cunneen" userId="6f2fea3d-cd41-411a-99fb-0b6bf71ac23d" providerId="ADAL" clId="{15C3071A-AA57-4913-9FA0-501E2F40E53D}" dt="2025-10-05T06:55:59.938" v="2769" actId="21"/>
          <ac:picMkLst>
            <pc:docMk/>
            <pc:sldMk cId="384386594" sldId="2147483644"/>
            <ac:picMk id="6" creationId="{5F28BA47-5733-6116-54F2-BDABF8715AC8}"/>
          </ac:picMkLst>
        </pc:picChg>
        <pc:picChg chg="add del mod">
          <ac:chgData name="Bob Cunneen" userId="6f2fea3d-cd41-411a-99fb-0b6bf71ac23d" providerId="ADAL" clId="{15C3071A-AA57-4913-9FA0-501E2F40E53D}" dt="2025-10-05T06:55:20.030" v="2757" actId="21"/>
          <ac:picMkLst>
            <pc:docMk/>
            <pc:sldMk cId="384386594" sldId="2147483644"/>
            <ac:picMk id="7" creationId="{7ED9082E-8400-66C7-9DEC-B45D2820A30D}"/>
          </ac:picMkLst>
        </pc:picChg>
        <pc:picChg chg="add del mod">
          <ac:chgData name="Bob Cunneen" userId="6f2fea3d-cd41-411a-99fb-0b6bf71ac23d" providerId="ADAL" clId="{15C3071A-AA57-4913-9FA0-501E2F40E53D}" dt="2025-10-05T07:02:48.989" v="2772" actId="21"/>
          <ac:picMkLst>
            <pc:docMk/>
            <pc:sldMk cId="384386594" sldId="2147483644"/>
            <ac:picMk id="9" creationId="{372BAE47-E8C1-942B-1A9F-511F9DEA6CA1}"/>
          </ac:picMkLst>
        </pc:picChg>
        <pc:picChg chg="add del mod">
          <ac:chgData name="Bob Cunneen" userId="6f2fea3d-cd41-411a-99fb-0b6bf71ac23d" providerId="ADAL" clId="{15C3071A-AA57-4913-9FA0-501E2F40E53D}" dt="2025-10-05T07:03:40.565" v="2788" actId="21"/>
          <ac:picMkLst>
            <pc:docMk/>
            <pc:sldMk cId="384386594" sldId="2147483644"/>
            <ac:picMk id="10" creationId="{208AA500-7E7D-69F9-C606-77027F44209B}"/>
          </ac:picMkLst>
        </pc:picChg>
        <pc:picChg chg="add mod">
          <ac:chgData name="Bob Cunneen" userId="6f2fea3d-cd41-411a-99fb-0b6bf71ac23d" providerId="ADAL" clId="{15C3071A-AA57-4913-9FA0-501E2F40E53D}" dt="2025-10-05T07:02:50.681" v="2773" actId="1076"/>
          <ac:picMkLst>
            <pc:docMk/>
            <pc:sldMk cId="384386594" sldId="2147483644"/>
            <ac:picMk id="11" creationId="{C2CE7710-84C6-2B32-F5CC-EF24EA555211}"/>
          </ac:picMkLst>
        </pc:picChg>
        <pc:picChg chg="add del mod">
          <ac:chgData name="Bob Cunneen" userId="6f2fea3d-cd41-411a-99fb-0b6bf71ac23d" providerId="ADAL" clId="{15C3071A-AA57-4913-9FA0-501E2F40E53D}" dt="2025-10-05T07:03:31.794" v="2785" actId="21"/>
          <ac:picMkLst>
            <pc:docMk/>
            <pc:sldMk cId="384386594" sldId="2147483644"/>
            <ac:picMk id="12" creationId="{62090567-810C-5624-1D6D-94AC9A86A7E2}"/>
          </ac:picMkLst>
        </pc:picChg>
        <pc:picChg chg="add mod">
          <ac:chgData name="Bob Cunneen" userId="6f2fea3d-cd41-411a-99fb-0b6bf71ac23d" providerId="ADAL" clId="{15C3071A-AA57-4913-9FA0-501E2F40E53D}" dt="2025-10-05T07:03:21.707" v="2782" actId="14100"/>
          <ac:picMkLst>
            <pc:docMk/>
            <pc:sldMk cId="384386594" sldId="2147483644"/>
            <ac:picMk id="13" creationId="{0A3425AD-CD2E-E5DE-FE3A-83C2989164C7}"/>
          </ac:picMkLst>
        </pc:picChg>
        <pc:picChg chg="add mod">
          <ac:chgData name="Bob Cunneen" userId="6f2fea3d-cd41-411a-99fb-0b6bf71ac23d" providerId="ADAL" clId="{15C3071A-AA57-4913-9FA0-501E2F40E53D}" dt="2025-10-05T07:03:29.116" v="2784" actId="1076"/>
          <ac:picMkLst>
            <pc:docMk/>
            <pc:sldMk cId="384386594" sldId="2147483644"/>
            <ac:picMk id="14" creationId="{189A805F-26DC-20B6-D70E-D1FBA8CF8724}"/>
          </ac:picMkLst>
        </pc:picChg>
        <pc:picChg chg="add mod">
          <ac:chgData name="Bob Cunneen" userId="6f2fea3d-cd41-411a-99fb-0b6bf71ac23d" providerId="ADAL" clId="{15C3071A-AA57-4913-9FA0-501E2F40E53D}" dt="2025-10-05T07:03:38.188" v="2787" actId="1076"/>
          <ac:picMkLst>
            <pc:docMk/>
            <pc:sldMk cId="384386594" sldId="2147483644"/>
            <ac:picMk id="15" creationId="{4EC878DE-0E29-FFFA-A489-E25EDFBBB3F4}"/>
          </ac:picMkLst>
        </pc:picChg>
        <pc:picChg chg="add mod">
          <ac:chgData name="Bob Cunneen" userId="6f2fea3d-cd41-411a-99fb-0b6bf71ac23d" providerId="ADAL" clId="{15C3071A-AA57-4913-9FA0-501E2F40E53D}" dt="2025-10-05T07:03:46.653" v="2790" actId="1076"/>
          <ac:picMkLst>
            <pc:docMk/>
            <pc:sldMk cId="384386594" sldId="2147483644"/>
            <ac:picMk id="16" creationId="{3311F4BB-7E07-1A6D-0824-F95963DACD66}"/>
          </ac:picMkLst>
        </pc:picChg>
        <pc:cxnChg chg="mod">
          <ac:chgData name="Bob Cunneen" userId="6f2fea3d-cd41-411a-99fb-0b6bf71ac23d" providerId="ADAL" clId="{15C3071A-AA57-4913-9FA0-501E2F40E53D}" dt="2025-10-05T06:55:11.591" v="2754" actId="1076"/>
          <ac:cxnSpMkLst>
            <pc:docMk/>
            <pc:sldMk cId="384386594" sldId="2147483644"/>
            <ac:cxnSpMk id="8" creationId="{BCDC9C46-4A7D-A46F-32DE-887EAAF14218}"/>
          </ac:cxnSpMkLst>
        </pc:cxnChg>
      </pc:sldChg>
      <pc:sldChg chg="addSp delSp modSp mod">
        <pc:chgData name="Bob Cunneen" userId="6f2fea3d-cd41-411a-99fb-0b6bf71ac23d" providerId="ADAL" clId="{15C3071A-AA57-4913-9FA0-501E2F40E53D}" dt="2025-10-05T08:05:19.543" v="2954" actId="1076"/>
        <pc:sldMkLst>
          <pc:docMk/>
          <pc:sldMk cId="1560910161" sldId="2147483645"/>
        </pc:sldMkLst>
        <pc:spChg chg="del mod">
          <ac:chgData name="Bob Cunneen" userId="6f2fea3d-cd41-411a-99fb-0b6bf71ac23d" providerId="ADAL" clId="{15C3071A-AA57-4913-9FA0-501E2F40E53D}" dt="2025-10-05T08:05:12.648" v="2952" actId="21"/>
          <ac:spMkLst>
            <pc:docMk/>
            <pc:sldMk cId="1560910161" sldId="2147483645"/>
            <ac:spMk id="3" creationId="{E4A5D1F2-0309-23D1-1A66-FBBAF7FDFD29}"/>
          </ac:spMkLst>
        </pc:spChg>
        <pc:spChg chg="mod">
          <ac:chgData name="Bob Cunneen" userId="6f2fea3d-cd41-411a-99fb-0b6bf71ac23d" providerId="ADAL" clId="{15C3071A-AA57-4913-9FA0-501E2F40E53D}" dt="2025-10-05T08:02:12.501" v="2887" actId="14100"/>
          <ac:spMkLst>
            <pc:docMk/>
            <pc:sldMk cId="1560910161" sldId="2147483645"/>
            <ac:spMk id="6" creationId="{2451788B-3576-F00E-95D9-9B487D92FCFE}"/>
          </ac:spMkLst>
        </pc:spChg>
        <pc:spChg chg="mod">
          <ac:chgData name="Bob Cunneen" userId="6f2fea3d-cd41-411a-99fb-0b6bf71ac23d" providerId="ADAL" clId="{15C3071A-AA57-4913-9FA0-501E2F40E53D}" dt="2025-10-05T08:02:02.886" v="2885" actId="1076"/>
          <ac:spMkLst>
            <pc:docMk/>
            <pc:sldMk cId="1560910161" sldId="2147483645"/>
            <ac:spMk id="7" creationId="{B5D9C297-5C03-06DC-215F-DC0D472E3EE0}"/>
          </ac:spMkLst>
        </pc:spChg>
        <pc:picChg chg="del">
          <ac:chgData name="Bob Cunneen" userId="6f2fea3d-cd41-411a-99fb-0b6bf71ac23d" providerId="ADAL" clId="{15C3071A-AA57-4913-9FA0-501E2F40E53D}" dt="2025-10-05T08:01:32.736" v="2876" actId="21"/>
          <ac:picMkLst>
            <pc:docMk/>
            <pc:sldMk cId="1560910161" sldId="2147483645"/>
            <ac:picMk id="8" creationId="{9EBCACE0-A9AE-C0A2-5509-A94D07548BF7}"/>
          </ac:picMkLst>
        </pc:picChg>
        <pc:picChg chg="add del mod">
          <ac:chgData name="Bob Cunneen" userId="6f2fea3d-cd41-411a-99fb-0b6bf71ac23d" providerId="ADAL" clId="{15C3071A-AA57-4913-9FA0-501E2F40E53D}" dt="2025-10-05T07:57:19.672" v="2874" actId="21"/>
          <ac:picMkLst>
            <pc:docMk/>
            <pc:sldMk cId="1560910161" sldId="2147483645"/>
            <ac:picMk id="9" creationId="{A241A5D1-F881-4B9A-47A1-726D80F709C7}"/>
          </ac:picMkLst>
        </pc:picChg>
        <pc:picChg chg="add mod">
          <ac:chgData name="Bob Cunneen" userId="6f2fea3d-cd41-411a-99fb-0b6bf71ac23d" providerId="ADAL" clId="{15C3071A-AA57-4913-9FA0-501E2F40E53D}" dt="2025-10-05T08:05:16.279" v="2953" actId="14100"/>
          <ac:picMkLst>
            <pc:docMk/>
            <pc:sldMk cId="1560910161" sldId="2147483645"/>
            <ac:picMk id="10" creationId="{7C7F6E2F-B543-3002-4A34-03A8EDFE78AA}"/>
          </ac:picMkLst>
        </pc:picChg>
        <pc:picChg chg="del mod">
          <ac:chgData name="Bob Cunneen" userId="6f2fea3d-cd41-411a-99fb-0b6bf71ac23d" providerId="ADAL" clId="{15C3071A-AA57-4913-9FA0-501E2F40E53D}" dt="2025-10-05T08:04:16.893" v="2948" actId="21"/>
          <ac:picMkLst>
            <pc:docMk/>
            <pc:sldMk cId="1560910161" sldId="2147483645"/>
            <ac:picMk id="11" creationId="{F1F35BC3-EB3E-8F2A-7002-1E909A283890}"/>
          </ac:picMkLst>
        </pc:picChg>
        <pc:picChg chg="add mod">
          <ac:chgData name="Bob Cunneen" userId="6f2fea3d-cd41-411a-99fb-0b6bf71ac23d" providerId="ADAL" clId="{15C3071A-AA57-4913-9FA0-501E2F40E53D}" dt="2025-10-05T08:04:12.840" v="2947" actId="1076"/>
          <ac:picMkLst>
            <pc:docMk/>
            <pc:sldMk cId="1560910161" sldId="2147483645"/>
            <ac:picMk id="12" creationId="{7633C9C5-75A7-9255-396F-9121F0E5639A}"/>
          </ac:picMkLst>
        </pc:picChg>
        <pc:picChg chg="add mod">
          <ac:chgData name="Bob Cunneen" userId="6f2fea3d-cd41-411a-99fb-0b6bf71ac23d" providerId="ADAL" clId="{15C3071A-AA57-4913-9FA0-501E2F40E53D}" dt="2025-10-05T08:05:19.543" v="2954" actId="1076"/>
          <ac:picMkLst>
            <pc:docMk/>
            <pc:sldMk cId="1560910161" sldId="2147483645"/>
            <ac:picMk id="13" creationId="{0E363ABD-95C3-DAB8-FE21-B71796555410}"/>
          </ac:picMkLst>
        </pc:picChg>
      </pc:sldChg>
      <pc:sldChg chg="modSp mod">
        <pc:chgData name="Bob Cunneen" userId="6f2fea3d-cd41-411a-99fb-0b6bf71ac23d" providerId="ADAL" clId="{15C3071A-AA57-4913-9FA0-501E2F40E53D}" dt="2025-10-06T03:55:49.681" v="3080" actId="114"/>
        <pc:sldMkLst>
          <pc:docMk/>
          <pc:sldMk cId="978223789" sldId="2147483646"/>
        </pc:sldMkLst>
        <pc:spChg chg="mod">
          <ac:chgData name="Bob Cunneen" userId="6f2fea3d-cd41-411a-99fb-0b6bf71ac23d" providerId="ADAL" clId="{15C3071A-AA57-4913-9FA0-501E2F40E53D}" dt="2025-10-06T03:55:49.681" v="3080" actId="114"/>
          <ac:spMkLst>
            <pc:docMk/>
            <pc:sldMk cId="978223789" sldId="2147483646"/>
            <ac:spMk id="2" creationId="{DC54F408-647D-457D-AB4A-55F47A3836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idx="1"/>
          </p:nvPr>
        </p:nvSpPr>
        <p:spPr>
          <a:xfrm>
            <a:off x="3854940" y="0"/>
            <a:ext cx="2949099" cy="498693"/>
          </a:xfrm>
          <a:prstGeom prst="rect">
            <a:avLst/>
          </a:prstGeom>
        </p:spPr>
        <p:txBody>
          <a:bodyPr vert="horz" lIns="91550" tIns="45775" rIns="91550" bIns="45775" rtlCol="0"/>
          <a:lstStyle>
            <a:lvl1pPr algn="r">
              <a:defRPr sz="1200"/>
            </a:lvl1pPr>
          </a:lstStyle>
          <a:p>
            <a:fld id="{BB21BE71-B537-432A-BFBB-0C009978BA64}" type="datetimeFigureOut">
              <a:rPr lang="en-AU" smtClean="0"/>
              <a:t>7/10/2025</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550" tIns="45775" rIns="91550" bIns="45775" rtlCol="0" anchor="ctr"/>
          <a:lstStyle/>
          <a:p>
            <a:endParaRPr lang="en-AU"/>
          </a:p>
        </p:txBody>
      </p:sp>
      <p:sp>
        <p:nvSpPr>
          <p:cNvPr id="5" name="Notes Placeholder 4"/>
          <p:cNvSpPr>
            <a:spLocks noGrp="1"/>
          </p:cNvSpPr>
          <p:nvPr>
            <p:ph type="body" sz="quarter" idx="3"/>
          </p:nvPr>
        </p:nvSpPr>
        <p:spPr>
          <a:xfrm>
            <a:off x="680562" y="4783306"/>
            <a:ext cx="5444490" cy="3913615"/>
          </a:xfrm>
          <a:prstGeom prst="rect">
            <a:avLst/>
          </a:prstGeom>
        </p:spPr>
        <p:txBody>
          <a:bodyPr vert="horz" lIns="91550" tIns="45775" rIns="91550" bIns="457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550" tIns="45775" rIns="91550" bIns="45775" rtlCol="0" anchor="b"/>
          <a:lstStyle>
            <a:lvl1pPr algn="l">
              <a:defRPr sz="1200"/>
            </a:lvl1pPr>
          </a:lstStyle>
          <a:p>
            <a:endParaRPr lang="en-AU"/>
          </a:p>
        </p:txBody>
      </p:sp>
      <p:sp>
        <p:nvSpPr>
          <p:cNvPr id="7" name="Slide Number Placeholder 6"/>
          <p:cNvSpPr>
            <a:spLocks noGrp="1"/>
          </p:cNvSpPr>
          <p:nvPr>
            <p:ph type="sldNum" sz="quarter" idx="5"/>
          </p:nvPr>
        </p:nvSpPr>
        <p:spPr>
          <a:xfrm>
            <a:off x="3854940" y="9440647"/>
            <a:ext cx="2949099" cy="498692"/>
          </a:xfrm>
          <a:prstGeom prst="rect">
            <a:avLst/>
          </a:prstGeom>
        </p:spPr>
        <p:txBody>
          <a:bodyPr vert="horz" lIns="91550" tIns="45775" rIns="91550" bIns="45775" rtlCol="0" anchor="b"/>
          <a:lstStyle>
            <a:lvl1pPr algn="r">
              <a:defRPr sz="1200"/>
            </a:lvl1pPr>
          </a:lstStyle>
          <a:p>
            <a:fld id="{F2DF76DB-605D-421B-9CB2-50E318919C1C}" type="slidenum">
              <a:rPr lang="en-AU" smtClean="0"/>
              <a:t>‹#›</a:t>
            </a:fld>
            <a:endParaRPr lang="en-AU"/>
          </a:p>
        </p:txBody>
      </p:sp>
    </p:spTree>
    <p:extLst>
      <p:ext uri="{BB962C8B-B14F-4D97-AF65-F5344CB8AC3E}">
        <p14:creationId xmlns:p14="http://schemas.microsoft.com/office/powerpoint/2010/main" val="112829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defTabSz="915497">
              <a:defRPr/>
            </a:pPr>
            <a:fld id="{418B3C13-8830-4139-BEF1-7CD58A072009}" type="slidenum">
              <a:rPr lang="en-AU">
                <a:solidFill>
                  <a:prstClr val="black"/>
                </a:solidFill>
                <a:latin typeface="Calibri" panose="020F0502020204030204"/>
              </a:rPr>
              <a:pPr defTabSz="915497">
                <a:defRPr/>
              </a:pPr>
              <a:t>1</a:t>
            </a:fld>
            <a:endParaRPr lang="en-AU" dirty="0">
              <a:solidFill>
                <a:prstClr val="black"/>
              </a:solidFill>
              <a:latin typeface="Calibri" panose="020F0502020204030204"/>
            </a:endParaRPr>
          </a:p>
        </p:txBody>
      </p:sp>
    </p:spTree>
    <p:extLst>
      <p:ext uri="{BB962C8B-B14F-4D97-AF65-F5344CB8AC3E}">
        <p14:creationId xmlns:p14="http://schemas.microsoft.com/office/powerpoint/2010/main" val="428814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8B3C13-8830-4139-BEF1-7CD58A072009}" type="slidenum">
              <a:rPr lang="en-AU" smtClean="0"/>
              <a:t>33</a:t>
            </a:fld>
            <a:endParaRPr lang="en-AU" dirty="0"/>
          </a:p>
        </p:txBody>
      </p:sp>
    </p:spTree>
    <p:extLst>
      <p:ext uri="{BB962C8B-B14F-4D97-AF65-F5344CB8AC3E}">
        <p14:creationId xmlns:p14="http://schemas.microsoft.com/office/powerpoint/2010/main" val="164952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F2570-CED8-04D2-22F2-87876F9AD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F3EDF-9099-E1A6-C5D3-26187E3CA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1DF3C-7B9A-DF1D-BD0F-5DC02C11C24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978E832-0350-0845-8EE4-940295336FA4}"/>
              </a:ext>
            </a:extLst>
          </p:cNvPr>
          <p:cNvSpPr>
            <a:spLocks noGrp="1"/>
          </p:cNvSpPr>
          <p:nvPr>
            <p:ph type="sldNum" sz="quarter" idx="5"/>
          </p:nvPr>
        </p:nvSpPr>
        <p:spPr/>
        <p:txBody>
          <a:bodyPr/>
          <a:lstStyle/>
          <a:p>
            <a:fld id="{F2DF76DB-605D-421B-9CB2-50E318919C1C}" type="slidenum">
              <a:rPr lang="en-AU" smtClean="0"/>
              <a:t>35</a:t>
            </a:fld>
            <a:endParaRPr lang="en-AU"/>
          </a:p>
        </p:txBody>
      </p:sp>
    </p:spTree>
    <p:extLst>
      <p:ext uri="{BB962C8B-B14F-4D97-AF65-F5344CB8AC3E}">
        <p14:creationId xmlns:p14="http://schemas.microsoft.com/office/powerpoint/2010/main" val="3980724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40</a:t>
            </a:fld>
            <a:endParaRPr lang="en-AU" dirty="0"/>
          </a:p>
        </p:txBody>
      </p:sp>
    </p:spTree>
    <p:extLst>
      <p:ext uri="{BB962C8B-B14F-4D97-AF65-F5344CB8AC3E}">
        <p14:creationId xmlns:p14="http://schemas.microsoft.com/office/powerpoint/2010/main" val="1464896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53</a:t>
            </a:fld>
            <a:endParaRPr lang="en-AU"/>
          </a:p>
        </p:txBody>
      </p:sp>
    </p:spTree>
    <p:extLst>
      <p:ext uri="{BB962C8B-B14F-4D97-AF65-F5344CB8AC3E}">
        <p14:creationId xmlns:p14="http://schemas.microsoft.com/office/powerpoint/2010/main" val="266499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F2DF76DB-605D-421B-9CB2-50E318919C1C}" type="slidenum">
              <a:rPr kumimoji="0" lang="en-AU" sz="11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56</a:t>
            </a:fld>
            <a:endParaRPr kumimoji="0" lang="en-AU" sz="11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2677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DF76DB-605D-421B-9CB2-50E318919C1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516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1E0E8-0DFE-2D55-0AF6-318891BD37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0E782-7466-4D11-7754-561809DE0E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3ADB8-DAF6-C8C8-8F3C-D92B357C12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C04BB87-D8E1-4C86-2859-EAAB88DB9E7D}"/>
              </a:ext>
            </a:extLst>
          </p:cNvPr>
          <p:cNvSpPr>
            <a:spLocks noGrp="1"/>
          </p:cNvSpPr>
          <p:nvPr>
            <p:ph type="sldNum" sz="quarter" idx="5"/>
          </p:nvPr>
        </p:nvSpPr>
        <p:spPr/>
        <p:txBody>
          <a:bodyPr/>
          <a:lstStyle/>
          <a:p>
            <a:fld id="{F2DF76DB-605D-421B-9CB2-50E318919C1C}" type="slidenum">
              <a:rPr lang="en-AU" smtClean="0"/>
              <a:t>5</a:t>
            </a:fld>
            <a:endParaRPr lang="en-AU"/>
          </a:p>
        </p:txBody>
      </p:sp>
    </p:spTree>
    <p:extLst>
      <p:ext uri="{BB962C8B-B14F-4D97-AF65-F5344CB8AC3E}">
        <p14:creationId xmlns:p14="http://schemas.microsoft.com/office/powerpoint/2010/main" val="405408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7</a:t>
            </a:fld>
            <a:endParaRPr lang="en-AU"/>
          </a:p>
        </p:txBody>
      </p:sp>
    </p:spTree>
    <p:extLst>
      <p:ext uri="{BB962C8B-B14F-4D97-AF65-F5344CB8AC3E}">
        <p14:creationId xmlns:p14="http://schemas.microsoft.com/office/powerpoint/2010/main" val="141807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8</a:t>
            </a:fld>
            <a:endParaRPr lang="en-AU"/>
          </a:p>
        </p:txBody>
      </p:sp>
    </p:spTree>
    <p:extLst>
      <p:ext uri="{BB962C8B-B14F-4D97-AF65-F5344CB8AC3E}">
        <p14:creationId xmlns:p14="http://schemas.microsoft.com/office/powerpoint/2010/main" val="3675086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10</a:t>
            </a:fld>
            <a:endParaRPr lang="en-AU"/>
          </a:p>
        </p:txBody>
      </p:sp>
    </p:spTree>
    <p:extLst>
      <p:ext uri="{BB962C8B-B14F-4D97-AF65-F5344CB8AC3E}">
        <p14:creationId xmlns:p14="http://schemas.microsoft.com/office/powerpoint/2010/main" val="3352452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11</a:t>
            </a:fld>
            <a:endParaRPr lang="en-AU" dirty="0"/>
          </a:p>
        </p:txBody>
      </p:sp>
    </p:spTree>
    <p:extLst>
      <p:ext uri="{BB962C8B-B14F-4D97-AF65-F5344CB8AC3E}">
        <p14:creationId xmlns:p14="http://schemas.microsoft.com/office/powerpoint/2010/main" val="247066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25</a:t>
            </a:fld>
            <a:endParaRPr lang="en-AU"/>
          </a:p>
        </p:txBody>
      </p:sp>
    </p:spTree>
    <p:extLst>
      <p:ext uri="{BB962C8B-B14F-4D97-AF65-F5344CB8AC3E}">
        <p14:creationId xmlns:p14="http://schemas.microsoft.com/office/powerpoint/2010/main" val="1386110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26</a:t>
            </a:fld>
            <a:endParaRPr lang="en-AU"/>
          </a:p>
        </p:txBody>
      </p:sp>
    </p:spTree>
    <p:extLst>
      <p:ext uri="{BB962C8B-B14F-4D97-AF65-F5344CB8AC3E}">
        <p14:creationId xmlns:p14="http://schemas.microsoft.com/office/powerpoint/2010/main" val="314807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DF76DB-605D-421B-9CB2-50E318919C1C}" type="slidenum">
              <a:rPr lang="en-AU" smtClean="0"/>
              <a:t>27</a:t>
            </a:fld>
            <a:endParaRPr lang="en-AU"/>
          </a:p>
        </p:txBody>
      </p:sp>
    </p:spTree>
    <p:extLst>
      <p:ext uri="{BB962C8B-B14F-4D97-AF65-F5344CB8AC3E}">
        <p14:creationId xmlns:p14="http://schemas.microsoft.com/office/powerpoint/2010/main" val="12949688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8631368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wo Content">
    <p:bg>
      <p:bgPr>
        <a:solidFill>
          <a:schemeClr val="bg1"/>
        </a:solidFill>
        <a:effectLst/>
      </p:bgPr>
    </p:bg>
    <p:spTree>
      <p:nvGrpSpPr>
        <p:cNvPr id="1" name=""/>
        <p:cNvGrpSpPr/>
        <p:nvPr/>
      </p:nvGrpSpPr>
      <p:grpSpPr>
        <a:xfrm>
          <a:off x="0" y="0"/>
          <a:ext cx="0" cy="0"/>
          <a:chOff x="0" y="0"/>
          <a:chExt cx="0" cy="0"/>
        </a:xfrm>
      </p:grpSpPr>
      <p:sp>
        <p:nvSpPr>
          <p:cNvPr id="7" name="Holder 2">
            <a:extLst>
              <a:ext uri="{FF2B5EF4-FFF2-40B4-BE49-F238E27FC236}">
                <a16:creationId xmlns:a16="http://schemas.microsoft.com/office/drawing/2014/main" id="{F2FA3D7D-0B55-6238-3B3E-C5349DEA0576}"/>
              </a:ext>
            </a:extLst>
          </p:cNvPr>
          <p:cNvSpPr>
            <a:spLocks noGrp="1"/>
          </p:cNvSpPr>
          <p:nvPr>
            <p:ph type="title"/>
          </p:nvPr>
        </p:nvSpPr>
        <p:spPr>
          <a:xfrm>
            <a:off x="671718" y="432000"/>
            <a:ext cx="3816519" cy="443198"/>
          </a:xfrm>
        </p:spPr>
        <p:txBody>
          <a:bodyPr lIns="0" tIns="0" rIns="0" bIns="0"/>
          <a:lstStyle>
            <a:lvl1pPr>
              <a:lnSpc>
                <a:spcPct val="96000"/>
              </a:lnSpc>
              <a:defRPr sz="3000" b="0" i="0">
                <a:solidFill>
                  <a:schemeClr val="tx1"/>
                </a:solidFill>
                <a:latin typeface="Georgia"/>
                <a:cs typeface="Georgia"/>
              </a:defRPr>
            </a:lvl1pPr>
          </a:lstStyle>
          <a:p>
            <a:endParaRPr/>
          </a:p>
        </p:txBody>
      </p:sp>
      <p:pic>
        <p:nvPicPr>
          <p:cNvPr id="3" name="Graphic 2">
            <a:extLst>
              <a:ext uri="{FF2B5EF4-FFF2-40B4-BE49-F238E27FC236}">
                <a16:creationId xmlns:a16="http://schemas.microsoft.com/office/drawing/2014/main" id="{ADCE49CA-6A07-DD62-B082-4C64F3ED42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31642" y="360000"/>
            <a:ext cx="954000" cy="596251"/>
          </a:xfrm>
          <a:prstGeom prst="rect">
            <a:avLst/>
          </a:prstGeom>
        </p:spPr>
      </p:pic>
    </p:spTree>
    <p:extLst>
      <p:ext uri="{BB962C8B-B14F-4D97-AF65-F5344CB8AC3E}">
        <p14:creationId xmlns:p14="http://schemas.microsoft.com/office/powerpoint/2010/main" val="41156361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endParaRPr dirty="0">
              <a:solidFill>
                <a:srgbClr val="A3ADB2"/>
              </a:solidFill>
            </a:endParaRPr>
          </a:p>
        </p:txBody>
      </p:sp>
      <p:sp>
        <p:nvSpPr>
          <p:cNvPr id="8" name="Slide Number Placeholder 7"/>
          <p:cNvSpPr>
            <a:spLocks noGrp="1"/>
          </p:cNvSpPr>
          <p:nvPr>
            <p:ph type="sldNum" sz="quarter" idx="11"/>
          </p:nvPr>
        </p:nvSpPr>
        <p:spPr/>
        <p:txBody>
          <a:bodyPr/>
          <a:lstStyle/>
          <a:p>
            <a:fld id="{CE1B70CE-F4BC-4B6F-A663-B479B5E51611}" type="slidenum">
              <a:rPr>
                <a:solidFill>
                  <a:srgbClr val="572381"/>
                </a:solidFill>
              </a:rPr>
              <a:pPr/>
              <a:t>‹#›</a:t>
            </a:fld>
            <a:endParaRPr dirty="0">
              <a:solidFill>
                <a:srgbClr val="572381"/>
              </a:solidFill>
            </a:endParaRPr>
          </a:p>
        </p:txBody>
      </p:sp>
      <p:sp>
        <p:nvSpPr>
          <p:cNvPr id="10" name="Content Placeholder 9"/>
          <p:cNvSpPr>
            <a:spLocks noGrp="1"/>
          </p:cNvSpPr>
          <p:nvPr>
            <p:ph sz="quarter" idx="12" hasCustomPrompt="1"/>
          </p:nvPr>
        </p:nvSpPr>
        <p:spPr>
          <a:xfrm>
            <a:off x="742951" y="1620001"/>
            <a:ext cx="10752667" cy="4321175"/>
          </a:xfrm>
        </p:spPr>
        <p:txBody>
          <a:bodyPr/>
          <a:lstStyle>
            <a:lvl1pPr>
              <a:defRPr/>
            </a:lvl1pPr>
          </a:lstStyle>
          <a:p>
            <a:pPr lvl="0"/>
            <a:r>
              <a:rPr lang="en-US"/>
              <a:t>Use the increase/decrease list level buttons to change to body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itle 1"/>
          <p:cNvSpPr>
            <a:spLocks noGrp="1"/>
          </p:cNvSpPr>
          <p:nvPr>
            <p:ph type="body" sz="quarter" idx="13" hasCustomPrompt="1"/>
          </p:nvPr>
        </p:nvSpPr>
        <p:spPr>
          <a:xfrm>
            <a:off x="742951" y="506117"/>
            <a:ext cx="8773429" cy="852653"/>
          </a:xfrm>
        </p:spPr>
        <p:txBody>
          <a:bodyPr vert="horz" lIns="0" tIns="0" rIns="0" bIns="0" rtlCol="0"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a:t>Use the increase/decrease list level buttons to change to subheading style</a:t>
            </a:r>
          </a:p>
          <a:p>
            <a:pPr lvl="1"/>
            <a:r>
              <a:rPr lang="en-US"/>
              <a:t>Slide subheading</a:t>
            </a:r>
          </a:p>
        </p:txBody>
      </p:sp>
    </p:spTree>
    <p:extLst>
      <p:ext uri="{BB962C8B-B14F-4D97-AF65-F5344CB8AC3E}">
        <p14:creationId xmlns:p14="http://schemas.microsoft.com/office/powerpoint/2010/main" val="185990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icture &amp; Bullets">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7/10/2025</a:t>
            </a:fld>
            <a:endParaRPr lang="en-AU"/>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3024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10674001"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3843652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459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6843001" y="1676409"/>
            <a:ext cx="459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63738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1008567"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4572000"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8120332" y="1676409"/>
            <a:ext cx="3048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81168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537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315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9093001" y="1676409"/>
            <a:ext cx="2340000" cy="450056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42673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51"/>
            <a:ext cx="4089236" cy="37129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7468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12192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7237255" y="1855047"/>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7237255" y="2113473"/>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7237255" y="3102822"/>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7237255" y="3361248"/>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7237255" y="4344931"/>
            <a:ext cx="4089236"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7237255" y="4603357"/>
            <a:ext cx="4089236"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6477553" y="1855054"/>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6477553" y="3102829"/>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6477553" y="4344938"/>
            <a:ext cx="652663"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Tree>
    <p:extLst>
      <p:ext uri="{BB962C8B-B14F-4D97-AF65-F5344CB8AC3E}">
        <p14:creationId xmlns:p14="http://schemas.microsoft.com/office/powerpoint/2010/main" val="276444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1008568"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1008568"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4577752"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4577752"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8129312" y="4270079"/>
            <a:ext cx="3036497"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8129312" y="1682152"/>
            <a:ext cx="3036497"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1236082"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1236082"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4805266"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4805266"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8356826" y="4425713"/>
            <a:ext cx="2581469"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8356826" y="4908430"/>
            <a:ext cx="2581469"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Tree>
    <p:extLst>
      <p:ext uri="{BB962C8B-B14F-4D97-AF65-F5344CB8AC3E}">
        <p14:creationId xmlns:p14="http://schemas.microsoft.com/office/powerpoint/2010/main" val="408204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8972364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1724477"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5293663"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8845221" y="1699400"/>
            <a:ext cx="1604676"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2" name="Rectangle 21">
            <a:extLst>
              <a:ext uri="{FF2B5EF4-FFF2-40B4-BE49-F238E27FC236}">
                <a16:creationId xmlns:a16="http://schemas.microsoft.com/office/drawing/2014/main" id="{64F1A924-E4B7-4525-8C73-9EBC559CFEF9}"/>
              </a:ext>
            </a:extLst>
          </p:cNvPr>
          <p:cNvSpPr/>
          <p:nvPr userDrawn="1"/>
        </p:nvSpPr>
        <p:spPr>
          <a:xfrm>
            <a:off x="1008568"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2" name="Rectangle 31">
            <a:extLst>
              <a:ext uri="{FF2B5EF4-FFF2-40B4-BE49-F238E27FC236}">
                <a16:creationId xmlns:a16="http://schemas.microsoft.com/office/drawing/2014/main" id="{0B24044D-6913-4B5C-BDA3-B74F43338940}"/>
              </a:ext>
            </a:extLst>
          </p:cNvPr>
          <p:cNvSpPr/>
          <p:nvPr userDrawn="1"/>
        </p:nvSpPr>
        <p:spPr>
          <a:xfrm>
            <a:off x="4577752"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3" name="Rectangle 32">
            <a:extLst>
              <a:ext uri="{FF2B5EF4-FFF2-40B4-BE49-F238E27FC236}">
                <a16:creationId xmlns:a16="http://schemas.microsoft.com/office/drawing/2014/main" id="{A8C5AF25-D181-4BB0-85EA-C5A8848D0DEB}"/>
              </a:ext>
            </a:extLst>
          </p:cNvPr>
          <p:cNvSpPr/>
          <p:nvPr userDrawn="1"/>
        </p:nvSpPr>
        <p:spPr>
          <a:xfrm>
            <a:off x="8129312" y="3424690"/>
            <a:ext cx="3036497"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4" name="Text Placeholder 2">
            <a:extLst>
              <a:ext uri="{FF2B5EF4-FFF2-40B4-BE49-F238E27FC236}">
                <a16:creationId xmlns:a16="http://schemas.microsoft.com/office/drawing/2014/main" id="{B87EF52D-5723-4C54-821B-BAA6471336FC}"/>
              </a:ext>
            </a:extLst>
          </p:cNvPr>
          <p:cNvSpPr>
            <a:spLocks noGrp="1"/>
          </p:cNvSpPr>
          <p:nvPr>
            <p:ph type="body" idx="15" hasCustomPrompt="1"/>
          </p:nvPr>
        </p:nvSpPr>
        <p:spPr>
          <a:xfrm>
            <a:off x="1258010"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5" name="Text Placeholder 2">
            <a:extLst>
              <a:ext uri="{FF2B5EF4-FFF2-40B4-BE49-F238E27FC236}">
                <a16:creationId xmlns:a16="http://schemas.microsoft.com/office/drawing/2014/main" id="{40D2C0FE-38CC-43BE-A36E-895D8863A96A}"/>
              </a:ext>
            </a:extLst>
          </p:cNvPr>
          <p:cNvSpPr>
            <a:spLocks noGrp="1"/>
          </p:cNvSpPr>
          <p:nvPr>
            <p:ph type="body" idx="37"/>
          </p:nvPr>
        </p:nvSpPr>
        <p:spPr>
          <a:xfrm>
            <a:off x="1258010"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36" name="Text Placeholder 2">
            <a:extLst>
              <a:ext uri="{FF2B5EF4-FFF2-40B4-BE49-F238E27FC236}">
                <a16:creationId xmlns:a16="http://schemas.microsoft.com/office/drawing/2014/main" id="{7C8860DE-FC66-4607-AB15-4CEFC0ED7F74}"/>
              </a:ext>
            </a:extLst>
          </p:cNvPr>
          <p:cNvSpPr>
            <a:spLocks noGrp="1"/>
          </p:cNvSpPr>
          <p:nvPr>
            <p:ph type="body" idx="38" hasCustomPrompt="1"/>
          </p:nvPr>
        </p:nvSpPr>
        <p:spPr>
          <a:xfrm>
            <a:off x="4827194"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7" name="Text Placeholder 2">
            <a:extLst>
              <a:ext uri="{FF2B5EF4-FFF2-40B4-BE49-F238E27FC236}">
                <a16:creationId xmlns:a16="http://schemas.microsoft.com/office/drawing/2014/main" id="{D486F80B-6F22-43D4-A3AE-3D69FD4F5C94}"/>
              </a:ext>
            </a:extLst>
          </p:cNvPr>
          <p:cNvSpPr>
            <a:spLocks noGrp="1"/>
          </p:cNvSpPr>
          <p:nvPr>
            <p:ph type="body" idx="39"/>
          </p:nvPr>
        </p:nvSpPr>
        <p:spPr>
          <a:xfrm>
            <a:off x="4827194"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
        <p:nvSpPr>
          <p:cNvPr id="38" name="Text Placeholder 2">
            <a:extLst>
              <a:ext uri="{FF2B5EF4-FFF2-40B4-BE49-F238E27FC236}">
                <a16:creationId xmlns:a16="http://schemas.microsoft.com/office/drawing/2014/main" id="{16C1E283-25B7-46F7-BDCD-E96C33FABC44}"/>
              </a:ext>
            </a:extLst>
          </p:cNvPr>
          <p:cNvSpPr>
            <a:spLocks noGrp="1"/>
          </p:cNvSpPr>
          <p:nvPr>
            <p:ph type="body" idx="40" hasCustomPrompt="1"/>
          </p:nvPr>
        </p:nvSpPr>
        <p:spPr>
          <a:xfrm>
            <a:off x="8378754" y="3580325"/>
            <a:ext cx="2537613"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9" name="Text Placeholder 2">
            <a:extLst>
              <a:ext uri="{FF2B5EF4-FFF2-40B4-BE49-F238E27FC236}">
                <a16:creationId xmlns:a16="http://schemas.microsoft.com/office/drawing/2014/main" id="{9E559CC0-963F-40C4-AA41-CB59722B6FFD}"/>
              </a:ext>
            </a:extLst>
          </p:cNvPr>
          <p:cNvSpPr>
            <a:spLocks noGrp="1"/>
          </p:cNvSpPr>
          <p:nvPr>
            <p:ph type="body" idx="41"/>
          </p:nvPr>
        </p:nvSpPr>
        <p:spPr>
          <a:xfrm>
            <a:off x="8378754" y="4071667"/>
            <a:ext cx="2537613"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Edit Master text styles</a:t>
            </a:r>
          </a:p>
        </p:txBody>
      </p:sp>
    </p:spTree>
    <p:extLst>
      <p:ext uri="{BB962C8B-B14F-4D97-AF65-F5344CB8AC3E}">
        <p14:creationId xmlns:p14="http://schemas.microsoft.com/office/powerpoint/2010/main" val="2969557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533000" y="1676409"/>
            <a:ext cx="91260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2139372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4589260" y="1676409"/>
            <a:ext cx="6828873"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435564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533001" y="1940944"/>
            <a:ext cx="91260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533001" y="1676400"/>
            <a:ext cx="9126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1414792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5"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5" y="1676400"/>
            <a:ext cx="6828873"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692820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4589252" y="1940955"/>
            <a:ext cx="324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52" y="1676400"/>
            <a:ext cx="324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8178127" y="1940955"/>
            <a:ext cx="324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8178127" y="1676400"/>
            <a:ext cx="324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759001" y="1676409"/>
            <a:ext cx="3552000"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17140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35"/>
            <a:ext cx="45900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35"/>
            <a:ext cx="45900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526089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759001" y="3976793"/>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6843001" y="3976793"/>
            <a:ext cx="45900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759001" y="4013240"/>
            <a:ext cx="45900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6843001" y="4013240"/>
            <a:ext cx="45900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759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6843001" y="1676400"/>
            <a:ext cx="4590000" cy="18345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759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6843001" y="3748685"/>
            <a:ext cx="459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33918257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2" y="1676409"/>
            <a:ext cx="2872909"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401500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3925019" y="190600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3925019" y="428734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7818127" y="190600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7818127" y="4287340"/>
            <a:ext cx="36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925019"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7818127" y="194094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3925019"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7818127" y="4322284"/>
            <a:ext cx="36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925019"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7818127" y="167640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3925019"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7818127" y="4057740"/>
            <a:ext cx="36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759002" y="1676409"/>
            <a:ext cx="2872909" cy="4500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418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1214191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9144000" y="3429000"/>
            <a:ext cx="3048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6096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3048012" y="0"/>
            <a:ext cx="30474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3046800" y="0"/>
            <a:ext cx="3048000" cy="3429000"/>
          </a:xfrm>
        </p:spPr>
        <p:txBody>
          <a:bodyPr lIns="180000" rIns="180000" anchor="ctr" anchorCtr="0"/>
          <a:lstStyle>
            <a:lvl1pPr marL="0" indent="0" algn="ctr">
              <a:lnSpc>
                <a:spcPct val="100000"/>
              </a:lnSpc>
              <a:spcBef>
                <a:spcPts val="675"/>
              </a:spcBef>
              <a:buNone/>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Click to add text and if you want to add a heading increase the font size to 24pt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9144610" y="0"/>
            <a:ext cx="304740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solidFill>
                <a:schemeClr val="accent1"/>
              </a:solidFill>
            </a:endParaRPr>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6096000" y="0"/>
            <a:ext cx="3048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9144000" y="0"/>
            <a:ext cx="3048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3048000" cy="3429000"/>
          </a:xfrm>
        </p:spPr>
        <p:txBody>
          <a:bodyPr lIns="180000" rIns="180000" anchor="ctr" anchorCtr="0">
            <a:normAutofit/>
          </a:bodyPr>
          <a:lstStyle>
            <a:lvl1pPr marL="0" indent="0" algn="ctr">
              <a:lnSpc>
                <a:spcPct val="100000"/>
              </a:lnSpc>
              <a:spcBef>
                <a:spcPts val="451"/>
              </a:spcBef>
              <a:buNone/>
              <a:defRPr sz="88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X%</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6095401" y="3429000"/>
            <a:ext cx="3048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567762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dirty="0"/>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1088244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endParaRPr lang="en-AU" dirty="0"/>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12" y="0"/>
            <a:ext cx="304740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spTree>
    <p:extLst>
      <p:ext uri="{BB962C8B-B14F-4D97-AF65-F5344CB8AC3E}">
        <p14:creationId xmlns:p14="http://schemas.microsoft.com/office/powerpoint/2010/main" val="8011910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Title 2">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1320B-9D5B-44F6-9E59-B6DD1E740C90}"/>
              </a:ext>
            </a:extLst>
          </p:cNvPr>
          <p:cNvPicPr>
            <a:picLocks noChangeAspect="1"/>
          </p:cNvPicPr>
          <p:nvPr userDrawn="1"/>
        </p:nvPicPr>
        <p:blipFill>
          <a:blip r:embed="rId2"/>
          <a:srcRect/>
          <a:stretch/>
        </p:blipFill>
        <p:spPr>
          <a:xfrm>
            <a:off x="0" y="718"/>
            <a:ext cx="6095045" cy="6856926"/>
          </a:xfrm>
          <a:prstGeom prst="rect">
            <a:avLst/>
          </a:prstGeom>
        </p:spPr>
      </p:pic>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617280" y="5483512"/>
            <a:ext cx="2091720"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9087278" y="5483512"/>
            <a:ext cx="2559172"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885439" y="5486484"/>
            <a:ext cx="2540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sp>
        <p:nvSpPr>
          <p:cNvPr id="13" name="Title 1">
            <a:extLst>
              <a:ext uri="{FF2B5EF4-FFF2-40B4-BE49-F238E27FC236}">
                <a16:creationId xmlns:a16="http://schemas.microsoft.com/office/drawing/2014/main" id="{F7555689-2822-6744-874F-6F4CA7280549}"/>
              </a:ext>
            </a:extLst>
          </p:cNvPr>
          <p:cNvSpPr>
            <a:spLocks noGrp="1"/>
          </p:cNvSpPr>
          <p:nvPr>
            <p:ph type="ctrTitle"/>
          </p:nvPr>
        </p:nvSpPr>
        <p:spPr>
          <a:xfrm>
            <a:off x="6617270" y="2493053"/>
            <a:ext cx="4569125" cy="930665"/>
          </a:xfrm>
        </p:spPr>
        <p:txBody>
          <a:bodyPr anchor="b"/>
          <a:lstStyle>
            <a:lvl1pPr algn="l">
              <a:defRPr sz="2600">
                <a:solidFill>
                  <a:schemeClr val="accent1"/>
                </a:solidFill>
                <a:latin typeface="+mj-lt"/>
              </a:defRPr>
            </a:lvl1pPr>
          </a:lstStyle>
          <a:p>
            <a:endParaRPr lang="en-AU" noProof="0" dirty="0"/>
          </a:p>
        </p:txBody>
      </p:sp>
      <p:sp>
        <p:nvSpPr>
          <p:cNvPr id="14" name="Subtitle 2">
            <a:extLst>
              <a:ext uri="{FF2B5EF4-FFF2-40B4-BE49-F238E27FC236}">
                <a16:creationId xmlns:a16="http://schemas.microsoft.com/office/drawing/2014/main" id="{61679C6C-6B70-DA4E-800E-93FF52BBFCE7}"/>
              </a:ext>
            </a:extLst>
          </p:cNvPr>
          <p:cNvSpPr>
            <a:spLocks noGrp="1"/>
          </p:cNvSpPr>
          <p:nvPr>
            <p:ph type="subTitle" idx="1"/>
          </p:nvPr>
        </p:nvSpPr>
        <p:spPr>
          <a:xfrm>
            <a:off x="6617270" y="3438147"/>
            <a:ext cx="4569125"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pic>
        <p:nvPicPr>
          <p:cNvPr id="17" name="Picture 16">
            <a:extLst>
              <a:ext uri="{FF2B5EF4-FFF2-40B4-BE49-F238E27FC236}">
                <a16:creationId xmlns:a16="http://schemas.microsoft.com/office/drawing/2014/main" id="{93865D12-A488-422E-9027-C1D97AEF21E4}"/>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13994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4DA1-5E64-4D6F-8BA9-5709CD74B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C8A651-6033-44E5-B28B-475A66F5B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044810C-4990-4FDB-A1F0-F2E7C5C25134}"/>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F79E6311-D910-495F-831A-252407389E3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3BABEB0-F7DA-444C-AC23-B6E5F09625E7}"/>
              </a:ext>
            </a:extLst>
          </p:cNvPr>
          <p:cNvSpPr>
            <a:spLocks noGrp="1"/>
          </p:cNvSpPr>
          <p:nvPr>
            <p:ph type="sldNum" sz="quarter" idx="12"/>
          </p:nvPr>
        </p:nvSpPr>
        <p:spPr/>
        <p:txBody>
          <a:bodyPr/>
          <a:lstStyle/>
          <a:p>
            <a:fld id="{D9AD11EA-871C-427D-8814-544B73720849}" type="slidenum">
              <a:rPr lang="en-AU" smtClean="0"/>
              <a:t>‹#›</a:t>
            </a:fld>
            <a:endParaRPr lang="en-AU"/>
          </a:p>
        </p:txBody>
      </p:sp>
    </p:spTree>
    <p:extLst>
      <p:ext uri="{BB962C8B-B14F-4D97-AF65-F5344CB8AC3E}">
        <p14:creationId xmlns:p14="http://schemas.microsoft.com/office/powerpoint/2010/main" val="104245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lvl1pPr>
              <a:defRPr>
                <a:solidFill>
                  <a:schemeClr val="bg1"/>
                </a:solidFill>
              </a:defRPr>
            </a:lvl1pPr>
          </a:lstStyle>
          <a:p>
            <a:fld id="{94F5FC2A-668D-4E14-9F25-0C75D058EDAB}" type="slidenum">
              <a:rPr lang="en-AU" smtClean="0"/>
              <a:t>‹#›</a:t>
            </a:fld>
            <a:endParaRPr lang="en-AU" dirty="0"/>
          </a:p>
        </p:txBody>
      </p:sp>
      <p:sp>
        <p:nvSpPr>
          <p:cNvPr id="9" name="Title 8"/>
          <p:cNvSpPr>
            <a:spLocks noGrp="1"/>
          </p:cNvSpPr>
          <p:nvPr>
            <p:ph type="title"/>
          </p:nvPr>
        </p:nvSpPr>
        <p:spPr>
          <a:xfrm>
            <a:off x="1035548" y="-8325"/>
            <a:ext cx="8851200" cy="1143000"/>
          </a:xfrm>
        </p:spPr>
        <p:txBody>
          <a:bodyPr/>
          <a:lstStyle>
            <a:lvl1pPr>
              <a:defRPr sz="2400"/>
            </a:lvl1pPr>
          </a:lstStyle>
          <a:p>
            <a:r>
              <a:rPr lang="en-US" dirty="0"/>
              <a:t>Click to edit Master title style</a:t>
            </a:r>
            <a:endParaRPr lang="en-GB" dirty="0"/>
          </a:p>
        </p:txBody>
      </p:sp>
      <p:sp>
        <p:nvSpPr>
          <p:cNvPr id="13" name="Content Placeholder 12"/>
          <p:cNvSpPr>
            <a:spLocks noGrp="1"/>
          </p:cNvSpPr>
          <p:nvPr>
            <p:ph sz="quarter" idx="12"/>
          </p:nvPr>
        </p:nvSpPr>
        <p:spPr>
          <a:xfrm>
            <a:off x="468351" y="1293310"/>
            <a:ext cx="10664037" cy="4248000"/>
          </a:xfrm>
        </p:spPr>
        <p:txBody>
          <a:bodyPr/>
          <a:lstStyle>
            <a:lvl1pPr>
              <a:defRPr>
                <a:solidFill>
                  <a:schemeClr val="accent1"/>
                </a:solidFill>
              </a:defRPr>
            </a:lvl1pPr>
            <a:lvl2pPr marL="239994" indent="-239994">
              <a:buClr>
                <a:srgbClr val="6DC62E"/>
              </a:buClr>
              <a:buSzPct val="150000"/>
              <a:buFont typeface="Arial" panose="020B0604020202020204" pitchFamily="34" charset="0"/>
              <a:buChar char="›"/>
              <a:defRPr sz="2000">
                <a:solidFill>
                  <a:schemeClr val="accent1"/>
                </a:solidFill>
              </a:defRPr>
            </a:lvl2pPr>
            <a:lvl3pPr>
              <a:defRPr sz="2000">
                <a:solidFill>
                  <a:schemeClr val="accent1"/>
                </a:solidFill>
              </a:defRPr>
            </a:lvl3pPr>
            <a:lvl4pPr>
              <a:defRPr sz="2000">
                <a:solidFill>
                  <a:schemeClr val="accent1"/>
                </a:solidFill>
              </a:defRPr>
            </a:lvl4pPr>
            <a:lvl5pPr>
              <a:defRPr sz="2000">
                <a:solidFill>
                  <a:schemeClr val="accent1"/>
                </a:solidFill>
              </a:defRPr>
            </a:lvl5pPr>
            <a:lvl6pPr>
              <a:defRPr sz="1867"/>
            </a:lvl6pPr>
            <a:lvl7pPr>
              <a:defRPr sz="1867"/>
            </a:lvl7pPr>
            <a:lvl8pPr>
              <a:defRPr sz="1867"/>
            </a:lvl8pPr>
            <a:lvl9pPr>
              <a:defRPr sz="1867"/>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76342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15069" y="328385"/>
            <a:ext cx="11545839" cy="6235985"/>
          </a:xfrm>
        </p:spPr>
        <p:txBody>
          <a:bodyPr/>
          <a:lstStyle>
            <a:lvl1pPr>
              <a:defRPr baseline="0"/>
            </a:lvl1pPr>
          </a:lstStyle>
          <a:p>
            <a:r>
              <a:rPr lang="en-AU"/>
              <a:t>Click icon to add picture and then right click on the picture &gt; Send to back</a:t>
            </a:r>
          </a:p>
        </p:txBody>
      </p:sp>
      <p:sp>
        <p:nvSpPr>
          <p:cNvPr id="20482" name="Rectangle 2"/>
          <p:cNvSpPr>
            <a:spLocks noGrp="1" noChangeArrowheads="1"/>
          </p:cNvSpPr>
          <p:nvPr>
            <p:ph type="ctrTitle"/>
          </p:nvPr>
        </p:nvSpPr>
        <p:spPr>
          <a:xfrm>
            <a:off x="588246" y="4147502"/>
            <a:ext cx="6577453" cy="881504"/>
          </a:xfrm>
          <a:solidFill>
            <a:schemeClr val="accent1"/>
          </a:solidFill>
          <a:ln w="9525">
            <a:noFill/>
            <a:miter lim="800000"/>
            <a:headEnd/>
            <a:tailEnd/>
          </a:ln>
          <a:effectLst/>
        </p:spPr>
        <p:txBody>
          <a:bodyPr wrap="square" lIns="282432" tIns="282432" rIns="282432" bIns="282432" anchor="t" anchorCtr="0">
            <a:spAutoFit/>
          </a:bodyPr>
          <a:lstStyle>
            <a:lvl1pPr algn="l" defTabSz="876413" rtl="0" fontAlgn="base">
              <a:spcBef>
                <a:spcPct val="0"/>
              </a:spcBef>
              <a:spcAft>
                <a:spcPct val="0"/>
              </a:spcAft>
              <a:defRPr lang="en-AU" sz="2223" kern="1200" dirty="0">
                <a:solidFill>
                  <a:schemeClr val="bg1"/>
                </a:solidFill>
                <a:latin typeface="Corpid C1 Heavy" pitchFamily="34" charset="0"/>
                <a:ea typeface="+mn-ea"/>
                <a:cs typeface="Arial" charset="0"/>
              </a:defRPr>
            </a:lvl1pPr>
          </a:lstStyle>
          <a:p>
            <a:r>
              <a:rPr lang="en-US"/>
              <a:t>Click to edit Master title style</a:t>
            </a:r>
            <a:endParaRPr lang="en-AU"/>
          </a:p>
        </p:txBody>
      </p:sp>
    </p:spTree>
    <p:extLst>
      <p:ext uri="{BB962C8B-B14F-4D97-AF65-F5344CB8AC3E}">
        <p14:creationId xmlns:p14="http://schemas.microsoft.com/office/powerpoint/2010/main" val="17300395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466975" y="1323574"/>
            <a:ext cx="3162180" cy="4153311"/>
            <a:chOff x="8469313" y="1968500"/>
            <a:chExt cx="7445375" cy="9779000"/>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601076" y="2076450"/>
              <a:ext cx="7175500" cy="9659938"/>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900"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28" name="Picture 27">
            <a:extLst>
              <a:ext uri="{FF2B5EF4-FFF2-40B4-BE49-F238E27FC236}">
                <a16:creationId xmlns:a16="http://schemas.microsoft.com/office/drawing/2014/main" id="{A18307F2-92F0-4A4D-B4A7-E20AA7FC9DA4}"/>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170948113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297460-DE67-483D-96FB-EE25F84B16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0" name="Picture 9">
            <a:extLst>
              <a:ext uri="{FF2B5EF4-FFF2-40B4-BE49-F238E27FC236}">
                <a16:creationId xmlns:a16="http://schemas.microsoft.com/office/drawing/2014/main" id="{5520B4BB-8BB2-DB4F-BBBD-0A4A4A721341}"/>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345860205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960612-59C7-41B5-B05E-6A6E6570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AF48D228-F37C-4E80-8E19-1B6D07078580}"/>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3" name="Picture 12">
            <a:extLst>
              <a:ext uri="{FF2B5EF4-FFF2-40B4-BE49-F238E27FC236}">
                <a16:creationId xmlns:a16="http://schemas.microsoft.com/office/drawing/2014/main" id="{5D21670E-CA9C-9A45-A49B-B15818448EBE}"/>
              </a:ext>
            </a:extLst>
          </p:cNvPr>
          <p:cNvPicPr>
            <a:picLocks noChangeAspect="1"/>
          </p:cNvPicPr>
          <p:nvPr userDrawn="1"/>
        </p:nvPicPr>
        <p:blipFill>
          <a:blip r:embed="rId3"/>
          <a:srcRect/>
          <a:stretch/>
        </p:blipFill>
        <p:spPr>
          <a:xfrm>
            <a:off x="10487552" y="205200"/>
            <a:ext cx="1417349" cy="692193"/>
          </a:xfrm>
          <a:prstGeom prst="rect">
            <a:avLst/>
          </a:prstGeom>
        </p:spPr>
      </p:pic>
    </p:spTree>
    <p:extLst>
      <p:ext uri="{BB962C8B-B14F-4D97-AF65-F5344CB8AC3E}">
        <p14:creationId xmlns:p14="http://schemas.microsoft.com/office/powerpoint/2010/main" val="898723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a:p>
        </p:txBody>
      </p:sp>
    </p:spTree>
    <p:extLst>
      <p:ext uri="{BB962C8B-B14F-4D97-AF65-F5344CB8AC3E}">
        <p14:creationId xmlns:p14="http://schemas.microsoft.com/office/powerpoint/2010/main" val="28582675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847296"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847296"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847302"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85725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DD5A93D9-DF57-456A-B06E-8381F7257435}"/>
              </a:ext>
            </a:extLst>
          </p:cNvPr>
          <p:cNvSpPr>
            <a:spLocks noGrp="1"/>
          </p:cNvSpPr>
          <p:nvPr>
            <p:ph type="body" sz="quarter" idx="3" hasCustomPrompt="1"/>
          </p:nvPr>
        </p:nvSpPr>
        <p:spPr>
          <a:xfrm>
            <a:off x="8655412"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6" name="Picture 5">
            <a:extLst>
              <a:ext uri="{FF2B5EF4-FFF2-40B4-BE49-F238E27FC236}">
                <a16:creationId xmlns:a16="http://schemas.microsoft.com/office/drawing/2014/main" id="{56CC1DEF-13B3-4EA4-9725-9EEB29004308}"/>
              </a:ext>
            </a:extLst>
          </p:cNvPr>
          <p:cNvPicPr>
            <a:picLocks noChangeAspect="1"/>
          </p:cNvPicPr>
          <p:nvPr userDrawn="1"/>
        </p:nvPicPr>
        <p:blipFill>
          <a:blip r:embed="rId2"/>
          <a:srcRect/>
          <a:stretch/>
        </p:blipFill>
        <p:spPr>
          <a:xfrm>
            <a:off x="0" y="0"/>
            <a:ext cx="6096000" cy="6858000"/>
          </a:xfrm>
          <a:prstGeom prst="rect">
            <a:avLst/>
          </a:prstGeom>
        </p:spPr>
      </p:pic>
      <p:pic>
        <p:nvPicPr>
          <p:cNvPr id="13" name="Picture 12">
            <a:extLst>
              <a:ext uri="{FF2B5EF4-FFF2-40B4-BE49-F238E27FC236}">
                <a16:creationId xmlns:a16="http://schemas.microsoft.com/office/drawing/2014/main" id="{045FB1D4-6818-DB41-9CDA-BA102528E7FB}"/>
              </a:ext>
            </a:extLst>
          </p:cNvPr>
          <p:cNvPicPr>
            <a:picLocks noChangeAspect="1"/>
          </p:cNvPicPr>
          <p:nvPr userDrawn="1"/>
        </p:nvPicPr>
        <p:blipFill>
          <a:blip r:embed="rId3"/>
          <a:srcRect/>
          <a:stretch/>
        </p:blipFill>
        <p:spPr>
          <a:xfrm>
            <a:off x="10487552" y="205200"/>
            <a:ext cx="1417349" cy="692193"/>
          </a:xfrm>
          <a:prstGeom prst="rect">
            <a:avLst/>
          </a:prstGeom>
        </p:spPr>
      </p:pic>
      <p:sp>
        <p:nvSpPr>
          <p:cNvPr id="10" name="Freeform 18">
            <a:extLst>
              <a:ext uri="{FF2B5EF4-FFF2-40B4-BE49-F238E27FC236}">
                <a16:creationId xmlns:a16="http://schemas.microsoft.com/office/drawing/2014/main" id="{26F64AC2-2F46-4B45-9758-B6DCB955F9EA}"/>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45721" tIns="22860" rIns="45721" bIns="22860" numCol="1" anchor="t" anchorCtr="0" compatLnSpc="1">
            <a:prstTxWarp prst="textNoShape">
              <a:avLst/>
            </a:prstTxWarp>
          </a:bodyPr>
          <a:lstStyle/>
          <a:p>
            <a:endParaRPr lang="en-AU" sz="900" dirty="0"/>
          </a:p>
        </p:txBody>
      </p:sp>
    </p:spTree>
    <p:extLst>
      <p:ext uri="{BB962C8B-B14F-4D97-AF65-F5344CB8AC3E}">
        <p14:creationId xmlns:p14="http://schemas.microsoft.com/office/powerpoint/2010/main" val="108991382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15344139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15154911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icture &amp; Bullets">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3" y="1290020"/>
            <a:ext cx="6098876" cy="4708800"/>
          </a:xfrm>
          <a:prstGeom prst="rect">
            <a:avLst/>
          </a:prstGeom>
          <a:solidFill>
            <a:srgbClr val="F5F5F5"/>
          </a:solidFill>
        </p:spPr>
        <p:txBody>
          <a:bodyPr lIns="72000" tIns="72000" rIns="72000" bIns="72000" anchor="ctr" anchorCtr="0"/>
          <a:lstStyle>
            <a:lvl1pPr marL="0" indent="0" algn="ctr">
              <a:buNone/>
              <a:defRPr sz="1401">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7/10/2025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7237255" y="1855046"/>
            <a:ext cx="4089236"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3410747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41"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125280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4589260" y="1940944"/>
            <a:ext cx="6828873"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7/10/2025</a:t>
            </a:fld>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4589260" y="1676400"/>
            <a:ext cx="6828873" cy="264544"/>
          </a:xfrm>
        </p:spPr>
        <p:txBody>
          <a:bodyPr anchor="t" anchorCtr="0"/>
          <a:lstStyle>
            <a:lvl1pPr marL="0" indent="0" algn="ctr">
              <a:lnSpc>
                <a:spcPct val="100000"/>
              </a:lnSpc>
              <a:spcBef>
                <a:spcPts val="0"/>
              </a:spcBef>
              <a:buNone/>
              <a:defRPr sz="1400" b="0">
                <a:solidFill>
                  <a:schemeClr val="tx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759001" y="1676404"/>
            <a:ext cx="3420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726511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089" y="1383796"/>
            <a:ext cx="5399159"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915003" y="1383796"/>
            <a:ext cx="5399160"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a:lvl1pPr>
          </a:lstStyle>
          <a:p>
            <a:fld id="{85862CF6-E18B-41F7-91E3-0BE057B5524C}" type="slidenum">
              <a:rPr lang="en-AU"/>
              <a:pPr/>
              <a:t>‹#›</a:t>
            </a:fld>
            <a:endParaRPr lang="en-AU" sz="749" dirty="0"/>
          </a:p>
        </p:txBody>
      </p:sp>
      <p:sp>
        <p:nvSpPr>
          <p:cNvPr id="6" name="Footer Placeholder 5"/>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839285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endParaRPr dirty="0">
              <a:solidFill>
                <a:srgbClr val="A3ADB2"/>
              </a:solidFill>
            </a:endParaRPr>
          </a:p>
        </p:txBody>
      </p:sp>
      <p:sp>
        <p:nvSpPr>
          <p:cNvPr id="8" name="Slide Number Placeholder 7"/>
          <p:cNvSpPr>
            <a:spLocks noGrp="1"/>
          </p:cNvSpPr>
          <p:nvPr>
            <p:ph type="sldNum" sz="quarter" idx="11"/>
          </p:nvPr>
        </p:nvSpPr>
        <p:spPr/>
        <p:txBody>
          <a:bodyPr/>
          <a:lstStyle/>
          <a:p>
            <a:fld id="{CE1B70CE-F4BC-4B6F-A663-B479B5E51611}" type="slidenum">
              <a:rPr>
                <a:solidFill>
                  <a:srgbClr val="572381"/>
                </a:solidFill>
              </a:rPr>
              <a:pPr/>
              <a:t>‹#›</a:t>
            </a:fld>
            <a:endParaRPr dirty="0">
              <a:solidFill>
                <a:srgbClr val="572381"/>
              </a:solidFill>
            </a:endParaRPr>
          </a:p>
        </p:txBody>
      </p:sp>
      <p:sp>
        <p:nvSpPr>
          <p:cNvPr id="10" name="Content Placeholder 9"/>
          <p:cNvSpPr>
            <a:spLocks noGrp="1"/>
          </p:cNvSpPr>
          <p:nvPr>
            <p:ph sz="quarter" idx="12" hasCustomPrompt="1"/>
          </p:nvPr>
        </p:nvSpPr>
        <p:spPr>
          <a:xfrm>
            <a:off x="742951" y="1620001"/>
            <a:ext cx="10752667"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742951" y="506117"/>
            <a:ext cx="8773429" cy="852653"/>
          </a:xfrm>
        </p:spPr>
        <p:txBody>
          <a:bodyPr vert="horz" lIns="0" tIns="0" rIns="0" bIns="0" rtlCol="0" anchor="t">
            <a:noAutofit/>
          </a:bodyPr>
          <a:lstStyle>
            <a:lvl1pPr>
              <a:lnSpc>
                <a:spcPct val="90000"/>
              </a:lnSpc>
              <a:spcAft>
                <a:spcPts val="0"/>
              </a:spcAft>
              <a:defRPr lang="en-US" sz="2200" cap="none" baseline="0" smtClean="0">
                <a:solidFill>
                  <a:schemeClr val="bg2"/>
                </a:solidFill>
                <a:latin typeface="+mj-lt"/>
                <a:ea typeface="+mj-ea"/>
                <a:cs typeface="Arial" pitchFamily="34" charset="0"/>
              </a:defRPr>
            </a:lvl1pPr>
            <a:lvl2pPr>
              <a:lnSpc>
                <a:spcPct val="90000"/>
              </a:lnSpc>
              <a:spcAft>
                <a:spcPts val="0"/>
              </a:spcAft>
              <a:defRPr lang="en-US" sz="2200" cap="none" baseline="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22528583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83F01-9414-4E26-8A76-035A5878A2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48980FA-4E40-460D-BE76-C5C563099D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3B5C6EC-A97A-4DEB-A15A-B7E442ECF5FB}"/>
              </a:ext>
            </a:extLst>
          </p:cNvPr>
          <p:cNvSpPr>
            <a:spLocks noGrp="1"/>
          </p:cNvSpPr>
          <p:nvPr>
            <p:ph type="dt" sz="half" idx="10"/>
          </p:nvPr>
        </p:nvSpPr>
        <p:spPr/>
        <p:txBody>
          <a:bodyPr/>
          <a:lstStyle/>
          <a:p>
            <a:fld id="{C3BEEF02-56A1-48BC-9879-BEAFE3719B8C}" type="datetimeFigureOut">
              <a:rPr lang="en-AU" smtClean="0"/>
              <a:t>7/10/2025</a:t>
            </a:fld>
            <a:endParaRPr lang="en-AU" dirty="0"/>
          </a:p>
        </p:txBody>
      </p:sp>
      <p:sp>
        <p:nvSpPr>
          <p:cNvPr id="5" name="Footer Placeholder 4">
            <a:extLst>
              <a:ext uri="{FF2B5EF4-FFF2-40B4-BE49-F238E27FC236}">
                <a16:creationId xmlns:a16="http://schemas.microsoft.com/office/drawing/2014/main" id="{4F5308AF-67A8-4D5D-8B47-0273EE0D4432}"/>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44389DE0-9CA0-47CC-A6AE-53D2D4E420FF}"/>
              </a:ext>
            </a:extLst>
          </p:cNvPr>
          <p:cNvSpPr>
            <a:spLocks noGrp="1"/>
          </p:cNvSpPr>
          <p:nvPr>
            <p:ph type="sldNum" sz="quarter" idx="12"/>
          </p:nvPr>
        </p:nvSpPr>
        <p:spPr/>
        <p:txBody>
          <a:bodyPr/>
          <a:lstStyle/>
          <a:p>
            <a:fld id="{99C9BFAA-3B0E-4CAA-B601-943656169862}" type="slidenum">
              <a:rPr lang="en-AU" smtClean="0"/>
              <a:t>‹#›</a:t>
            </a:fld>
            <a:endParaRPr lang="en-AU" dirty="0"/>
          </a:p>
        </p:txBody>
      </p:sp>
    </p:spTree>
    <p:extLst>
      <p:ext uri="{BB962C8B-B14F-4D97-AF65-F5344CB8AC3E}">
        <p14:creationId xmlns:p14="http://schemas.microsoft.com/office/powerpoint/2010/main" val="147502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6098880" y="2493045"/>
            <a:ext cx="4569125" cy="930665"/>
          </a:xfrm>
        </p:spPr>
        <p:txBody>
          <a:bodyPr anchor="b"/>
          <a:lstStyle>
            <a:lvl1pPr algn="l">
              <a:defRPr sz="32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6098880" y="3438146"/>
            <a:ext cx="4569125" cy="930665"/>
          </a:xfrm>
        </p:spPr>
        <p:txBody>
          <a:bodyPr/>
          <a:lstStyle>
            <a:lvl1pPr marL="0" indent="0" algn="l">
              <a:lnSpc>
                <a:spcPct val="90000"/>
              </a:lnSpc>
              <a:spcBef>
                <a:spcPts val="0"/>
              </a:spcBef>
              <a:buNone/>
              <a:defRPr sz="3200">
                <a:solidFill>
                  <a:schemeClr val="bg1"/>
                </a:solidFill>
                <a:latin typeface="+mj-lt"/>
              </a:defRPr>
            </a:lvl1pPr>
            <a:lvl2pPr marL="457166" indent="0" algn="ctr">
              <a:buNone/>
              <a:defRPr sz="2000"/>
            </a:lvl2pPr>
            <a:lvl3pPr marL="914332" indent="0" algn="ctr">
              <a:buNone/>
              <a:defRPr sz="1801"/>
            </a:lvl3pPr>
            <a:lvl4pPr marL="1371496"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6" indent="0" algn="ctr">
              <a:buNone/>
              <a:defRPr sz="16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6098884" y="5483505"/>
            <a:ext cx="1725281"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8108831" y="5483505"/>
            <a:ext cx="2559172" cy="589503"/>
          </a:xfrm>
        </p:spPr>
        <p:txBody>
          <a:bodyPr anchor="t" anchorCtr="0"/>
          <a:lstStyle>
            <a:lvl1pPr marL="0" indent="0">
              <a:lnSpc>
                <a:spcPct val="95000"/>
              </a:lnSpc>
              <a:spcBef>
                <a:spcPts val="0"/>
              </a:spcBef>
              <a:buNone/>
              <a:defRPr sz="1200" b="0">
                <a:solidFill>
                  <a:schemeClr val="bg1"/>
                </a:solidFill>
              </a:defRPr>
            </a:lvl1pPr>
            <a:lvl2pPr marL="457166" indent="0">
              <a:buNone/>
              <a:defRPr sz="2000" b="1"/>
            </a:lvl2pPr>
            <a:lvl3pPr marL="914332" indent="0">
              <a:buNone/>
              <a:defRPr sz="1801" b="1"/>
            </a:lvl3pPr>
            <a:lvl4pPr marL="1371496"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6" indent="0">
              <a:buNone/>
              <a:defRPr sz="16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466975" y="1323574"/>
            <a:ext cx="3162180"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1522937" y="1369425"/>
            <a:ext cx="3047559" cy="4102743"/>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21" tIns="22860" rIns="45721" bIns="22860" numCol="1" anchor="t" anchorCtr="0" compatLnSpc="1">
            <a:prstTxWarp prst="textNoShape">
              <a:avLst/>
            </a:prstTxWarp>
          </a:bodyPr>
          <a:lstStyle/>
          <a:p>
            <a:endParaRPr lang="en-AU" sz="90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7932393" y="5486484"/>
            <a:ext cx="25400" cy="522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 </a:t>
            </a:r>
          </a:p>
        </p:txBody>
      </p:sp>
      <p:pic>
        <p:nvPicPr>
          <p:cNvPr id="14" name="Picture 13">
            <a:extLst>
              <a:ext uri="{FF2B5EF4-FFF2-40B4-BE49-F238E27FC236}">
                <a16:creationId xmlns:a16="http://schemas.microsoft.com/office/drawing/2014/main" id="{148427DC-FB39-5548-AFFB-098A757099B7}"/>
              </a:ext>
            </a:extLst>
          </p:cNvPr>
          <p:cNvPicPr>
            <a:picLocks noChangeAspect="1"/>
          </p:cNvPicPr>
          <p:nvPr userDrawn="1"/>
        </p:nvPicPr>
        <p:blipFill>
          <a:blip r:embed="rId2"/>
          <a:srcRect/>
          <a:stretch/>
        </p:blipFill>
        <p:spPr>
          <a:xfrm>
            <a:off x="10487552" y="205200"/>
            <a:ext cx="1417349" cy="692193"/>
          </a:xfrm>
          <a:prstGeom prst="rect">
            <a:avLst/>
          </a:prstGeom>
        </p:spPr>
      </p:pic>
    </p:spTree>
    <p:extLst>
      <p:ext uri="{BB962C8B-B14F-4D97-AF65-F5344CB8AC3E}">
        <p14:creationId xmlns:p14="http://schemas.microsoft.com/office/powerpoint/2010/main" val="37264795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9001" y="1676404"/>
            <a:ext cx="9900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2198363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ictur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15069" y="328385"/>
            <a:ext cx="11545839" cy="6235985"/>
          </a:xfrm>
        </p:spPr>
        <p:txBody>
          <a:bodyPr/>
          <a:lstStyle>
            <a:lvl1pPr>
              <a:defRPr baseline="0"/>
            </a:lvl1pPr>
          </a:lstStyle>
          <a:p>
            <a:r>
              <a:rPr lang="en-AU" dirty="0"/>
              <a:t>Click icon to add picture and then right click on the picture &gt; Send to back</a:t>
            </a:r>
          </a:p>
        </p:txBody>
      </p:sp>
      <p:sp>
        <p:nvSpPr>
          <p:cNvPr id="20482" name="Rectangle 2"/>
          <p:cNvSpPr>
            <a:spLocks noGrp="1" noChangeArrowheads="1"/>
          </p:cNvSpPr>
          <p:nvPr>
            <p:ph type="ctrTitle"/>
          </p:nvPr>
        </p:nvSpPr>
        <p:spPr>
          <a:xfrm>
            <a:off x="588246" y="4147502"/>
            <a:ext cx="6577453" cy="881504"/>
          </a:xfrm>
          <a:solidFill>
            <a:schemeClr val="accent1"/>
          </a:solidFill>
          <a:ln w="9525">
            <a:noFill/>
            <a:miter lim="800000"/>
            <a:headEnd/>
            <a:tailEnd/>
          </a:ln>
          <a:effectLst/>
        </p:spPr>
        <p:txBody>
          <a:bodyPr wrap="square" lIns="282432" tIns="282432" rIns="282432" bIns="282432" anchor="t" anchorCtr="0">
            <a:spAutoFit/>
          </a:bodyPr>
          <a:lstStyle>
            <a:lvl1pPr algn="l" defTabSz="876413" rtl="0" fontAlgn="base">
              <a:spcBef>
                <a:spcPct val="0"/>
              </a:spcBef>
              <a:spcAft>
                <a:spcPct val="0"/>
              </a:spcAft>
              <a:defRPr lang="en-AU" sz="2223" kern="1200" dirty="0">
                <a:solidFill>
                  <a:schemeClr val="bg1"/>
                </a:solidFill>
                <a:latin typeface="Corpid C1 Heavy" pitchFamily="34" charset="0"/>
                <a:ea typeface="+mn-ea"/>
                <a:cs typeface="Arial" charset="0"/>
              </a:defRPr>
            </a:lvl1pPr>
          </a:lstStyle>
          <a:p>
            <a:r>
              <a:rPr lang="en-US"/>
              <a:t>Click to edit Master title style</a:t>
            </a:r>
            <a:endParaRPr lang="en-AU" dirty="0"/>
          </a:p>
        </p:txBody>
      </p:sp>
    </p:spTree>
    <p:extLst>
      <p:ext uri="{BB962C8B-B14F-4D97-AF65-F5344CB8AC3E}">
        <p14:creationId xmlns:p14="http://schemas.microsoft.com/office/powerpoint/2010/main" val="126532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Slide Number Placeholder 3"/>
          <p:cNvSpPr>
            <a:spLocks noGrp="1"/>
          </p:cNvSpPr>
          <p:nvPr>
            <p:ph type="sldNum" sz="quarter" idx="10"/>
          </p:nvPr>
        </p:nvSpPr>
        <p:spPr/>
        <p:txBody>
          <a:bodyPr/>
          <a:lstStyle>
            <a:lvl1pPr>
              <a:defRPr/>
            </a:lvl1pPr>
          </a:lstStyle>
          <a:p>
            <a:fld id="{124866B3-8C2A-4B94-AF1A-57C3F889C822}" type="slidenum">
              <a:rPr lang="en-AU"/>
              <a:pPr/>
              <a:t>‹#›</a:t>
            </a:fld>
            <a:endParaRPr lang="en-AU" sz="941" dirty="0"/>
          </a:p>
        </p:txBody>
      </p:sp>
      <p:sp>
        <p:nvSpPr>
          <p:cNvPr id="5" name="Footer Placeholder 4"/>
          <p:cNvSpPr>
            <a:spLocks noGrp="1"/>
          </p:cNvSpPr>
          <p:nvPr>
            <p:ph type="ftr" sz="quarter" idx="11"/>
          </p:nvPr>
        </p:nvSpPr>
        <p:spPr/>
        <p:txBody>
          <a:bodyPr/>
          <a:lstStyle/>
          <a:p>
            <a:r>
              <a:rPr lang="en-AU" dirty="0"/>
              <a:t>Footer</a:t>
            </a:r>
          </a:p>
        </p:txBody>
      </p:sp>
    </p:spTree>
    <p:extLst>
      <p:ext uri="{BB962C8B-B14F-4D97-AF65-F5344CB8AC3E}">
        <p14:creationId xmlns:p14="http://schemas.microsoft.com/office/powerpoint/2010/main" val="324310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089" y="1383796"/>
            <a:ext cx="5399159"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5915003" y="1383796"/>
            <a:ext cx="5399160" cy="4499527"/>
          </a:xfrm>
          <a:noFill/>
          <a:ln w="9525">
            <a:noFill/>
            <a:miter lim="800000"/>
            <a:headEnd/>
            <a:tailEnd/>
          </a:ln>
          <a:effectLst/>
        </p:spPr>
        <p:txBody>
          <a:bodyPr vert="horz" wrap="square" lIns="102482" tIns="51240" rIns="102482" bIns="51240" numCol="1" anchor="t" anchorCtr="0" compatLnSpc="1">
            <a:prstTxWarp prst="textNoShape">
              <a:avLst/>
            </a:prstTxWarp>
          </a:bodyPr>
          <a:lstStyle>
            <a:lvl1pPr algn="l" defTabSz="697205" rtl="0" fontAlgn="base">
              <a:spcBef>
                <a:spcPct val="50000"/>
              </a:spcBef>
              <a:spcAft>
                <a:spcPct val="0"/>
              </a:spcAft>
              <a:defRPr lang="en-US" sz="953" smtClean="0">
                <a:solidFill>
                  <a:schemeClr val="tx1"/>
                </a:solidFill>
                <a:latin typeface="+mn-lt"/>
                <a:ea typeface="+mn-ea"/>
                <a:cs typeface="+mn-cs"/>
              </a:defRPr>
            </a:lvl1pPr>
            <a:lvl2pPr algn="l" defTabSz="697205" rtl="0" fontAlgn="base">
              <a:spcBef>
                <a:spcPct val="50000"/>
              </a:spcBef>
              <a:spcAft>
                <a:spcPct val="0"/>
              </a:spcAft>
              <a:defRPr lang="en-US" sz="953" smtClean="0">
                <a:solidFill>
                  <a:schemeClr val="tx1"/>
                </a:solidFill>
                <a:latin typeface="+mn-lt"/>
                <a:ea typeface="+mn-ea"/>
                <a:cs typeface="+mn-cs"/>
              </a:defRPr>
            </a:lvl2pPr>
            <a:lvl3pPr algn="l" defTabSz="697205" rtl="0" fontAlgn="base">
              <a:spcBef>
                <a:spcPct val="50000"/>
              </a:spcBef>
              <a:spcAft>
                <a:spcPct val="0"/>
              </a:spcAft>
              <a:defRPr lang="en-US" sz="953" smtClean="0">
                <a:solidFill>
                  <a:schemeClr val="tx1"/>
                </a:solidFill>
                <a:latin typeface="+mn-lt"/>
                <a:ea typeface="+mn-ea"/>
                <a:cs typeface="+mn-cs"/>
              </a:defRPr>
            </a:lvl3pPr>
            <a:lvl4pPr algn="l" defTabSz="697205" rtl="0" fontAlgn="base">
              <a:spcBef>
                <a:spcPct val="50000"/>
              </a:spcBef>
              <a:spcAft>
                <a:spcPct val="0"/>
              </a:spcAft>
              <a:defRPr lang="en-US" sz="953" smtClean="0">
                <a:solidFill>
                  <a:schemeClr val="tx1"/>
                </a:solidFill>
                <a:latin typeface="+mn-lt"/>
                <a:ea typeface="+mn-ea"/>
                <a:cs typeface="+mn-cs"/>
              </a:defRPr>
            </a:lvl4pPr>
            <a:lvl5pPr algn="l" defTabSz="697205" rtl="0" fontAlgn="base">
              <a:spcBef>
                <a:spcPct val="50000"/>
              </a:spcBef>
              <a:spcAft>
                <a:spcPct val="0"/>
              </a:spcAft>
              <a:defRPr lang="en-AU" sz="953">
                <a:solidFill>
                  <a:schemeClr val="tx1"/>
                </a:solidFill>
                <a:latin typeface="+mn-lt"/>
                <a:ea typeface="+mn-ea"/>
                <a:cs typeface="+mn-cs"/>
              </a:defRPr>
            </a:lvl5pPr>
            <a:lvl6pPr>
              <a:defRPr sz="1225"/>
            </a:lvl6pPr>
            <a:lvl7pPr>
              <a:defRPr sz="1225"/>
            </a:lvl7pPr>
            <a:lvl8pPr>
              <a:defRPr sz="1225"/>
            </a:lvl8pPr>
            <a:lvl9pPr>
              <a:defRPr sz="12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Slide Number Placeholder 4"/>
          <p:cNvSpPr>
            <a:spLocks noGrp="1"/>
          </p:cNvSpPr>
          <p:nvPr>
            <p:ph type="sldNum" sz="quarter" idx="10"/>
          </p:nvPr>
        </p:nvSpPr>
        <p:spPr/>
        <p:txBody>
          <a:bodyPr/>
          <a:lstStyle>
            <a:lvl1pPr>
              <a:defRPr/>
            </a:lvl1pPr>
          </a:lstStyle>
          <a:p>
            <a:fld id="{85862CF6-E18B-41F7-91E3-0BE057B5524C}" type="slidenum">
              <a:rPr lang="en-AU"/>
              <a:pPr/>
              <a:t>‹#›</a:t>
            </a:fld>
            <a:endParaRPr lang="en-AU" sz="749" dirty="0"/>
          </a:p>
        </p:txBody>
      </p:sp>
      <p:sp>
        <p:nvSpPr>
          <p:cNvPr id="6" name="Footer Placeholder 5"/>
          <p:cNvSpPr>
            <a:spLocks noGrp="1"/>
          </p:cNvSpPr>
          <p:nvPr>
            <p:ph type="ftr" sz="quarter" idx="11"/>
          </p:nvPr>
        </p:nvSpPr>
        <p:spPr/>
        <p:txBody>
          <a:bodyPr/>
          <a:lstStyle/>
          <a:p>
            <a:endParaRPr lang="en-AU" dirty="0"/>
          </a:p>
        </p:txBody>
      </p:sp>
    </p:spTree>
    <p:extLst>
      <p:ext uri="{BB962C8B-B14F-4D97-AF65-F5344CB8AC3E}">
        <p14:creationId xmlns:p14="http://schemas.microsoft.com/office/powerpoint/2010/main" val="260116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ags" Target="../tags/tag1.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8.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oleObject" Target="../embeddings/oleObject1.bin"/><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tags" Target="../tags/tag2.xml"/><Relationship Id="rId30"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14"/>
          <a:srcRect/>
          <a:stretch/>
        </p:blipFill>
        <p:spPr>
          <a:xfrm>
            <a:off x="10487552" y="205200"/>
            <a:ext cx="1417349" cy="692194"/>
          </a:xfrm>
          <a:prstGeom prst="rect">
            <a:avLst/>
          </a:prstGeom>
        </p:spPr>
      </p:pic>
    </p:spTree>
    <p:extLst>
      <p:ext uri="{BB962C8B-B14F-4D97-AF65-F5344CB8AC3E}">
        <p14:creationId xmlns:p14="http://schemas.microsoft.com/office/powerpoint/2010/main" val="1627307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6" r:id="rId6"/>
    <p:sldLayoutId id="2147483717" r:id="rId7"/>
    <p:sldLayoutId id="2147483718" r:id="rId8"/>
    <p:sldLayoutId id="2147483720" r:id="rId9"/>
    <p:sldLayoutId id="2147483723" r:id="rId10"/>
    <p:sldLayoutId id="2147483746" r:id="rId11"/>
    <p:sldLayoutId id="2147483747" r:id="rId12"/>
  </p:sldLayoutIdLst>
  <p:hf hdr="0" ft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E3CF56E9-F07A-4E6E-A9F6-F2FA467868B1}"/>
              </a:ext>
            </a:extLst>
          </p:cNvPr>
          <p:cNvGraphicFramePr>
            <a:graphicFrameLocks noChangeAspect="1"/>
          </p:cNvGraphicFramePr>
          <p:nvPr userDrawn="1">
            <p:custDataLst>
              <p:tags r:id="rId26"/>
            </p:custDataLst>
            <p:extLst>
              <p:ext uri="{D42A27DB-BD31-4B8C-83A1-F6EECF244321}">
                <p14:modId xmlns:p14="http://schemas.microsoft.com/office/powerpoint/2010/main" val="17903401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7" name="Object 6" hidden="1">
                        <a:extLst>
                          <a:ext uri="{FF2B5EF4-FFF2-40B4-BE49-F238E27FC236}">
                            <a16:creationId xmlns:a16="http://schemas.microsoft.com/office/drawing/2014/main" id="{E3CF56E9-F07A-4E6E-A9F6-F2FA467868B1}"/>
                          </a:ext>
                        </a:extLst>
                      </p:cNvPr>
                      <p:cNvPicPr/>
                      <p:nvPr/>
                    </p:nvPicPr>
                    <p:blipFill>
                      <a:blip r:embed="rId29"/>
                      <a:stretch>
                        <a:fillRect/>
                      </a:stretch>
                    </p:blipFill>
                    <p:spPr>
                      <a:xfrm>
                        <a:off x="2118" y="1588"/>
                        <a:ext cx="2117"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5D448CE-D0A7-45A3-9829-454D9CD42C49}"/>
              </a:ext>
            </a:extLst>
          </p:cNvPr>
          <p:cNvSpPr/>
          <p:nvPr userDrawn="1">
            <p:custDataLst>
              <p:tags r:id="rId27"/>
            </p:custDataLst>
          </p:nvPr>
        </p:nvSpPr>
        <p:spPr>
          <a:xfrm>
            <a:off x="0" y="0"/>
            <a:ext cx="211667" cy="15875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600" b="1" i="0" baseline="0" dirty="0">
              <a:latin typeface="Arial" panose="020B0604020202020204" pitchFamily="34" charset="0"/>
              <a:ea typeface="+mj-ea"/>
              <a:cs typeface="+mj-cs"/>
              <a:sym typeface="Arial" panose="020B0604020202020204" pitchFamily="34" charset="0"/>
            </a:endParaRPr>
          </a:p>
        </p:txBody>
      </p:sp>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91"/>
            <a:ext cx="936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9"/>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34"/>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751911" y="6504334"/>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12"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0" name="Picture 9">
            <a:extLst>
              <a:ext uri="{FF2B5EF4-FFF2-40B4-BE49-F238E27FC236}">
                <a16:creationId xmlns:a16="http://schemas.microsoft.com/office/drawing/2014/main" id="{981B9E78-438D-4C04-B645-DC3F9C6F5A9B}"/>
              </a:ext>
            </a:extLst>
          </p:cNvPr>
          <p:cNvPicPr>
            <a:picLocks noChangeAspect="1"/>
          </p:cNvPicPr>
          <p:nvPr userDrawn="1"/>
        </p:nvPicPr>
        <p:blipFill>
          <a:blip r:embed="rId30"/>
          <a:srcRect/>
          <a:stretch/>
        </p:blipFill>
        <p:spPr>
          <a:xfrm>
            <a:off x="10487552" y="205200"/>
            <a:ext cx="1417349" cy="692194"/>
          </a:xfrm>
          <a:prstGeom prst="rect">
            <a:avLst/>
          </a:prstGeom>
        </p:spPr>
      </p:pic>
    </p:spTree>
    <p:extLst>
      <p:ext uri="{BB962C8B-B14F-4D97-AF65-F5344CB8AC3E}">
        <p14:creationId xmlns:p14="http://schemas.microsoft.com/office/powerpoint/2010/main" val="15033541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Lst>
  <p:hf sldNum="0" hdr="0" ft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126000" indent="-126000" algn="l" defTabSz="685732" rtl="0" eaLnBrk="1" latinLnBrk="0" hangingPunct="1">
        <a:lnSpc>
          <a:spcPct val="100000"/>
        </a:lnSpc>
        <a:spcBef>
          <a:spcPts val="300"/>
        </a:spcBef>
        <a:buClr>
          <a:schemeClr val="accent1"/>
        </a:buClr>
        <a:buFont typeface="Arial" panose="020B0604020202020204" pitchFamily="34" charset="0"/>
        <a:buChar char="•"/>
        <a:tabLst/>
        <a:defRPr sz="1200" kern="1200">
          <a:solidFill>
            <a:schemeClr val="tx1"/>
          </a:solidFill>
          <a:latin typeface="+mn-lt"/>
          <a:ea typeface="+mn-ea"/>
          <a:cs typeface="+mn-cs"/>
        </a:defRPr>
      </a:lvl1pPr>
      <a:lvl2pPr marL="252000" indent="-126000" algn="l" defTabSz="685732" rtl="0" eaLnBrk="1" latinLnBrk="0" hangingPunct="1">
        <a:lnSpc>
          <a:spcPct val="100000"/>
        </a:lnSpc>
        <a:spcBef>
          <a:spcPts val="300"/>
        </a:spcBef>
        <a:buClr>
          <a:schemeClr val="accent1"/>
        </a:buClr>
        <a:buFont typeface="Arial" panose="020B0604020202020204" pitchFamily="34" charset="0"/>
        <a:buChar char="-"/>
        <a:tabLst/>
        <a:defRPr sz="1200" kern="1200">
          <a:solidFill>
            <a:schemeClr val="tx1"/>
          </a:solidFill>
          <a:latin typeface="+mn-lt"/>
          <a:ea typeface="+mn-ea"/>
          <a:cs typeface="+mn-cs"/>
        </a:defRPr>
      </a:lvl2pPr>
      <a:lvl3pPr marL="378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3pPr>
      <a:lvl4pPr marL="504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4pPr>
      <a:lvl5pPr marL="630000" indent="-126000" algn="l" defTabSz="685732" rtl="0" eaLnBrk="1" latinLnBrk="0" hangingPunct="1">
        <a:lnSpc>
          <a:spcPct val="100000"/>
        </a:lnSpc>
        <a:spcBef>
          <a:spcPts val="300"/>
        </a:spcBef>
        <a:buFont typeface="Arial" panose="020B0604020202020204" pitchFamily="34" charset="0"/>
        <a:buChar char="-"/>
        <a:tabLst/>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759001" y="382383"/>
            <a:ext cx="97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759001" y="1676404"/>
            <a:ext cx="106740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5736000" y="6504326"/>
            <a:ext cx="720000" cy="191279"/>
          </a:xfrm>
          <a:prstGeom prst="rect">
            <a:avLst/>
          </a:prstGeom>
        </p:spPr>
        <p:txBody>
          <a:bodyPr vert="horz" wrap="none" lIns="0" tIns="0" rIns="0" bIns="0" rtlCol="0" anchor="ctr"/>
          <a:lstStyle>
            <a:lvl1pPr algn="ctr">
              <a:defRPr sz="800">
                <a:solidFill>
                  <a:schemeClr val="tx1"/>
                </a:solidFill>
              </a:defRPr>
            </a:lvl1pPr>
          </a:lstStyle>
          <a:p>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759001" y="6504326"/>
            <a:ext cx="2700000" cy="191279"/>
          </a:xfrm>
          <a:prstGeom prst="rect">
            <a:avLst/>
          </a:prstGeom>
        </p:spPr>
        <p:txBody>
          <a:bodyPr vert="horz" wrap="none" lIns="0" tIns="0" rIns="0" bIns="0" rtlCol="0" anchor="ctr"/>
          <a:lstStyle>
            <a:lvl1pPr algn="l">
              <a:defRPr sz="8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11236219" y="6504326"/>
            <a:ext cx="257175"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6" y="0"/>
            <a:ext cx="304740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AU" sz="3600" dirty="0"/>
          </a:p>
        </p:txBody>
      </p:sp>
      <p:pic>
        <p:nvPicPr>
          <p:cNvPr id="11" name="Picture 10">
            <a:extLst>
              <a:ext uri="{FF2B5EF4-FFF2-40B4-BE49-F238E27FC236}">
                <a16:creationId xmlns:a16="http://schemas.microsoft.com/office/drawing/2014/main" id="{A374F581-341A-354E-971A-74884F3D51B8}"/>
              </a:ext>
            </a:extLst>
          </p:cNvPr>
          <p:cNvPicPr>
            <a:picLocks noChangeAspect="1"/>
          </p:cNvPicPr>
          <p:nvPr userDrawn="1"/>
        </p:nvPicPr>
        <p:blipFill>
          <a:blip r:embed="rId14"/>
          <a:srcRect/>
          <a:stretch/>
        </p:blipFill>
        <p:spPr>
          <a:xfrm>
            <a:off x="10487552" y="205200"/>
            <a:ext cx="1417349" cy="692194"/>
          </a:xfrm>
          <a:prstGeom prst="rect">
            <a:avLst/>
          </a:prstGeom>
        </p:spPr>
      </p:pic>
    </p:spTree>
    <p:extLst>
      <p:ext uri="{BB962C8B-B14F-4D97-AF65-F5344CB8AC3E}">
        <p14:creationId xmlns:p14="http://schemas.microsoft.com/office/powerpoint/2010/main" val="146400864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2" r:id="rId9"/>
    <p:sldLayoutId id="2147483713" r:id="rId10"/>
    <p:sldLayoutId id="2147483714" r:id="rId11"/>
    <p:sldLayoutId id="2147483716" r:id="rId12"/>
  </p:sldLayoutIdLst>
  <p:hf hdr="0" ftr="0" dt="0"/>
  <p:txStyles>
    <p:titleStyle>
      <a:lvl1pPr algn="l" defTabSz="914332" rtl="0" eaLnBrk="1" latinLnBrk="0" hangingPunct="1">
        <a:lnSpc>
          <a:spcPct val="90000"/>
        </a:lnSpc>
        <a:spcBef>
          <a:spcPct val="0"/>
        </a:spcBef>
        <a:buNone/>
        <a:defRPr sz="3200" b="1" kern="1200">
          <a:solidFill>
            <a:schemeClr val="accent4"/>
          </a:solidFill>
          <a:latin typeface="+mj-lt"/>
          <a:ea typeface="+mj-ea"/>
          <a:cs typeface="+mj-cs"/>
        </a:defRPr>
      </a:lvl1pPr>
    </p:titleStyle>
    <p:bodyStyle>
      <a:lvl1pPr marL="90482" indent="-9048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1pPr>
      <a:lvl2pPr marL="224984" indent="-89992" algn="l" defTabSz="914332" rtl="0" eaLnBrk="1" latinLnBrk="0" hangingPunct="1">
        <a:lnSpc>
          <a:spcPct val="100000"/>
        </a:lnSpc>
        <a:spcBef>
          <a:spcPts val="300"/>
        </a:spcBef>
        <a:buClr>
          <a:schemeClr val="accent1"/>
        </a:buClr>
        <a:buFont typeface="Arial" panose="020B0604020202020204" pitchFamily="34" charset="0"/>
        <a:buChar char="-"/>
        <a:defRPr sz="1401" kern="1200">
          <a:solidFill>
            <a:schemeClr val="tx1"/>
          </a:solidFill>
          <a:latin typeface="+mn-lt"/>
          <a:ea typeface="+mn-ea"/>
          <a:cs typeface="+mn-cs"/>
        </a:defRPr>
      </a:lvl2pPr>
      <a:lvl3pPr marL="35997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3pPr>
      <a:lvl4pPr marL="494964" indent="-9048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4pPr>
      <a:lvl5pPr marL="62995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5pPr>
      <a:lvl6pPr marL="764944"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6pPr>
      <a:lvl7pPr marL="89993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7pPr>
      <a:lvl8pPr marL="1034923" indent="-89992"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8pPr>
      <a:lvl9pPr marL="1169912" indent="-89688" algn="l" defTabSz="914332" rtl="0" eaLnBrk="1" latinLnBrk="0" hangingPunct="1">
        <a:lnSpc>
          <a:spcPct val="100000"/>
        </a:lnSpc>
        <a:spcBef>
          <a:spcPts val="300"/>
        </a:spcBef>
        <a:buFont typeface="Arial" panose="020B0604020202020204" pitchFamily="34" charset="0"/>
        <a:buChar char="-"/>
        <a:defRPr sz="1401" kern="1200">
          <a:solidFill>
            <a:schemeClr val="tx1"/>
          </a:solidFill>
          <a:latin typeface="+mn-lt"/>
          <a:ea typeface="+mn-ea"/>
          <a:cs typeface="+mn-cs"/>
        </a:defRPr>
      </a:lvl9pPr>
    </p:bodyStyle>
    <p:otherStyle>
      <a:defPPr>
        <a:defRPr lang="en-U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6"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30"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8.xml"/><Relationship Id="rId5" Type="http://schemas.openxmlformats.org/officeDocument/2006/relationships/image" Target="../media/image81.png"/><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www.brookings.edu/articles/assessing-the-risks-and-costs-of-the-rising-us-federal-debt"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cbo.gov/system/files/2025-05/61422-Reconciliation-Distributional-Analysis.pdf" TargetMode="External"/><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hyperlink" Target="https://www.chicagofed.org/-/media/publications/nfci/nfci-indicators-list-pdf.pdf?sc_lang=en&amp;hash=2BAA83FA5155FFEBDF4A3448814090C8" TargetMode="External"/><Relationship Id="rId16" Type="http://schemas.openxmlformats.org/officeDocument/2006/relationships/image" Target="../media/image108.png"/><Relationship Id="rId1" Type="http://schemas.openxmlformats.org/officeDocument/2006/relationships/slideLayout" Target="../slideLayouts/slideLayout46.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 Id="rId14" Type="http://schemas.openxmlformats.org/officeDocument/2006/relationships/image" Target="../media/image106.png"/></Relationships>
</file>

<file path=ppt/slides/_rels/slide5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www.npr.org/2025/04/09/nx-s1-5355661/tariffs-history-meaning"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5086905" y="1453940"/>
            <a:ext cx="6587231" cy="1969770"/>
          </a:xfrm>
        </p:spPr>
        <p:txBody>
          <a:bodyPr/>
          <a:lstStyle/>
          <a:p>
            <a:br>
              <a:rPr lang="en-AU" dirty="0"/>
            </a:br>
            <a:br>
              <a:rPr lang="en-AU" dirty="0"/>
            </a:br>
            <a:r>
              <a:rPr lang="en-AU" b="1" dirty="0">
                <a:latin typeface="Arial" panose="020B0604020202020204" pitchFamily="34" charset="0"/>
                <a:cs typeface="Arial" panose="020B0604020202020204" pitchFamily="34" charset="0"/>
              </a:rPr>
              <a:t>Global   Economics   &amp;   Markets</a:t>
            </a:r>
            <a:br>
              <a:rPr lang="en-AU" b="1" dirty="0">
                <a:latin typeface="Arial" panose="020B0604020202020204" pitchFamily="34" charset="0"/>
                <a:cs typeface="Arial" panose="020B0604020202020204" pitchFamily="34" charset="0"/>
              </a:rPr>
            </a:br>
            <a:endParaRPr lang="en-AU" b="1"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5B7608D8-8C64-418B-937A-7923EEF38F86}"/>
              </a:ext>
            </a:extLst>
          </p:cNvPr>
          <p:cNvSpPr>
            <a:spLocks noGrp="1"/>
          </p:cNvSpPr>
          <p:nvPr>
            <p:ph type="body" idx="13"/>
          </p:nvPr>
        </p:nvSpPr>
        <p:spPr>
          <a:xfrm>
            <a:off x="6096000" y="4267264"/>
            <a:ext cx="2161592" cy="1574243"/>
          </a:xfrm>
        </p:spPr>
        <p:txBody>
          <a:bodyPr/>
          <a:lstStyle/>
          <a:p>
            <a:r>
              <a:rPr lang="en-AU" sz="2400" dirty="0">
                <a:latin typeface="Arial" panose="020B0604020202020204" pitchFamily="34" charset="0"/>
                <a:cs typeface="Arial" panose="020B0604020202020204" pitchFamily="34" charset="0"/>
              </a:rPr>
              <a:t>Bob  Cunneen</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Senior   Economist </a:t>
            </a:r>
          </a:p>
          <a:p>
            <a:endParaRPr lang="en-AU" dirty="0">
              <a:latin typeface="Arial" panose="020B0604020202020204" pitchFamily="34" charset="0"/>
              <a:cs typeface="Arial" panose="020B0604020202020204" pitchFamily="34" charset="0"/>
            </a:endParaRPr>
          </a:p>
          <a:p>
            <a:r>
              <a:rPr lang="en-AU" sz="1600" dirty="0">
                <a:latin typeface="Arial" panose="020B0604020202020204" pitchFamily="34" charset="0"/>
                <a:cs typeface="Arial" panose="020B0604020202020204" pitchFamily="34" charset="0"/>
              </a:rPr>
              <a:t>October  2025</a:t>
            </a:r>
          </a:p>
        </p:txBody>
      </p:sp>
    </p:spTree>
    <p:extLst>
      <p:ext uri="{BB962C8B-B14F-4D97-AF65-F5344CB8AC3E}">
        <p14:creationId xmlns:p14="http://schemas.microsoft.com/office/powerpoint/2010/main" val="292876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49CF-79F6-489F-A498-1EA6B8D7B693}"/>
              </a:ext>
            </a:extLst>
          </p:cNvPr>
          <p:cNvSpPr>
            <a:spLocks noGrp="1"/>
          </p:cNvSpPr>
          <p:nvPr>
            <p:ph type="title"/>
          </p:nvPr>
        </p:nvSpPr>
        <p:spPr>
          <a:xfrm>
            <a:off x="174774" y="237931"/>
            <a:ext cx="10223868" cy="615346"/>
          </a:xfrm>
        </p:spPr>
        <p:txBody>
          <a:bodyPr/>
          <a:lstStyle/>
          <a:p>
            <a:r>
              <a:rPr lang="en-AU" altLang="en-US" sz="2000" dirty="0">
                <a:solidFill>
                  <a:schemeClr val="tx1"/>
                </a:solidFill>
              </a:rPr>
              <a:t>US consumer inflation data suggests that price pressures are building </a:t>
            </a:r>
            <a:r>
              <a:rPr lang="en-AU" altLang="en-US" sz="2000" b="0" dirty="0">
                <a:solidFill>
                  <a:schemeClr val="tx1"/>
                </a:solidFill>
              </a:rPr>
              <a:t>given the impact of President Trump’ s tariffs</a:t>
            </a:r>
            <a:r>
              <a:rPr lang="en-AU" altLang="en-US" sz="1800" b="0" dirty="0">
                <a:solidFill>
                  <a:schemeClr val="tx1"/>
                </a:solidFill>
              </a:rPr>
              <a:t>.  </a:t>
            </a:r>
            <a:r>
              <a:rPr lang="en-AU" altLang="en-US" sz="2000" dirty="0">
                <a:solidFill>
                  <a:srgbClr val="0000FF"/>
                </a:solidFill>
              </a:rPr>
              <a:t>US Headline annual inflation </a:t>
            </a:r>
            <a:r>
              <a:rPr lang="en-AU" altLang="en-US" sz="2000" b="0" dirty="0">
                <a:solidFill>
                  <a:schemeClr val="tx1"/>
                </a:solidFill>
              </a:rPr>
              <a:t>was 2.9 % in August. </a:t>
            </a:r>
            <a:endParaRPr lang="en-AU" sz="2000" dirty="0"/>
          </a:p>
        </p:txBody>
      </p:sp>
      <p:sp>
        <p:nvSpPr>
          <p:cNvPr id="4" name="Slide Number Placeholder 3">
            <a:extLst>
              <a:ext uri="{FF2B5EF4-FFF2-40B4-BE49-F238E27FC236}">
                <a16:creationId xmlns:a16="http://schemas.microsoft.com/office/drawing/2014/main" id="{F9392873-E127-4534-8C1D-44D57F961C23}"/>
              </a:ext>
            </a:extLst>
          </p:cNvPr>
          <p:cNvSpPr>
            <a:spLocks noGrp="1"/>
          </p:cNvSpPr>
          <p:nvPr>
            <p:ph type="sldNum" sz="quarter" idx="10"/>
          </p:nvPr>
        </p:nvSpPr>
        <p:spPr>
          <a:xfrm>
            <a:off x="11791950" y="6604635"/>
            <a:ext cx="257175" cy="191279"/>
          </a:xfrm>
        </p:spPr>
        <p:txBody>
          <a:bodyPr/>
          <a:lstStyle/>
          <a:p>
            <a:fld id="{124866B3-8C2A-4B94-AF1A-57C3F889C822}" type="slidenum">
              <a:rPr lang="en-AU" smtClean="0"/>
              <a:pPr/>
              <a:t>10</a:t>
            </a:fld>
            <a:endParaRPr lang="en-AU" sz="941" dirty="0"/>
          </a:p>
        </p:txBody>
      </p:sp>
      <p:sp>
        <p:nvSpPr>
          <p:cNvPr id="5" name="TextBox 4">
            <a:extLst>
              <a:ext uri="{FF2B5EF4-FFF2-40B4-BE49-F238E27FC236}">
                <a16:creationId xmlns:a16="http://schemas.microsoft.com/office/drawing/2014/main" id="{95DBAF32-908F-376F-2C00-F399C9F9F797}"/>
              </a:ext>
            </a:extLst>
          </p:cNvPr>
          <p:cNvSpPr txBox="1"/>
          <p:nvPr/>
        </p:nvSpPr>
        <p:spPr>
          <a:xfrm>
            <a:off x="174774" y="1218423"/>
            <a:ext cx="3286881" cy="5386090"/>
          </a:xfrm>
          <a:prstGeom prst="rect">
            <a:avLst/>
          </a:prstGeom>
          <a:noFill/>
        </p:spPr>
        <p:txBody>
          <a:bodyPr wrap="square">
            <a:spAutoFit/>
          </a:bodyPr>
          <a:lstStyle/>
          <a:p>
            <a:pPr algn="ctr"/>
            <a:r>
              <a:rPr lang="en-AU" b="1" dirty="0"/>
              <a:t>Federal Reserve  Chair</a:t>
            </a:r>
          </a:p>
          <a:p>
            <a:pPr algn="ctr"/>
            <a:r>
              <a:rPr lang="en-AU" b="1" dirty="0"/>
              <a:t>Jerome Powell noted </a:t>
            </a:r>
          </a:p>
          <a:p>
            <a:pPr algn="ctr"/>
            <a:r>
              <a:rPr lang="en-AU" b="1" dirty="0"/>
              <a:t> on September 17 </a:t>
            </a:r>
            <a:r>
              <a:rPr lang="en-AU" b="1" baseline="30000" dirty="0" err="1"/>
              <a:t>th</a:t>
            </a:r>
            <a:r>
              <a:rPr lang="en-AU" b="1" dirty="0"/>
              <a:t> :  </a:t>
            </a:r>
          </a:p>
          <a:p>
            <a:r>
              <a:rPr lang="en-AU" b="1" dirty="0"/>
              <a:t> </a:t>
            </a:r>
            <a:endParaRPr lang="en-AU" b="1" i="1" dirty="0"/>
          </a:p>
          <a:p>
            <a:r>
              <a:rPr lang="en-AU" sz="2000" i="1" dirty="0"/>
              <a:t>“ </a:t>
            </a:r>
            <a:r>
              <a:rPr lang="en-AU" b="1" i="1" dirty="0">
                <a:solidFill>
                  <a:srgbClr val="FF0000"/>
                </a:solidFill>
              </a:rPr>
              <a:t>Higher tariffs have begun to push up prices </a:t>
            </a:r>
            <a:r>
              <a:rPr lang="en-AU" i="1" dirty="0"/>
              <a:t>in some categories of goods, but their overall effects on economic activity and inflation remain to be seen. </a:t>
            </a:r>
          </a:p>
          <a:p>
            <a:endParaRPr lang="en-AU" i="1" dirty="0"/>
          </a:p>
          <a:p>
            <a:r>
              <a:rPr lang="en-AU" i="1" dirty="0"/>
              <a:t>A reasonable base case is that the effects on </a:t>
            </a:r>
            <a:r>
              <a:rPr lang="en-AU" i="1" dirty="0">
                <a:solidFill>
                  <a:srgbClr val="0000FF"/>
                </a:solidFill>
              </a:rPr>
              <a:t>i</a:t>
            </a:r>
            <a:r>
              <a:rPr lang="en-AU" b="1" i="1" dirty="0">
                <a:solidFill>
                  <a:srgbClr val="0000FF"/>
                </a:solidFill>
              </a:rPr>
              <a:t>nflation</a:t>
            </a:r>
            <a:r>
              <a:rPr lang="en-AU" i="1" dirty="0"/>
              <a:t> will be relatively short lived—</a:t>
            </a:r>
          </a:p>
          <a:p>
            <a:r>
              <a:rPr lang="en-AU" i="1" dirty="0"/>
              <a:t>a one-time shift in the price  level. </a:t>
            </a:r>
            <a:r>
              <a:rPr lang="en-AU" b="1" i="1" dirty="0"/>
              <a:t>But it is also possible that the </a:t>
            </a:r>
            <a:r>
              <a:rPr lang="en-AU" b="1" i="1" dirty="0">
                <a:solidFill>
                  <a:srgbClr val="0000FF"/>
                </a:solidFill>
              </a:rPr>
              <a:t>inflationary </a:t>
            </a:r>
            <a:r>
              <a:rPr lang="en-AU" b="1" i="1" dirty="0"/>
              <a:t>effects could instead be more persistent</a:t>
            </a:r>
            <a:r>
              <a:rPr lang="en-AU" i="1" dirty="0"/>
              <a:t>. ” </a:t>
            </a:r>
            <a:endParaRPr lang="en-AU" dirty="0"/>
          </a:p>
        </p:txBody>
      </p:sp>
      <p:pic>
        <p:nvPicPr>
          <p:cNvPr id="7" name="Picture 6">
            <a:extLst>
              <a:ext uri="{FF2B5EF4-FFF2-40B4-BE49-F238E27FC236}">
                <a16:creationId xmlns:a16="http://schemas.microsoft.com/office/drawing/2014/main" id="{84433C01-D8B0-8694-3815-B066D6C0D543}"/>
              </a:ext>
            </a:extLst>
          </p:cNvPr>
          <p:cNvPicPr>
            <a:picLocks noChangeAspect="1"/>
          </p:cNvPicPr>
          <p:nvPr/>
        </p:nvPicPr>
        <p:blipFill>
          <a:blip r:embed="rId3"/>
          <a:stretch>
            <a:fillRect/>
          </a:stretch>
        </p:blipFill>
        <p:spPr>
          <a:xfrm>
            <a:off x="3461656" y="1044554"/>
            <a:ext cx="8330293" cy="5671931"/>
          </a:xfrm>
          <a:prstGeom prst="rect">
            <a:avLst/>
          </a:prstGeom>
        </p:spPr>
      </p:pic>
      <p:cxnSp>
        <p:nvCxnSpPr>
          <p:cNvPr id="9" name="Straight Arrow Connector 8">
            <a:extLst>
              <a:ext uri="{FF2B5EF4-FFF2-40B4-BE49-F238E27FC236}">
                <a16:creationId xmlns:a16="http://schemas.microsoft.com/office/drawing/2014/main" id="{1D809B0D-EE2E-97E1-1952-CEB9EEE0E507}"/>
              </a:ext>
            </a:extLst>
          </p:cNvPr>
          <p:cNvCxnSpPr>
            <a:cxnSpLocks/>
          </p:cNvCxnSpPr>
          <p:nvPr/>
        </p:nvCxnSpPr>
        <p:spPr>
          <a:xfrm flipV="1">
            <a:off x="9949542" y="4953000"/>
            <a:ext cx="315686" cy="34834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D8190C46-E751-3F8D-6683-2D6B283EDD9D}"/>
              </a:ext>
            </a:extLst>
          </p:cNvPr>
          <p:cNvPicPr>
            <a:picLocks noChangeAspect="1"/>
          </p:cNvPicPr>
          <p:nvPr/>
        </p:nvPicPr>
        <p:blipFill>
          <a:blip r:embed="rId4"/>
          <a:stretch>
            <a:fillRect/>
          </a:stretch>
        </p:blipFill>
        <p:spPr>
          <a:xfrm>
            <a:off x="6519849" y="1522666"/>
            <a:ext cx="1085182" cy="634039"/>
          </a:xfrm>
          <a:prstGeom prst="rect">
            <a:avLst/>
          </a:prstGeom>
        </p:spPr>
      </p:pic>
    </p:spTree>
    <p:extLst>
      <p:ext uri="{BB962C8B-B14F-4D97-AF65-F5344CB8AC3E}">
        <p14:creationId xmlns:p14="http://schemas.microsoft.com/office/powerpoint/2010/main" val="57914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464A-4389-A4E1-1674-555FBBD7DB77}"/>
              </a:ext>
            </a:extLst>
          </p:cNvPr>
          <p:cNvSpPr>
            <a:spLocks noGrp="1"/>
          </p:cNvSpPr>
          <p:nvPr>
            <p:ph type="title"/>
          </p:nvPr>
        </p:nvSpPr>
        <p:spPr>
          <a:xfrm>
            <a:off x="196702" y="259954"/>
            <a:ext cx="10460412" cy="344157"/>
          </a:xfrm>
        </p:spPr>
        <p:txBody>
          <a:bodyPr/>
          <a:lstStyle/>
          <a:p>
            <a:r>
              <a:rPr lang="en-AU" sz="2000" dirty="0"/>
              <a:t>American consumers are also wary on inflation given President Trump’s tariff agenda</a:t>
            </a:r>
            <a:br>
              <a:rPr lang="en-AU" sz="2000" dirty="0"/>
            </a:br>
            <a:endParaRPr lang="en-AU" sz="2000" b="0" dirty="0"/>
          </a:p>
        </p:txBody>
      </p:sp>
      <p:sp>
        <p:nvSpPr>
          <p:cNvPr id="4" name="Slide Number Placeholder 3">
            <a:extLst>
              <a:ext uri="{FF2B5EF4-FFF2-40B4-BE49-F238E27FC236}">
                <a16:creationId xmlns:a16="http://schemas.microsoft.com/office/drawing/2014/main" id="{825D4286-FCF7-06BD-58FF-32744E62E1D1}"/>
              </a:ext>
            </a:extLst>
          </p:cNvPr>
          <p:cNvSpPr>
            <a:spLocks noGrp="1"/>
          </p:cNvSpPr>
          <p:nvPr>
            <p:ph type="sldNum" sz="quarter" idx="10"/>
          </p:nvPr>
        </p:nvSpPr>
        <p:spPr/>
        <p:txBody>
          <a:bodyPr/>
          <a:lstStyle/>
          <a:p>
            <a:fld id="{124866B3-8C2A-4B94-AF1A-57C3F889C822}" type="slidenum">
              <a:rPr lang="en-AU" smtClean="0"/>
              <a:pPr/>
              <a:t>11</a:t>
            </a:fld>
            <a:endParaRPr lang="en-AU" sz="941" dirty="0"/>
          </a:p>
        </p:txBody>
      </p:sp>
      <p:sp>
        <p:nvSpPr>
          <p:cNvPr id="14" name="TextBox 13">
            <a:extLst>
              <a:ext uri="{FF2B5EF4-FFF2-40B4-BE49-F238E27FC236}">
                <a16:creationId xmlns:a16="http://schemas.microsoft.com/office/drawing/2014/main" id="{8271BE78-598E-7567-5FB6-B2F60A906C18}"/>
              </a:ext>
            </a:extLst>
          </p:cNvPr>
          <p:cNvSpPr txBox="1"/>
          <p:nvPr/>
        </p:nvSpPr>
        <p:spPr>
          <a:xfrm>
            <a:off x="138275" y="2582614"/>
            <a:ext cx="1430079" cy="1692771"/>
          </a:xfrm>
          <a:prstGeom prst="rect">
            <a:avLst/>
          </a:prstGeom>
          <a:noFill/>
        </p:spPr>
        <p:txBody>
          <a:bodyPr wrap="square" rtlCol="0">
            <a:spAutoFit/>
          </a:bodyPr>
          <a:lstStyle/>
          <a:p>
            <a:pPr algn="ctr"/>
            <a:r>
              <a:rPr lang="en-AU" sz="1400" b="1" dirty="0">
                <a:solidFill>
                  <a:srgbClr val="0000FF"/>
                </a:solidFill>
              </a:rPr>
              <a:t>USA Consumer Price Index annual change</a:t>
            </a:r>
          </a:p>
          <a:p>
            <a:pPr algn="ctr"/>
            <a:endParaRPr lang="en-AU" sz="1200" dirty="0"/>
          </a:p>
          <a:p>
            <a:pPr algn="ctr"/>
            <a:r>
              <a:rPr lang="en-AU" sz="1200" dirty="0">
                <a:ea typeface="Calibri"/>
                <a:cs typeface="Calibri"/>
              </a:rPr>
              <a:t>Source</a:t>
            </a:r>
          </a:p>
          <a:p>
            <a:pPr algn="ctr"/>
            <a:r>
              <a:rPr lang="en-AU" sz="1200" dirty="0">
                <a:ea typeface="Calibri"/>
                <a:cs typeface="Calibri"/>
              </a:rPr>
              <a:t>Federal Reserve </a:t>
            </a:r>
          </a:p>
          <a:p>
            <a:pPr algn="ctr"/>
            <a:r>
              <a:rPr lang="en-AU" sz="1200" dirty="0">
                <a:ea typeface="Calibri"/>
                <a:cs typeface="Calibri"/>
              </a:rPr>
              <a:t> St Louis (FRED)</a:t>
            </a:r>
            <a:endParaRPr lang="en-AU" sz="1200" dirty="0"/>
          </a:p>
        </p:txBody>
      </p:sp>
      <p:sp>
        <p:nvSpPr>
          <p:cNvPr id="22" name="TextBox 21">
            <a:extLst>
              <a:ext uri="{FF2B5EF4-FFF2-40B4-BE49-F238E27FC236}">
                <a16:creationId xmlns:a16="http://schemas.microsoft.com/office/drawing/2014/main" id="{585C2CE5-A1F1-8FBB-8729-1B0E7AE80107}"/>
              </a:ext>
            </a:extLst>
          </p:cNvPr>
          <p:cNvSpPr txBox="1"/>
          <p:nvPr/>
        </p:nvSpPr>
        <p:spPr>
          <a:xfrm>
            <a:off x="196702" y="4474388"/>
            <a:ext cx="1430079" cy="2123658"/>
          </a:xfrm>
          <a:prstGeom prst="rect">
            <a:avLst/>
          </a:prstGeom>
          <a:noFill/>
        </p:spPr>
        <p:txBody>
          <a:bodyPr wrap="square" rtlCol="0">
            <a:spAutoFit/>
          </a:bodyPr>
          <a:lstStyle/>
          <a:p>
            <a:pPr algn="ctr"/>
            <a:r>
              <a:rPr lang="en-AU" sz="1200" b="1" dirty="0">
                <a:solidFill>
                  <a:srgbClr val="FF0000"/>
                </a:solidFill>
              </a:rPr>
              <a:t>Consumer’s inflation expectation</a:t>
            </a:r>
            <a:r>
              <a:rPr lang="en-AU" sz="1200" dirty="0"/>
              <a:t> is an average of </a:t>
            </a:r>
          </a:p>
          <a:p>
            <a:pPr algn="ctr"/>
            <a:r>
              <a:rPr lang="en-AU" sz="1200" dirty="0"/>
              <a:t>FED New York and the University of Michigan surveys for 1 year.</a:t>
            </a:r>
          </a:p>
          <a:p>
            <a:pPr algn="ctr"/>
            <a:endParaRPr lang="en-AU" sz="1200" dirty="0"/>
          </a:p>
          <a:p>
            <a:pPr algn="ctr"/>
            <a:endParaRPr lang="en-AU" sz="1200" dirty="0"/>
          </a:p>
          <a:p>
            <a:r>
              <a:rPr lang="en-AU" sz="1200" dirty="0"/>
              <a:t>USinflationrisk.xls</a:t>
            </a:r>
          </a:p>
        </p:txBody>
      </p:sp>
      <p:pic>
        <p:nvPicPr>
          <p:cNvPr id="8" name="Picture 7">
            <a:extLst>
              <a:ext uri="{FF2B5EF4-FFF2-40B4-BE49-F238E27FC236}">
                <a16:creationId xmlns:a16="http://schemas.microsoft.com/office/drawing/2014/main" id="{9A7EE98B-0DF2-6BD2-BD1C-A74468A00275}"/>
              </a:ext>
            </a:extLst>
          </p:cNvPr>
          <p:cNvPicPr>
            <a:picLocks noChangeAspect="1"/>
          </p:cNvPicPr>
          <p:nvPr/>
        </p:nvPicPr>
        <p:blipFill>
          <a:blip r:embed="rId3"/>
          <a:stretch>
            <a:fillRect/>
          </a:stretch>
        </p:blipFill>
        <p:spPr>
          <a:xfrm>
            <a:off x="1839433" y="744279"/>
            <a:ext cx="8521995" cy="5951326"/>
          </a:xfrm>
          <a:prstGeom prst="rect">
            <a:avLst/>
          </a:prstGeom>
        </p:spPr>
      </p:pic>
      <p:pic>
        <p:nvPicPr>
          <p:cNvPr id="11" name="Picture 10">
            <a:extLst>
              <a:ext uri="{FF2B5EF4-FFF2-40B4-BE49-F238E27FC236}">
                <a16:creationId xmlns:a16="http://schemas.microsoft.com/office/drawing/2014/main" id="{52A90238-1F1C-3A3F-29B8-A5ED30C5A710}"/>
              </a:ext>
            </a:extLst>
          </p:cNvPr>
          <p:cNvPicPr>
            <a:picLocks noChangeAspect="1"/>
          </p:cNvPicPr>
          <p:nvPr/>
        </p:nvPicPr>
        <p:blipFill>
          <a:blip r:embed="rId4"/>
          <a:stretch>
            <a:fillRect/>
          </a:stretch>
        </p:blipFill>
        <p:spPr>
          <a:xfrm>
            <a:off x="6919185" y="4692347"/>
            <a:ext cx="1158340" cy="1177363"/>
          </a:xfrm>
          <a:prstGeom prst="rect">
            <a:avLst/>
          </a:prstGeom>
        </p:spPr>
      </p:pic>
      <p:pic>
        <p:nvPicPr>
          <p:cNvPr id="13" name="Picture 12">
            <a:extLst>
              <a:ext uri="{FF2B5EF4-FFF2-40B4-BE49-F238E27FC236}">
                <a16:creationId xmlns:a16="http://schemas.microsoft.com/office/drawing/2014/main" id="{3061A0D9-7A3E-B567-AEF2-7D4DC5A778B9}"/>
              </a:ext>
            </a:extLst>
          </p:cNvPr>
          <p:cNvPicPr>
            <a:picLocks noChangeAspect="1"/>
          </p:cNvPicPr>
          <p:nvPr/>
        </p:nvPicPr>
        <p:blipFill>
          <a:blip r:embed="rId5"/>
          <a:stretch>
            <a:fillRect/>
          </a:stretch>
        </p:blipFill>
        <p:spPr>
          <a:xfrm>
            <a:off x="3239971" y="1459144"/>
            <a:ext cx="1469263" cy="920576"/>
          </a:xfrm>
          <a:prstGeom prst="rect">
            <a:avLst/>
          </a:prstGeom>
        </p:spPr>
      </p:pic>
      <p:pic>
        <p:nvPicPr>
          <p:cNvPr id="16" name="Picture 15">
            <a:extLst>
              <a:ext uri="{FF2B5EF4-FFF2-40B4-BE49-F238E27FC236}">
                <a16:creationId xmlns:a16="http://schemas.microsoft.com/office/drawing/2014/main" id="{5F98B909-D79A-E9F6-FF15-3603455983C9}"/>
              </a:ext>
            </a:extLst>
          </p:cNvPr>
          <p:cNvPicPr>
            <a:picLocks noChangeAspect="1"/>
          </p:cNvPicPr>
          <p:nvPr/>
        </p:nvPicPr>
        <p:blipFill>
          <a:blip r:embed="rId6"/>
          <a:stretch>
            <a:fillRect/>
          </a:stretch>
        </p:blipFill>
        <p:spPr>
          <a:xfrm>
            <a:off x="2760680" y="5302831"/>
            <a:ext cx="1079086" cy="951058"/>
          </a:xfrm>
          <a:prstGeom prst="rect">
            <a:avLst/>
          </a:prstGeom>
        </p:spPr>
      </p:pic>
      <p:cxnSp>
        <p:nvCxnSpPr>
          <p:cNvPr id="20" name="Straight Arrow Connector 19">
            <a:extLst>
              <a:ext uri="{FF2B5EF4-FFF2-40B4-BE49-F238E27FC236}">
                <a16:creationId xmlns:a16="http://schemas.microsoft.com/office/drawing/2014/main" id="{2EB29EDA-F501-AA22-872C-0A312051DCF8}"/>
              </a:ext>
            </a:extLst>
          </p:cNvPr>
          <p:cNvCxnSpPr>
            <a:cxnSpLocks/>
          </p:cNvCxnSpPr>
          <p:nvPr/>
        </p:nvCxnSpPr>
        <p:spPr>
          <a:xfrm flipV="1">
            <a:off x="7559749" y="3429000"/>
            <a:ext cx="285545" cy="833059"/>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D4BE5F6-4096-2C09-2133-3F872D718915}"/>
              </a:ext>
            </a:extLst>
          </p:cNvPr>
          <p:cNvSpPr txBox="1"/>
          <p:nvPr/>
        </p:nvSpPr>
        <p:spPr>
          <a:xfrm>
            <a:off x="8355062" y="4305686"/>
            <a:ext cx="1409423" cy="861774"/>
          </a:xfrm>
          <a:prstGeom prst="rect">
            <a:avLst/>
          </a:prstGeom>
          <a:noFill/>
        </p:spPr>
        <p:txBody>
          <a:bodyPr wrap="square" rtlCol="0">
            <a:spAutoFit/>
          </a:bodyPr>
          <a:lstStyle/>
          <a:p>
            <a:r>
              <a:rPr lang="en-AU" b="1" dirty="0">
                <a:solidFill>
                  <a:srgbClr val="0000FF"/>
                </a:solidFill>
              </a:rPr>
              <a:t>2.9 %</a:t>
            </a:r>
            <a:r>
              <a:rPr lang="en-AU" sz="1600" dirty="0"/>
              <a:t>  AUG</a:t>
            </a:r>
          </a:p>
          <a:p>
            <a:pPr algn="ctr"/>
            <a:r>
              <a:rPr lang="en-AU" sz="1600" b="1" dirty="0">
                <a:solidFill>
                  <a:srgbClr val="0000FF"/>
                </a:solidFill>
              </a:rPr>
              <a:t>Actual inflation </a:t>
            </a:r>
          </a:p>
        </p:txBody>
      </p:sp>
      <p:sp>
        <p:nvSpPr>
          <p:cNvPr id="25" name="TextBox 24">
            <a:extLst>
              <a:ext uri="{FF2B5EF4-FFF2-40B4-BE49-F238E27FC236}">
                <a16:creationId xmlns:a16="http://schemas.microsoft.com/office/drawing/2014/main" id="{D4D21F19-4E04-34CC-4917-ED0C71ECC212}"/>
              </a:ext>
            </a:extLst>
          </p:cNvPr>
          <p:cNvSpPr txBox="1"/>
          <p:nvPr/>
        </p:nvSpPr>
        <p:spPr>
          <a:xfrm>
            <a:off x="5088579" y="1354392"/>
            <a:ext cx="1052624" cy="553998"/>
          </a:xfrm>
          <a:prstGeom prst="rect">
            <a:avLst/>
          </a:prstGeom>
          <a:noFill/>
        </p:spPr>
        <p:txBody>
          <a:bodyPr wrap="square" rtlCol="0">
            <a:spAutoFit/>
          </a:bodyPr>
          <a:lstStyle/>
          <a:p>
            <a:r>
              <a:rPr lang="en-AU" sz="1600" b="1" dirty="0">
                <a:solidFill>
                  <a:srgbClr val="0000FF"/>
                </a:solidFill>
              </a:rPr>
              <a:t>9 %</a:t>
            </a:r>
            <a:r>
              <a:rPr lang="en-AU" sz="1600" dirty="0"/>
              <a:t> </a:t>
            </a:r>
            <a:r>
              <a:rPr lang="en-AU" sz="1400" dirty="0"/>
              <a:t>Peak</a:t>
            </a:r>
          </a:p>
          <a:p>
            <a:r>
              <a:rPr lang="en-AU" sz="1400" dirty="0"/>
              <a:t>June 2022</a:t>
            </a:r>
          </a:p>
        </p:txBody>
      </p:sp>
      <p:cxnSp>
        <p:nvCxnSpPr>
          <p:cNvPr id="27" name="Straight Arrow Connector 26">
            <a:extLst>
              <a:ext uri="{FF2B5EF4-FFF2-40B4-BE49-F238E27FC236}">
                <a16:creationId xmlns:a16="http://schemas.microsoft.com/office/drawing/2014/main" id="{0C2BFBE3-E4D5-3769-A3C1-DC6B155F86DF}"/>
              </a:ext>
            </a:extLst>
          </p:cNvPr>
          <p:cNvCxnSpPr>
            <a:cxnSpLocks/>
          </p:cNvCxnSpPr>
          <p:nvPr/>
        </p:nvCxnSpPr>
        <p:spPr>
          <a:xfrm>
            <a:off x="5345496" y="1908390"/>
            <a:ext cx="1990969" cy="2366995"/>
          </a:xfrm>
          <a:prstGeom prst="straightConnector1">
            <a:avLst/>
          </a:prstGeom>
          <a:ln w="381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DFDC5D7-D381-2714-CF2B-CB51757D4436}"/>
              </a:ext>
            </a:extLst>
          </p:cNvPr>
          <p:cNvSpPr txBox="1"/>
          <p:nvPr/>
        </p:nvSpPr>
        <p:spPr>
          <a:xfrm>
            <a:off x="6857962" y="2861376"/>
            <a:ext cx="1642730" cy="830997"/>
          </a:xfrm>
          <a:prstGeom prst="rect">
            <a:avLst/>
          </a:prstGeom>
          <a:noFill/>
        </p:spPr>
        <p:txBody>
          <a:bodyPr wrap="square" rtlCol="0">
            <a:spAutoFit/>
          </a:bodyPr>
          <a:lstStyle/>
          <a:p>
            <a:r>
              <a:rPr lang="en-AU" sz="1400" b="1" i="1" dirty="0"/>
              <a:t>April 2025</a:t>
            </a:r>
          </a:p>
          <a:p>
            <a:r>
              <a:rPr lang="en-AU" sz="1400" b="1" i="1" dirty="0"/>
              <a:t> Tariffs  </a:t>
            </a:r>
            <a:r>
              <a:rPr lang="en-AU" sz="1600" b="1" dirty="0">
                <a:solidFill>
                  <a:srgbClr val="FF0000"/>
                </a:solidFill>
              </a:rPr>
              <a:t>5.1 </a:t>
            </a:r>
            <a:r>
              <a:rPr lang="en-AU" sz="1400" b="1" dirty="0">
                <a:solidFill>
                  <a:srgbClr val="FF0000"/>
                </a:solidFill>
              </a:rPr>
              <a:t>%</a:t>
            </a:r>
          </a:p>
          <a:p>
            <a:endParaRPr lang="en-AU" dirty="0"/>
          </a:p>
        </p:txBody>
      </p:sp>
      <p:pic>
        <p:nvPicPr>
          <p:cNvPr id="6" name="Picture 5">
            <a:extLst>
              <a:ext uri="{FF2B5EF4-FFF2-40B4-BE49-F238E27FC236}">
                <a16:creationId xmlns:a16="http://schemas.microsoft.com/office/drawing/2014/main" id="{520C3673-236E-B26D-AC72-2AB237B8E4CE}"/>
              </a:ext>
            </a:extLst>
          </p:cNvPr>
          <p:cNvPicPr>
            <a:picLocks noChangeAspect="1"/>
          </p:cNvPicPr>
          <p:nvPr/>
        </p:nvPicPr>
        <p:blipFill>
          <a:blip r:embed="rId7"/>
          <a:stretch>
            <a:fillRect/>
          </a:stretch>
        </p:blipFill>
        <p:spPr>
          <a:xfrm>
            <a:off x="8185166" y="2853761"/>
            <a:ext cx="1505843" cy="1408298"/>
          </a:xfrm>
          <a:prstGeom prst="rect">
            <a:avLst/>
          </a:prstGeom>
        </p:spPr>
      </p:pic>
    </p:spTree>
    <p:extLst>
      <p:ext uri="{BB962C8B-B14F-4D97-AF65-F5344CB8AC3E}">
        <p14:creationId xmlns:p14="http://schemas.microsoft.com/office/powerpoint/2010/main" val="2993912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3A57-AECE-3656-F9FD-857ECB393335}"/>
              </a:ext>
            </a:extLst>
          </p:cNvPr>
          <p:cNvSpPr>
            <a:spLocks noGrp="1"/>
          </p:cNvSpPr>
          <p:nvPr>
            <p:ph type="title"/>
          </p:nvPr>
        </p:nvSpPr>
        <p:spPr>
          <a:xfrm>
            <a:off x="492641" y="573566"/>
            <a:ext cx="5085907" cy="516637"/>
          </a:xfrm>
        </p:spPr>
        <p:txBody>
          <a:bodyPr/>
          <a:lstStyle/>
          <a:p>
            <a:r>
              <a:rPr lang="en-AU" sz="2000" dirty="0"/>
              <a:t>President Trump’s diplomatic skills with Federal Reserve Chair Jerome Powell</a:t>
            </a:r>
          </a:p>
        </p:txBody>
      </p:sp>
      <p:sp>
        <p:nvSpPr>
          <p:cNvPr id="4" name="Slide Number Placeholder 3">
            <a:extLst>
              <a:ext uri="{FF2B5EF4-FFF2-40B4-BE49-F238E27FC236}">
                <a16:creationId xmlns:a16="http://schemas.microsoft.com/office/drawing/2014/main" id="{D0101D71-19B5-2711-B785-09B9C4B1B3E5}"/>
              </a:ext>
            </a:extLst>
          </p:cNvPr>
          <p:cNvSpPr>
            <a:spLocks noGrp="1"/>
          </p:cNvSpPr>
          <p:nvPr>
            <p:ph type="sldNum" sz="quarter" idx="10"/>
          </p:nvPr>
        </p:nvSpPr>
        <p:spPr/>
        <p:txBody>
          <a:bodyPr/>
          <a:lstStyle/>
          <a:p>
            <a:fld id="{124866B3-8C2A-4B94-AF1A-57C3F889C822}" type="slidenum">
              <a:rPr lang="en-AU" smtClean="0"/>
              <a:pPr/>
              <a:t>12</a:t>
            </a:fld>
            <a:endParaRPr lang="en-AU" sz="941" dirty="0"/>
          </a:p>
        </p:txBody>
      </p:sp>
      <p:sp>
        <p:nvSpPr>
          <p:cNvPr id="7" name="TextBox 6">
            <a:extLst>
              <a:ext uri="{FF2B5EF4-FFF2-40B4-BE49-F238E27FC236}">
                <a16:creationId xmlns:a16="http://schemas.microsoft.com/office/drawing/2014/main" id="{2FF25174-15F9-CBF0-B528-B38CC365C123}"/>
              </a:ext>
            </a:extLst>
          </p:cNvPr>
          <p:cNvSpPr txBox="1"/>
          <p:nvPr/>
        </p:nvSpPr>
        <p:spPr>
          <a:xfrm>
            <a:off x="10487247" y="1171545"/>
            <a:ext cx="1623237" cy="2800767"/>
          </a:xfrm>
          <a:prstGeom prst="rect">
            <a:avLst/>
          </a:prstGeom>
          <a:noFill/>
        </p:spPr>
        <p:txBody>
          <a:bodyPr wrap="square" rtlCol="0">
            <a:spAutoFit/>
          </a:bodyPr>
          <a:lstStyle/>
          <a:p>
            <a:pPr algn="ctr"/>
            <a:r>
              <a:rPr lang="en-AU" sz="1600" b="1" dirty="0">
                <a:solidFill>
                  <a:srgbClr val="7030A0"/>
                </a:solidFill>
              </a:rPr>
              <a:t>President Trump</a:t>
            </a:r>
          </a:p>
          <a:p>
            <a:pPr algn="ctr"/>
            <a:r>
              <a:rPr lang="en-AU" sz="1600" b="1" dirty="0">
                <a:solidFill>
                  <a:srgbClr val="7030A0"/>
                </a:solidFill>
              </a:rPr>
              <a:t>nominated Powell to be the FED Chair in 2018 and Republicans in  Congress approved</a:t>
            </a:r>
          </a:p>
          <a:p>
            <a:pPr algn="ctr"/>
            <a:r>
              <a:rPr lang="en-AU" sz="1600" b="1" dirty="0">
                <a:solidFill>
                  <a:srgbClr val="7030A0"/>
                </a:solidFill>
              </a:rPr>
              <a:t>Powell’s</a:t>
            </a:r>
          </a:p>
          <a:p>
            <a:pPr algn="ctr"/>
            <a:r>
              <a:rPr lang="en-AU" sz="1600" b="1" dirty="0">
                <a:solidFill>
                  <a:srgbClr val="7030A0"/>
                </a:solidFill>
              </a:rPr>
              <a:t>appointment.</a:t>
            </a:r>
          </a:p>
        </p:txBody>
      </p:sp>
      <p:cxnSp>
        <p:nvCxnSpPr>
          <p:cNvPr id="9" name="Straight Connector 8">
            <a:extLst>
              <a:ext uri="{FF2B5EF4-FFF2-40B4-BE49-F238E27FC236}">
                <a16:creationId xmlns:a16="http://schemas.microsoft.com/office/drawing/2014/main" id="{607761BD-AC2D-4C0D-70D5-89FEB2E5FB3F}"/>
              </a:ext>
            </a:extLst>
          </p:cNvPr>
          <p:cNvCxnSpPr>
            <a:cxnSpLocks/>
          </p:cNvCxnSpPr>
          <p:nvPr/>
        </p:nvCxnSpPr>
        <p:spPr>
          <a:xfrm>
            <a:off x="1875517" y="5178056"/>
            <a:ext cx="4802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4B1DF215-615F-03A5-40D5-C72468E6ACE3}"/>
              </a:ext>
            </a:extLst>
          </p:cNvPr>
          <p:cNvPicPr>
            <a:picLocks noChangeAspect="1"/>
          </p:cNvPicPr>
          <p:nvPr/>
        </p:nvPicPr>
        <p:blipFill>
          <a:blip r:embed="rId2"/>
          <a:stretch>
            <a:fillRect/>
          </a:stretch>
        </p:blipFill>
        <p:spPr>
          <a:xfrm>
            <a:off x="6433457" y="107065"/>
            <a:ext cx="3444190" cy="1966277"/>
          </a:xfrm>
          <a:prstGeom prst="rect">
            <a:avLst/>
          </a:prstGeom>
        </p:spPr>
      </p:pic>
      <p:cxnSp>
        <p:nvCxnSpPr>
          <p:cNvPr id="8" name="Straight Arrow Connector 7">
            <a:extLst>
              <a:ext uri="{FF2B5EF4-FFF2-40B4-BE49-F238E27FC236}">
                <a16:creationId xmlns:a16="http://schemas.microsoft.com/office/drawing/2014/main" id="{3C11EC44-F448-E720-70D1-72AC7C0DC818}"/>
              </a:ext>
            </a:extLst>
          </p:cNvPr>
          <p:cNvCxnSpPr>
            <a:cxnSpLocks/>
          </p:cNvCxnSpPr>
          <p:nvPr/>
        </p:nvCxnSpPr>
        <p:spPr>
          <a:xfrm flipH="1" flipV="1">
            <a:off x="9569302" y="1073888"/>
            <a:ext cx="917945" cy="92503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2" name="Content Placeholder 11">
            <a:extLst>
              <a:ext uri="{FF2B5EF4-FFF2-40B4-BE49-F238E27FC236}">
                <a16:creationId xmlns:a16="http://schemas.microsoft.com/office/drawing/2014/main" id="{3355C70D-9851-8E15-F777-A81D9E8E66F9}"/>
              </a:ext>
            </a:extLst>
          </p:cNvPr>
          <p:cNvPicPr>
            <a:picLocks noGrp="1" noChangeAspect="1"/>
          </p:cNvPicPr>
          <p:nvPr>
            <p:ph idx="1"/>
          </p:nvPr>
        </p:nvPicPr>
        <p:blipFill>
          <a:blip r:embed="rId3"/>
          <a:stretch>
            <a:fillRect/>
          </a:stretch>
        </p:blipFill>
        <p:spPr>
          <a:xfrm>
            <a:off x="951961" y="2177143"/>
            <a:ext cx="8925685" cy="4518461"/>
          </a:xfrm>
          <a:prstGeom prst="rect">
            <a:avLst/>
          </a:prstGeom>
        </p:spPr>
      </p:pic>
    </p:spTree>
    <p:extLst>
      <p:ext uri="{BB962C8B-B14F-4D97-AF65-F5344CB8AC3E}">
        <p14:creationId xmlns:p14="http://schemas.microsoft.com/office/powerpoint/2010/main" val="367238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49CF-79F6-489F-A498-1EA6B8D7B693}"/>
              </a:ext>
            </a:extLst>
          </p:cNvPr>
          <p:cNvSpPr>
            <a:spLocks noGrp="1"/>
          </p:cNvSpPr>
          <p:nvPr>
            <p:ph type="title"/>
          </p:nvPr>
        </p:nvSpPr>
        <p:spPr>
          <a:xfrm>
            <a:off x="167366" y="240373"/>
            <a:ext cx="10582149" cy="709582"/>
          </a:xfrm>
        </p:spPr>
        <p:txBody>
          <a:bodyPr/>
          <a:lstStyle/>
          <a:p>
            <a:r>
              <a:rPr lang="en-AU" sz="2000" dirty="0">
                <a:solidFill>
                  <a:srgbClr val="0000FF"/>
                </a:solidFill>
              </a:rPr>
              <a:t>US Payrolls</a:t>
            </a:r>
            <a:r>
              <a:rPr lang="en-AU" sz="2000" b="0" dirty="0"/>
              <a:t> show a sharp slowdown in job creation and the unemployment rate rising to </a:t>
            </a:r>
            <a:r>
              <a:rPr lang="en-AU" sz="1800" b="0" dirty="0"/>
              <a:t>4.3% </a:t>
            </a:r>
            <a:r>
              <a:rPr lang="en-AU" sz="1800" b="0" i="1" dirty="0"/>
              <a:t>There is considerable pressure on the US central bank to cut interest rates to mitigate </a:t>
            </a:r>
            <a:r>
              <a:rPr lang="en-AU" sz="1800" b="0" i="1" dirty="0">
                <a:solidFill>
                  <a:srgbClr val="FF0000"/>
                </a:solidFill>
              </a:rPr>
              <a:t>‘</a:t>
            </a:r>
            <a:r>
              <a:rPr lang="en-AU" sz="1800" i="1" dirty="0">
                <a:solidFill>
                  <a:srgbClr val="FF0000"/>
                </a:solidFill>
              </a:rPr>
              <a:t>downside risks’</a:t>
            </a:r>
          </a:p>
        </p:txBody>
      </p:sp>
      <p:sp>
        <p:nvSpPr>
          <p:cNvPr id="4" name="Slide Number Placeholder 3">
            <a:extLst>
              <a:ext uri="{FF2B5EF4-FFF2-40B4-BE49-F238E27FC236}">
                <a16:creationId xmlns:a16="http://schemas.microsoft.com/office/drawing/2014/main" id="{F9392873-E127-4534-8C1D-44D57F961C23}"/>
              </a:ext>
            </a:extLst>
          </p:cNvPr>
          <p:cNvSpPr>
            <a:spLocks noGrp="1"/>
          </p:cNvSpPr>
          <p:nvPr>
            <p:ph type="sldNum" sz="quarter" idx="10"/>
          </p:nvPr>
        </p:nvSpPr>
        <p:spPr/>
        <p:txBody>
          <a:bodyPr/>
          <a:lstStyle/>
          <a:p>
            <a:fld id="{124866B3-8C2A-4B94-AF1A-57C3F889C822}" type="slidenum">
              <a:rPr lang="en-AU" smtClean="0"/>
              <a:pPr/>
              <a:t>13</a:t>
            </a:fld>
            <a:endParaRPr lang="en-AU" sz="941" dirty="0"/>
          </a:p>
        </p:txBody>
      </p:sp>
      <p:sp>
        <p:nvSpPr>
          <p:cNvPr id="11" name="TextBox 10">
            <a:extLst>
              <a:ext uri="{FF2B5EF4-FFF2-40B4-BE49-F238E27FC236}">
                <a16:creationId xmlns:a16="http://schemas.microsoft.com/office/drawing/2014/main" id="{AA73A788-86DE-9BBD-2ECA-00BF8029A854}"/>
              </a:ext>
            </a:extLst>
          </p:cNvPr>
          <p:cNvSpPr txBox="1"/>
          <p:nvPr/>
        </p:nvSpPr>
        <p:spPr>
          <a:xfrm>
            <a:off x="9855094" y="6572494"/>
            <a:ext cx="1638300" cy="246221"/>
          </a:xfrm>
          <a:prstGeom prst="rect">
            <a:avLst/>
          </a:prstGeom>
          <a:noFill/>
        </p:spPr>
        <p:txBody>
          <a:bodyPr wrap="square" rtlCol="0">
            <a:spAutoFit/>
          </a:bodyPr>
          <a:lstStyle/>
          <a:p>
            <a:r>
              <a:rPr lang="en-AU" sz="1000" dirty="0"/>
              <a:t>AAAequityCYCLE.xls</a:t>
            </a:r>
          </a:p>
        </p:txBody>
      </p:sp>
      <p:sp>
        <p:nvSpPr>
          <p:cNvPr id="12" name="TextBox 11">
            <a:extLst>
              <a:ext uri="{FF2B5EF4-FFF2-40B4-BE49-F238E27FC236}">
                <a16:creationId xmlns:a16="http://schemas.microsoft.com/office/drawing/2014/main" id="{8F491FC9-0355-089B-03CF-866AFD17CAE1}"/>
              </a:ext>
            </a:extLst>
          </p:cNvPr>
          <p:cNvSpPr txBox="1"/>
          <p:nvPr/>
        </p:nvSpPr>
        <p:spPr>
          <a:xfrm>
            <a:off x="167366" y="1018123"/>
            <a:ext cx="4968160" cy="5632311"/>
          </a:xfrm>
          <a:prstGeom prst="rect">
            <a:avLst/>
          </a:prstGeom>
          <a:noFill/>
        </p:spPr>
        <p:txBody>
          <a:bodyPr wrap="square">
            <a:spAutoFit/>
          </a:bodyPr>
          <a:lstStyle/>
          <a:p>
            <a:r>
              <a:rPr lang="en-AU" b="1" dirty="0"/>
              <a:t>Federal Reserve Chair comments on August 22</a:t>
            </a:r>
            <a:r>
              <a:rPr lang="en-AU" b="1" baseline="30000" dirty="0"/>
              <a:t>nd</a:t>
            </a:r>
            <a:r>
              <a:rPr lang="en-AU" b="1" dirty="0"/>
              <a:t>   show concern about the </a:t>
            </a:r>
          </a:p>
          <a:p>
            <a:r>
              <a:rPr lang="en-AU" b="1" dirty="0">
                <a:solidFill>
                  <a:srgbClr val="FF0000"/>
                </a:solidFill>
              </a:rPr>
              <a:t>“ </a:t>
            </a:r>
            <a:r>
              <a:rPr lang="en-AU" b="1" i="1" dirty="0">
                <a:solidFill>
                  <a:srgbClr val="FF0000"/>
                </a:solidFill>
              </a:rPr>
              <a:t>risks to employment to the downside” </a:t>
            </a:r>
            <a:r>
              <a:rPr lang="en-AU" b="1" i="1" dirty="0"/>
              <a:t> :</a:t>
            </a:r>
          </a:p>
          <a:p>
            <a:endParaRPr lang="en-AU" b="1" i="1" dirty="0"/>
          </a:p>
          <a:p>
            <a:r>
              <a:rPr lang="en-AU" b="1" i="1" dirty="0"/>
              <a:t>“ </a:t>
            </a:r>
            <a:r>
              <a:rPr lang="en-AU" i="1" dirty="0"/>
              <a:t>Putting the pieces together, what are the implications for monetary policy? In the near term, risks to inflation are tilted to the upside, and </a:t>
            </a:r>
            <a:r>
              <a:rPr lang="en-AU" b="1" i="1" dirty="0">
                <a:solidFill>
                  <a:srgbClr val="FF0000"/>
                </a:solidFill>
              </a:rPr>
              <a:t>risks to employment to the downside—</a:t>
            </a:r>
            <a:r>
              <a:rPr lang="en-AU" i="1" dirty="0"/>
              <a:t>a challenging situation. When our goals are in tension like this, our framework calls for us to balance both sides of our dual mandate</a:t>
            </a:r>
            <a:r>
              <a:rPr lang="en-AU" b="1" i="1" dirty="0">
                <a:solidFill>
                  <a:srgbClr val="7030A0"/>
                </a:solidFill>
              </a:rPr>
              <a:t>. Our policy rate is now 100 basis points closer to neutral than it was a year ago, and the stability of the unemployment rate and other </a:t>
            </a:r>
            <a:r>
              <a:rPr lang="en-AU" b="1" i="1" dirty="0" err="1">
                <a:solidFill>
                  <a:srgbClr val="7030A0"/>
                </a:solidFill>
              </a:rPr>
              <a:t>labor</a:t>
            </a:r>
            <a:r>
              <a:rPr lang="en-AU" b="1" i="1" dirty="0">
                <a:solidFill>
                  <a:srgbClr val="7030A0"/>
                </a:solidFill>
              </a:rPr>
              <a:t> market measures allows us to proceed carefully as we consider changes to our policy stance.</a:t>
            </a:r>
            <a:r>
              <a:rPr lang="en-AU" i="1" dirty="0"/>
              <a:t> Nonetheless, with policy in restrictive territory, the baseline outlook and the shifting balance of risks may warrant adjusting our policy stance.</a:t>
            </a:r>
          </a:p>
        </p:txBody>
      </p:sp>
      <p:pic>
        <p:nvPicPr>
          <p:cNvPr id="5" name="Picture 4">
            <a:extLst>
              <a:ext uri="{FF2B5EF4-FFF2-40B4-BE49-F238E27FC236}">
                <a16:creationId xmlns:a16="http://schemas.microsoft.com/office/drawing/2014/main" id="{2AF35D14-834B-E7FE-4946-4C511EF62ACD}"/>
              </a:ext>
            </a:extLst>
          </p:cNvPr>
          <p:cNvPicPr>
            <a:picLocks noChangeAspect="1"/>
          </p:cNvPicPr>
          <p:nvPr/>
        </p:nvPicPr>
        <p:blipFill>
          <a:blip r:embed="rId2"/>
          <a:stretch>
            <a:fillRect/>
          </a:stretch>
        </p:blipFill>
        <p:spPr>
          <a:xfrm>
            <a:off x="5039833" y="1018123"/>
            <a:ext cx="7006856" cy="5599503"/>
          </a:xfrm>
          <a:prstGeom prst="rect">
            <a:avLst/>
          </a:prstGeom>
        </p:spPr>
      </p:pic>
      <p:cxnSp>
        <p:nvCxnSpPr>
          <p:cNvPr id="8" name="Straight Arrow Connector 7">
            <a:extLst>
              <a:ext uri="{FF2B5EF4-FFF2-40B4-BE49-F238E27FC236}">
                <a16:creationId xmlns:a16="http://schemas.microsoft.com/office/drawing/2014/main" id="{28C5FEDE-5B15-D6D6-AB9C-81DD928665E5}"/>
              </a:ext>
            </a:extLst>
          </p:cNvPr>
          <p:cNvCxnSpPr/>
          <p:nvPr/>
        </p:nvCxnSpPr>
        <p:spPr>
          <a:xfrm>
            <a:off x="10994065" y="4890977"/>
            <a:ext cx="499329" cy="563525"/>
          </a:xfrm>
          <a:prstGeom prst="straightConnector1">
            <a:avLst/>
          </a:prstGeom>
          <a:ln w="381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D1CC3F-32BB-B036-EA33-13A45AD53B94}"/>
              </a:ext>
            </a:extLst>
          </p:cNvPr>
          <p:cNvSpPr txBox="1"/>
          <p:nvPr/>
        </p:nvSpPr>
        <p:spPr>
          <a:xfrm>
            <a:off x="10674244" y="4029203"/>
            <a:ext cx="1105786" cy="738664"/>
          </a:xfrm>
          <a:prstGeom prst="rect">
            <a:avLst/>
          </a:prstGeom>
          <a:noFill/>
        </p:spPr>
        <p:txBody>
          <a:bodyPr wrap="square" rtlCol="0">
            <a:spAutoFit/>
          </a:bodyPr>
          <a:lstStyle/>
          <a:p>
            <a:pPr algn="ctr"/>
            <a:r>
              <a:rPr lang="en-AU" sz="1400" b="1" i="1" dirty="0">
                <a:solidFill>
                  <a:schemeClr val="accent1"/>
                </a:solidFill>
              </a:rPr>
              <a:t>Slowdown in US job</a:t>
            </a:r>
          </a:p>
          <a:p>
            <a:pPr algn="ctr"/>
            <a:r>
              <a:rPr lang="en-AU" sz="1400" b="1" i="1" dirty="0">
                <a:solidFill>
                  <a:schemeClr val="accent1"/>
                </a:solidFill>
              </a:rPr>
              <a:t>creation </a:t>
            </a:r>
          </a:p>
        </p:txBody>
      </p:sp>
    </p:spTree>
    <p:extLst>
      <p:ext uri="{BB962C8B-B14F-4D97-AF65-F5344CB8AC3E}">
        <p14:creationId xmlns:p14="http://schemas.microsoft.com/office/powerpoint/2010/main" val="50866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D1E9-4CDF-8C24-823F-559CE0821B5E}"/>
              </a:ext>
            </a:extLst>
          </p:cNvPr>
          <p:cNvSpPr>
            <a:spLocks noGrp="1"/>
          </p:cNvSpPr>
          <p:nvPr>
            <p:ph type="title"/>
          </p:nvPr>
        </p:nvSpPr>
        <p:spPr>
          <a:xfrm>
            <a:off x="229141" y="244161"/>
            <a:ext cx="10212031" cy="914789"/>
          </a:xfrm>
        </p:spPr>
        <p:txBody>
          <a:bodyPr/>
          <a:lstStyle/>
          <a:p>
            <a:r>
              <a:rPr lang="en-AU" sz="2000" dirty="0"/>
              <a:t>America’s central bank lowered the cash interest rate by 0.25 % in September </a:t>
            </a:r>
            <a:r>
              <a:rPr lang="en-AU" sz="2000" b="0" dirty="0"/>
              <a:t>after cutting interest rates by 1% last year.  Financial markets are now pricing in a further reduction in the FED’s policy interest rate by the end of 2025.</a:t>
            </a:r>
          </a:p>
        </p:txBody>
      </p:sp>
      <p:sp>
        <p:nvSpPr>
          <p:cNvPr id="4" name="Slide Number Placeholder 3">
            <a:extLst>
              <a:ext uri="{FF2B5EF4-FFF2-40B4-BE49-F238E27FC236}">
                <a16:creationId xmlns:a16="http://schemas.microsoft.com/office/drawing/2014/main" id="{D2F69AF8-70B4-BB78-99DA-FB8C22E3976C}"/>
              </a:ext>
            </a:extLst>
          </p:cNvPr>
          <p:cNvSpPr>
            <a:spLocks noGrp="1"/>
          </p:cNvSpPr>
          <p:nvPr>
            <p:ph type="sldNum" sz="quarter" idx="10"/>
          </p:nvPr>
        </p:nvSpPr>
        <p:spPr/>
        <p:txBody>
          <a:bodyPr/>
          <a:lstStyle/>
          <a:p>
            <a:fld id="{124866B3-8C2A-4B94-AF1A-57C3F889C822}" type="slidenum">
              <a:rPr lang="en-AU" smtClean="0"/>
              <a:pPr/>
              <a:t>14</a:t>
            </a:fld>
            <a:endParaRPr lang="en-AU" sz="941" dirty="0"/>
          </a:p>
        </p:txBody>
      </p:sp>
      <p:pic>
        <p:nvPicPr>
          <p:cNvPr id="3" name="Picture 2">
            <a:extLst>
              <a:ext uri="{FF2B5EF4-FFF2-40B4-BE49-F238E27FC236}">
                <a16:creationId xmlns:a16="http://schemas.microsoft.com/office/drawing/2014/main" id="{BD42E346-A2C8-E9F4-3082-2C23B1FBD065}"/>
              </a:ext>
            </a:extLst>
          </p:cNvPr>
          <p:cNvPicPr>
            <a:picLocks noChangeAspect="1"/>
          </p:cNvPicPr>
          <p:nvPr/>
        </p:nvPicPr>
        <p:blipFill>
          <a:blip r:embed="rId2"/>
          <a:stretch>
            <a:fillRect/>
          </a:stretch>
        </p:blipFill>
        <p:spPr>
          <a:xfrm>
            <a:off x="1997917" y="1158949"/>
            <a:ext cx="8321739" cy="5536655"/>
          </a:xfrm>
          <a:prstGeom prst="rect">
            <a:avLst/>
          </a:prstGeom>
        </p:spPr>
      </p:pic>
    </p:spTree>
    <p:extLst>
      <p:ext uri="{BB962C8B-B14F-4D97-AF65-F5344CB8AC3E}">
        <p14:creationId xmlns:p14="http://schemas.microsoft.com/office/powerpoint/2010/main" val="99387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094AA0-3C7A-BC1C-F505-CBC500A5C111}"/>
              </a:ext>
            </a:extLst>
          </p:cNvPr>
          <p:cNvSpPr>
            <a:spLocks noGrp="1"/>
          </p:cNvSpPr>
          <p:nvPr>
            <p:ph type="sldNum" sz="quarter" idx="12"/>
          </p:nvPr>
        </p:nvSpPr>
        <p:spPr/>
        <p:txBody>
          <a:bodyPr/>
          <a:lstStyle/>
          <a:p>
            <a:fld id="{E6316B6A-336A-44FF-82DA-A4D1594FA055}" type="slidenum">
              <a:rPr lang="en-AU" smtClean="0"/>
              <a:t>15</a:t>
            </a:fld>
            <a:endParaRPr lang="en-AU" dirty="0"/>
          </a:p>
        </p:txBody>
      </p:sp>
      <p:sp>
        <p:nvSpPr>
          <p:cNvPr id="4" name="Title 3">
            <a:extLst>
              <a:ext uri="{FF2B5EF4-FFF2-40B4-BE49-F238E27FC236}">
                <a16:creationId xmlns:a16="http://schemas.microsoft.com/office/drawing/2014/main" id="{C5A4CFD0-40A4-BA9B-B6ED-860B279CCEC2}"/>
              </a:ext>
            </a:extLst>
          </p:cNvPr>
          <p:cNvSpPr>
            <a:spLocks noGrp="1"/>
          </p:cNvSpPr>
          <p:nvPr>
            <p:ph type="title"/>
          </p:nvPr>
        </p:nvSpPr>
        <p:spPr>
          <a:xfrm>
            <a:off x="224901" y="278137"/>
            <a:ext cx="10310036" cy="516637"/>
          </a:xfrm>
        </p:spPr>
        <p:txBody>
          <a:bodyPr/>
          <a:lstStyle/>
          <a:p>
            <a:r>
              <a:rPr kumimoji="0" lang="en-AU" sz="2000" b="1" u="none" strike="noStrike" kern="1200" cap="none" spc="0" normalizeH="0" baseline="0" noProof="0" dirty="0">
                <a:ln>
                  <a:noFill/>
                </a:ln>
                <a:solidFill>
                  <a:srgbClr val="008000"/>
                </a:solidFill>
                <a:effectLst/>
                <a:uLnTx/>
                <a:uFillTx/>
                <a:latin typeface="Arial" panose="020B0604020202020204"/>
                <a:ea typeface="+mn-ea"/>
                <a:cs typeface="+mn-cs"/>
              </a:rPr>
              <a:t>Australia’s Reserve (RBA) has been the most cautious central bank </a:t>
            </a:r>
            <a:r>
              <a:rPr kumimoji="0" lang="en-AU" sz="2000" b="0" u="none" strike="noStrike" kern="1200" cap="none" spc="0" normalizeH="0" baseline="0" noProof="0" dirty="0">
                <a:ln>
                  <a:noFill/>
                </a:ln>
                <a:solidFill>
                  <a:prstClr val="black"/>
                </a:solidFill>
                <a:effectLst/>
                <a:uLnTx/>
                <a:uFillTx/>
                <a:latin typeface="Arial" panose="020B0604020202020204"/>
                <a:ea typeface="+mn-ea"/>
                <a:cs typeface="+mn-cs"/>
              </a:rPr>
              <a:t>since the start of 2024 with 0.75% in interest rate cuts. By comparison, </a:t>
            </a:r>
            <a:r>
              <a:rPr lang="en-AU" sz="2000" b="0" dirty="0">
                <a:solidFill>
                  <a:prstClr val="black"/>
                </a:solidFill>
                <a:latin typeface="Arial" panose="020B0604020202020204"/>
                <a:ea typeface="+mn-ea"/>
                <a:cs typeface="+mn-cs"/>
              </a:rPr>
              <a:t>major</a:t>
            </a:r>
            <a:r>
              <a:rPr kumimoji="0" lang="en-AU" sz="2000" b="0" u="none" strike="noStrike" kern="1200" cap="none" spc="0" normalizeH="0" baseline="0" noProof="0" dirty="0">
                <a:ln>
                  <a:noFill/>
                </a:ln>
                <a:solidFill>
                  <a:prstClr val="black"/>
                </a:solidFill>
                <a:effectLst/>
                <a:uLnTx/>
                <a:uFillTx/>
                <a:latin typeface="Arial" panose="020B0604020202020204"/>
                <a:ea typeface="+mn-ea"/>
                <a:cs typeface="+mn-cs"/>
              </a:rPr>
              <a:t> central banks have cut by +1%</a:t>
            </a:r>
            <a:endParaRPr lang="en-AU" sz="2000" dirty="0"/>
          </a:p>
        </p:txBody>
      </p:sp>
      <p:sp>
        <p:nvSpPr>
          <p:cNvPr id="9" name="TextBox 8">
            <a:extLst>
              <a:ext uri="{FF2B5EF4-FFF2-40B4-BE49-F238E27FC236}">
                <a16:creationId xmlns:a16="http://schemas.microsoft.com/office/drawing/2014/main" id="{6EB79C78-6258-EF61-D61B-E6CC381DF96C}"/>
              </a:ext>
            </a:extLst>
          </p:cNvPr>
          <p:cNvSpPr txBox="1"/>
          <p:nvPr/>
        </p:nvSpPr>
        <p:spPr>
          <a:xfrm>
            <a:off x="9919236" y="1087565"/>
            <a:ext cx="2176670" cy="3970318"/>
          </a:xfrm>
          <a:prstGeom prst="rect">
            <a:avLst/>
          </a:prstGeom>
          <a:noFill/>
          <a:ln w="12700">
            <a:solidFill>
              <a:srgbClr val="7030A0"/>
            </a:solidFill>
            <a:prstDash val="dash"/>
          </a:ln>
        </p:spPr>
        <p:txBody>
          <a:bodyPr wrap="square" rtlCol="0">
            <a:spAutoFit/>
          </a:bodyPr>
          <a:lstStyle/>
          <a:p>
            <a:pPr algn="ctr"/>
            <a:r>
              <a:rPr lang="en-AU" i="1" dirty="0"/>
              <a:t>Central Bank interest rate  since start of  2024</a:t>
            </a:r>
          </a:p>
          <a:p>
            <a:endParaRPr lang="en-AU" i="1" dirty="0"/>
          </a:p>
          <a:p>
            <a:r>
              <a:rPr lang="en-AU" b="1" i="1" dirty="0">
                <a:solidFill>
                  <a:srgbClr val="0000FF"/>
                </a:solidFill>
              </a:rPr>
              <a:t>USA   - 1.25 %</a:t>
            </a:r>
          </a:p>
          <a:p>
            <a:endParaRPr lang="en-AU" sz="2400" b="1" i="1" dirty="0">
              <a:solidFill>
                <a:srgbClr val="0033CC"/>
              </a:solidFill>
            </a:endParaRPr>
          </a:p>
          <a:p>
            <a:r>
              <a:rPr lang="en-AU" b="1" i="1" dirty="0">
                <a:solidFill>
                  <a:srgbClr val="008000"/>
                </a:solidFill>
              </a:rPr>
              <a:t>Australia  - 0.75 %</a:t>
            </a:r>
          </a:p>
          <a:p>
            <a:endParaRPr lang="en-AU" sz="2400" b="1" i="1" dirty="0">
              <a:solidFill>
                <a:srgbClr val="008000"/>
              </a:solidFill>
            </a:endParaRPr>
          </a:p>
          <a:p>
            <a:endParaRPr lang="en-AU" sz="2400" b="1" i="1" dirty="0">
              <a:solidFill>
                <a:srgbClr val="008000"/>
              </a:solidFill>
            </a:endParaRPr>
          </a:p>
          <a:p>
            <a:r>
              <a:rPr lang="en-AU" b="1" i="1" dirty="0">
                <a:solidFill>
                  <a:schemeClr val="accent1"/>
                </a:solidFill>
              </a:rPr>
              <a:t>Europe  -  2.0 %</a:t>
            </a:r>
          </a:p>
          <a:p>
            <a:endParaRPr lang="en-AU" b="1" i="1" dirty="0">
              <a:solidFill>
                <a:schemeClr val="accent1">
                  <a:lumMod val="75000"/>
                </a:schemeClr>
              </a:solidFill>
            </a:endParaRPr>
          </a:p>
          <a:p>
            <a:endParaRPr lang="en-AU" b="1" i="1" dirty="0">
              <a:solidFill>
                <a:schemeClr val="accent1">
                  <a:lumMod val="75000"/>
                </a:schemeClr>
              </a:solidFill>
            </a:endParaRPr>
          </a:p>
          <a:p>
            <a:r>
              <a:rPr lang="en-AU" b="1" i="1" dirty="0">
                <a:solidFill>
                  <a:srgbClr val="FF0000"/>
                </a:solidFill>
              </a:rPr>
              <a:t>China    - 1 %</a:t>
            </a:r>
          </a:p>
        </p:txBody>
      </p:sp>
      <p:pic>
        <p:nvPicPr>
          <p:cNvPr id="6" name="Content Placeholder 5">
            <a:extLst>
              <a:ext uri="{FF2B5EF4-FFF2-40B4-BE49-F238E27FC236}">
                <a16:creationId xmlns:a16="http://schemas.microsoft.com/office/drawing/2014/main" id="{D0EA1234-3F1F-E3C3-AD50-2F840C06CF8C}"/>
              </a:ext>
            </a:extLst>
          </p:cNvPr>
          <p:cNvPicPr>
            <a:picLocks noGrp="1" noChangeAspect="1"/>
          </p:cNvPicPr>
          <p:nvPr>
            <p:ph idx="1"/>
          </p:nvPr>
        </p:nvPicPr>
        <p:blipFill>
          <a:blip r:embed="rId2"/>
          <a:stretch>
            <a:fillRect/>
          </a:stretch>
        </p:blipFill>
        <p:spPr>
          <a:xfrm>
            <a:off x="1743741" y="978195"/>
            <a:ext cx="7953152" cy="5717410"/>
          </a:xfrm>
          <a:prstGeom prst="rect">
            <a:avLst/>
          </a:prstGeom>
        </p:spPr>
      </p:pic>
    </p:spTree>
    <p:extLst>
      <p:ext uri="{BB962C8B-B14F-4D97-AF65-F5344CB8AC3E}">
        <p14:creationId xmlns:p14="http://schemas.microsoft.com/office/powerpoint/2010/main" val="269885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8379D-3BA0-6DC1-4E40-976C58EF3FDD}"/>
              </a:ext>
            </a:extLst>
          </p:cNvPr>
          <p:cNvSpPr>
            <a:spLocks noGrp="1"/>
          </p:cNvSpPr>
          <p:nvPr>
            <p:ph type="title"/>
          </p:nvPr>
        </p:nvSpPr>
        <p:spPr>
          <a:xfrm>
            <a:off x="174209" y="244159"/>
            <a:ext cx="10596572" cy="659608"/>
          </a:xfrm>
        </p:spPr>
        <p:txBody>
          <a:bodyPr/>
          <a:lstStyle/>
          <a:p>
            <a:r>
              <a:rPr lang="en-AU" sz="2000" dirty="0"/>
              <a:t>Australian and American consumer spending has slowed in the past three years given the ‘cost of living’  squeeze with high inflation and interest rates. </a:t>
            </a:r>
          </a:p>
        </p:txBody>
      </p:sp>
      <p:pic>
        <p:nvPicPr>
          <p:cNvPr id="5" name="Content Placeholder 4">
            <a:extLst>
              <a:ext uri="{FF2B5EF4-FFF2-40B4-BE49-F238E27FC236}">
                <a16:creationId xmlns:a16="http://schemas.microsoft.com/office/drawing/2014/main" id="{C2CF06FF-0B36-606D-EA86-BC464C73A70D}"/>
              </a:ext>
            </a:extLst>
          </p:cNvPr>
          <p:cNvPicPr>
            <a:picLocks noGrp="1" noChangeAspect="1"/>
          </p:cNvPicPr>
          <p:nvPr>
            <p:ph idx="1"/>
          </p:nvPr>
        </p:nvPicPr>
        <p:blipFill>
          <a:blip r:embed="rId2"/>
          <a:stretch>
            <a:fillRect/>
          </a:stretch>
        </p:blipFill>
        <p:spPr>
          <a:xfrm>
            <a:off x="1701209" y="1087818"/>
            <a:ext cx="8335926" cy="5579186"/>
          </a:xfrm>
          <a:prstGeom prst="rect">
            <a:avLst/>
          </a:prstGeom>
        </p:spPr>
      </p:pic>
      <p:sp>
        <p:nvSpPr>
          <p:cNvPr id="4" name="Slide Number Placeholder 3">
            <a:extLst>
              <a:ext uri="{FF2B5EF4-FFF2-40B4-BE49-F238E27FC236}">
                <a16:creationId xmlns:a16="http://schemas.microsoft.com/office/drawing/2014/main" id="{48BA0747-F9AC-8174-80DE-50D4F703EE20}"/>
              </a:ext>
            </a:extLst>
          </p:cNvPr>
          <p:cNvSpPr>
            <a:spLocks noGrp="1"/>
          </p:cNvSpPr>
          <p:nvPr>
            <p:ph type="sldNum" sz="quarter" idx="10"/>
          </p:nvPr>
        </p:nvSpPr>
        <p:spPr/>
        <p:txBody>
          <a:bodyPr/>
          <a:lstStyle/>
          <a:p>
            <a:fld id="{124866B3-8C2A-4B94-AF1A-57C3F889C822}" type="slidenum">
              <a:rPr lang="en-AU" smtClean="0"/>
              <a:pPr/>
              <a:t>16</a:t>
            </a:fld>
            <a:endParaRPr lang="en-AU" sz="941" dirty="0"/>
          </a:p>
        </p:txBody>
      </p:sp>
      <p:pic>
        <p:nvPicPr>
          <p:cNvPr id="6" name="Picture 5">
            <a:extLst>
              <a:ext uri="{FF2B5EF4-FFF2-40B4-BE49-F238E27FC236}">
                <a16:creationId xmlns:a16="http://schemas.microsoft.com/office/drawing/2014/main" id="{6851FCED-B42A-7A64-CFD6-624A00CF839E}"/>
              </a:ext>
            </a:extLst>
          </p:cNvPr>
          <p:cNvPicPr>
            <a:picLocks noChangeAspect="1"/>
          </p:cNvPicPr>
          <p:nvPr/>
        </p:nvPicPr>
        <p:blipFill>
          <a:blip r:embed="rId3"/>
          <a:stretch>
            <a:fillRect/>
          </a:stretch>
        </p:blipFill>
        <p:spPr>
          <a:xfrm>
            <a:off x="7953153" y="2892056"/>
            <a:ext cx="1807535" cy="2573080"/>
          </a:xfrm>
          <a:prstGeom prst="rect">
            <a:avLst/>
          </a:prstGeom>
        </p:spPr>
      </p:pic>
      <p:sp>
        <p:nvSpPr>
          <p:cNvPr id="7" name="TextBox 6">
            <a:extLst>
              <a:ext uri="{FF2B5EF4-FFF2-40B4-BE49-F238E27FC236}">
                <a16:creationId xmlns:a16="http://schemas.microsoft.com/office/drawing/2014/main" id="{B48D4762-9B92-2EAD-9DFC-3FD643ACACD8}"/>
              </a:ext>
            </a:extLst>
          </p:cNvPr>
          <p:cNvSpPr txBox="1"/>
          <p:nvPr/>
        </p:nvSpPr>
        <p:spPr>
          <a:xfrm>
            <a:off x="174209" y="2233665"/>
            <a:ext cx="1693578" cy="3908762"/>
          </a:xfrm>
          <a:prstGeom prst="rect">
            <a:avLst/>
          </a:prstGeom>
          <a:noFill/>
        </p:spPr>
        <p:txBody>
          <a:bodyPr wrap="square" rtlCol="0">
            <a:spAutoFit/>
          </a:bodyPr>
          <a:lstStyle/>
          <a:p>
            <a:pPr algn="ctr"/>
            <a:r>
              <a:rPr lang="en-AU" sz="1600" dirty="0"/>
              <a:t>Nominal retail spending adjusted for consumer inflation using year average </a:t>
            </a:r>
          </a:p>
          <a:p>
            <a:pPr algn="ctr"/>
            <a:r>
              <a:rPr lang="en-AU" sz="1600" dirty="0"/>
              <a:t>change measures</a:t>
            </a:r>
          </a:p>
          <a:p>
            <a:pPr algn="ctr"/>
            <a:endParaRPr lang="en-AU" sz="1600" dirty="0"/>
          </a:p>
          <a:p>
            <a:pPr algn="ctr"/>
            <a:endParaRPr lang="en-AU" sz="1600" dirty="0"/>
          </a:p>
          <a:p>
            <a:pPr algn="ctr"/>
            <a:r>
              <a:rPr lang="en-AU" sz="1200" dirty="0">
                <a:ea typeface="Calibri"/>
                <a:cs typeface="Calibri"/>
              </a:rPr>
              <a:t>Source</a:t>
            </a:r>
          </a:p>
          <a:p>
            <a:pPr algn="ctr"/>
            <a:r>
              <a:rPr lang="en-AU" sz="1200" dirty="0">
                <a:ea typeface="Calibri"/>
                <a:cs typeface="Calibri"/>
              </a:rPr>
              <a:t>Australian Bureau of Statistics, Federal Reserve  St Louis , China NBS  and </a:t>
            </a:r>
            <a:r>
              <a:rPr lang="en-AU" sz="1200" dirty="0" err="1">
                <a:ea typeface="Calibri"/>
                <a:cs typeface="Calibri"/>
              </a:rPr>
              <a:t>Datastream</a:t>
            </a:r>
            <a:r>
              <a:rPr lang="en-AU" sz="1200" dirty="0">
                <a:ea typeface="Calibri"/>
                <a:cs typeface="Calibri"/>
              </a:rPr>
              <a:t> </a:t>
            </a:r>
          </a:p>
          <a:p>
            <a:pPr algn="ctr"/>
            <a:endParaRPr lang="en-AU" sz="1600" dirty="0"/>
          </a:p>
        </p:txBody>
      </p:sp>
      <p:cxnSp>
        <p:nvCxnSpPr>
          <p:cNvPr id="9" name="Straight Arrow Connector 8">
            <a:extLst>
              <a:ext uri="{FF2B5EF4-FFF2-40B4-BE49-F238E27FC236}">
                <a16:creationId xmlns:a16="http://schemas.microsoft.com/office/drawing/2014/main" id="{9D046872-B168-877C-EB4D-6379B3782359}"/>
              </a:ext>
            </a:extLst>
          </p:cNvPr>
          <p:cNvCxnSpPr>
            <a:cxnSpLocks/>
          </p:cNvCxnSpPr>
          <p:nvPr/>
        </p:nvCxnSpPr>
        <p:spPr>
          <a:xfrm>
            <a:off x="5231219" y="1903228"/>
            <a:ext cx="2838893" cy="1525772"/>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A91C197-07DA-846A-BD1A-9EEDC15B0ABC}"/>
              </a:ext>
            </a:extLst>
          </p:cNvPr>
          <p:cNvSpPr txBox="1"/>
          <p:nvPr/>
        </p:nvSpPr>
        <p:spPr>
          <a:xfrm>
            <a:off x="2317898" y="5132228"/>
            <a:ext cx="1467293" cy="830997"/>
          </a:xfrm>
          <a:prstGeom prst="rect">
            <a:avLst/>
          </a:prstGeom>
          <a:noFill/>
        </p:spPr>
        <p:txBody>
          <a:bodyPr wrap="square" rtlCol="0">
            <a:spAutoFit/>
          </a:bodyPr>
          <a:lstStyle/>
          <a:p>
            <a:pPr algn="ctr"/>
            <a:r>
              <a:rPr lang="en-AU" sz="1600" b="1" i="1" dirty="0"/>
              <a:t>VIRUS</a:t>
            </a:r>
          </a:p>
          <a:p>
            <a:pPr algn="ctr"/>
            <a:r>
              <a:rPr lang="en-AU" sz="1600" b="1" i="1" dirty="0"/>
              <a:t>CRISIS</a:t>
            </a:r>
          </a:p>
          <a:p>
            <a:pPr algn="ctr"/>
            <a:r>
              <a:rPr lang="en-AU" sz="1600" b="1" i="1" dirty="0"/>
              <a:t>2020</a:t>
            </a:r>
          </a:p>
        </p:txBody>
      </p:sp>
      <p:sp>
        <p:nvSpPr>
          <p:cNvPr id="12" name="TextBox 11">
            <a:extLst>
              <a:ext uri="{FF2B5EF4-FFF2-40B4-BE49-F238E27FC236}">
                <a16:creationId xmlns:a16="http://schemas.microsoft.com/office/drawing/2014/main" id="{B4A2E403-64B8-A717-D38C-7CFC784DE99B}"/>
              </a:ext>
            </a:extLst>
          </p:cNvPr>
          <p:cNvSpPr txBox="1"/>
          <p:nvPr/>
        </p:nvSpPr>
        <p:spPr>
          <a:xfrm>
            <a:off x="2817628" y="1818167"/>
            <a:ext cx="1467293" cy="830997"/>
          </a:xfrm>
          <a:prstGeom prst="rect">
            <a:avLst/>
          </a:prstGeom>
          <a:noFill/>
        </p:spPr>
        <p:txBody>
          <a:bodyPr wrap="square" rtlCol="0">
            <a:spAutoFit/>
          </a:bodyPr>
          <a:lstStyle/>
          <a:p>
            <a:pPr algn="ctr"/>
            <a:r>
              <a:rPr lang="en-AU" sz="1600" b="1" i="1" dirty="0"/>
              <a:t>INFLATION</a:t>
            </a:r>
          </a:p>
          <a:p>
            <a:pPr algn="ctr"/>
            <a:r>
              <a:rPr lang="en-AU" sz="1600" b="1" i="1" dirty="0"/>
              <a:t>CRISIS</a:t>
            </a:r>
          </a:p>
          <a:p>
            <a:pPr algn="ctr"/>
            <a:r>
              <a:rPr lang="en-AU" sz="1600" b="1" i="1" dirty="0"/>
              <a:t>2021-22</a:t>
            </a:r>
          </a:p>
        </p:txBody>
      </p:sp>
      <p:sp>
        <p:nvSpPr>
          <p:cNvPr id="3" name="TextBox 2">
            <a:extLst>
              <a:ext uri="{FF2B5EF4-FFF2-40B4-BE49-F238E27FC236}">
                <a16:creationId xmlns:a16="http://schemas.microsoft.com/office/drawing/2014/main" id="{6DB1DBAA-97D4-1260-15C8-AC30C872734F}"/>
              </a:ext>
            </a:extLst>
          </p:cNvPr>
          <p:cNvSpPr txBox="1"/>
          <p:nvPr/>
        </p:nvSpPr>
        <p:spPr>
          <a:xfrm>
            <a:off x="6517760" y="1818167"/>
            <a:ext cx="2381692" cy="707886"/>
          </a:xfrm>
          <a:prstGeom prst="rect">
            <a:avLst/>
          </a:prstGeom>
          <a:noFill/>
        </p:spPr>
        <p:txBody>
          <a:bodyPr wrap="square" rtlCol="0">
            <a:spAutoFit/>
          </a:bodyPr>
          <a:lstStyle/>
          <a:p>
            <a:r>
              <a:rPr lang="en-AU" sz="2000" b="1" i="1" dirty="0">
                <a:solidFill>
                  <a:schemeClr val="accent1"/>
                </a:solidFill>
              </a:rPr>
              <a:t>Spending slowdown</a:t>
            </a:r>
          </a:p>
        </p:txBody>
      </p:sp>
    </p:spTree>
    <p:extLst>
      <p:ext uri="{BB962C8B-B14F-4D97-AF65-F5344CB8AC3E}">
        <p14:creationId xmlns:p14="http://schemas.microsoft.com/office/powerpoint/2010/main" val="139241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094AA0-3C7A-BC1C-F505-CBC500A5C111}"/>
              </a:ext>
            </a:extLst>
          </p:cNvPr>
          <p:cNvSpPr>
            <a:spLocks noGrp="1"/>
          </p:cNvSpPr>
          <p:nvPr>
            <p:ph type="sldNum" sz="quarter" idx="12"/>
          </p:nvPr>
        </p:nvSpPr>
        <p:spPr/>
        <p:txBody>
          <a:bodyPr/>
          <a:lstStyle/>
          <a:p>
            <a:fld id="{E6316B6A-336A-44FF-82DA-A4D1594FA055}" type="slidenum">
              <a:rPr lang="en-AU" smtClean="0"/>
              <a:t>17</a:t>
            </a:fld>
            <a:endParaRPr lang="en-AU" dirty="0"/>
          </a:p>
        </p:txBody>
      </p:sp>
      <p:sp>
        <p:nvSpPr>
          <p:cNvPr id="5" name="Title 4">
            <a:extLst>
              <a:ext uri="{FF2B5EF4-FFF2-40B4-BE49-F238E27FC236}">
                <a16:creationId xmlns:a16="http://schemas.microsoft.com/office/drawing/2014/main" id="{88875694-7B22-BEB8-57F2-1853E2381596}"/>
              </a:ext>
            </a:extLst>
          </p:cNvPr>
          <p:cNvSpPr>
            <a:spLocks noGrp="1"/>
          </p:cNvSpPr>
          <p:nvPr>
            <p:ph type="title"/>
          </p:nvPr>
        </p:nvSpPr>
        <p:spPr>
          <a:xfrm>
            <a:off x="245703" y="254793"/>
            <a:ext cx="10552925" cy="776565"/>
          </a:xfrm>
        </p:spPr>
        <p:txBody>
          <a:bodyPr/>
          <a:lstStyle/>
          <a:p>
            <a:r>
              <a:rPr lang="en-AU" sz="2000" dirty="0"/>
              <a:t>Inflation had fallen in 2023-24 </a:t>
            </a:r>
            <a:r>
              <a:rPr lang="en-AU" sz="2000" b="0" dirty="0"/>
              <a:t>in response to the spending slowdown and improved supply chains</a:t>
            </a:r>
            <a:r>
              <a:rPr lang="en-AU" sz="2400" b="0" dirty="0"/>
              <a:t>.</a:t>
            </a:r>
            <a:r>
              <a:rPr lang="en-AU" sz="2400" dirty="0"/>
              <a:t> </a:t>
            </a:r>
            <a:r>
              <a:rPr lang="en-AU" sz="2000" i="1" dirty="0">
                <a:solidFill>
                  <a:schemeClr val="tx1"/>
                </a:solidFill>
              </a:rPr>
              <a:t>However, </a:t>
            </a:r>
            <a:r>
              <a:rPr lang="en-AU" sz="2000" i="1" dirty="0">
                <a:solidFill>
                  <a:srgbClr val="0000FF"/>
                </a:solidFill>
              </a:rPr>
              <a:t>American </a:t>
            </a:r>
            <a:r>
              <a:rPr lang="en-AU" sz="2000" i="1" dirty="0">
                <a:solidFill>
                  <a:schemeClr val="tx1"/>
                </a:solidFill>
              </a:rPr>
              <a:t>&amp; </a:t>
            </a:r>
            <a:r>
              <a:rPr lang="en-AU" sz="2000" i="1" dirty="0">
                <a:solidFill>
                  <a:srgbClr val="006600"/>
                </a:solidFill>
              </a:rPr>
              <a:t>Australian</a:t>
            </a:r>
            <a:r>
              <a:rPr lang="en-AU" sz="2000" i="1" dirty="0">
                <a:solidFill>
                  <a:schemeClr val="accent1"/>
                </a:solidFill>
              </a:rPr>
              <a:t>  </a:t>
            </a:r>
            <a:r>
              <a:rPr lang="en-AU" sz="2000" i="1" dirty="0">
                <a:solidFill>
                  <a:schemeClr val="tx1"/>
                </a:solidFill>
              </a:rPr>
              <a:t>inflation is starting to </a:t>
            </a:r>
            <a:r>
              <a:rPr lang="en-AU" sz="2000" i="1" dirty="0">
                <a:solidFill>
                  <a:schemeClr val="accent1"/>
                </a:solidFill>
              </a:rPr>
              <a:t>grind sideways.</a:t>
            </a:r>
          </a:p>
        </p:txBody>
      </p:sp>
      <p:sp>
        <p:nvSpPr>
          <p:cNvPr id="10" name="TextBox 9">
            <a:extLst>
              <a:ext uri="{FF2B5EF4-FFF2-40B4-BE49-F238E27FC236}">
                <a16:creationId xmlns:a16="http://schemas.microsoft.com/office/drawing/2014/main" id="{379BCE46-05AB-66E5-987E-AA20624B22A3}"/>
              </a:ext>
            </a:extLst>
          </p:cNvPr>
          <p:cNvSpPr txBox="1"/>
          <p:nvPr/>
        </p:nvSpPr>
        <p:spPr>
          <a:xfrm>
            <a:off x="74428" y="5399636"/>
            <a:ext cx="2105246" cy="1200329"/>
          </a:xfrm>
          <a:prstGeom prst="rect">
            <a:avLst/>
          </a:prstGeom>
          <a:noFill/>
        </p:spPr>
        <p:txBody>
          <a:bodyPr wrap="square">
            <a:spAutoFit/>
          </a:bodyPr>
          <a:lstStyle/>
          <a:p>
            <a:pPr algn="ctr"/>
            <a:r>
              <a:rPr lang="en-AU" sz="1200" dirty="0">
                <a:ea typeface="Calibri"/>
                <a:cs typeface="Calibri"/>
              </a:rPr>
              <a:t>Source</a:t>
            </a:r>
          </a:p>
          <a:p>
            <a:pPr algn="ctr"/>
            <a:r>
              <a:rPr lang="en-AU" sz="1200" dirty="0">
                <a:ea typeface="Calibri"/>
                <a:cs typeface="Calibri"/>
              </a:rPr>
              <a:t>Australian Bureau of Statistics, </a:t>
            </a:r>
          </a:p>
          <a:p>
            <a:pPr algn="ctr"/>
            <a:r>
              <a:rPr lang="en-AU" sz="1200" dirty="0">
                <a:ea typeface="Calibri"/>
                <a:cs typeface="Calibri"/>
              </a:rPr>
              <a:t>Federal Reserve </a:t>
            </a:r>
          </a:p>
          <a:p>
            <a:pPr algn="ctr"/>
            <a:r>
              <a:rPr lang="en-AU" sz="1200" dirty="0">
                <a:ea typeface="Calibri"/>
                <a:cs typeface="Calibri"/>
              </a:rPr>
              <a:t> St Louis , China NBS  and </a:t>
            </a:r>
            <a:r>
              <a:rPr lang="en-AU" sz="1200" dirty="0" err="1">
                <a:ea typeface="Calibri"/>
                <a:cs typeface="Calibri"/>
              </a:rPr>
              <a:t>Datastream</a:t>
            </a:r>
            <a:r>
              <a:rPr lang="en-AU" sz="1200" dirty="0">
                <a:ea typeface="Calibri"/>
                <a:cs typeface="Calibri"/>
              </a:rPr>
              <a:t> </a:t>
            </a:r>
          </a:p>
        </p:txBody>
      </p:sp>
      <p:pic>
        <p:nvPicPr>
          <p:cNvPr id="4" name="Picture 3">
            <a:extLst>
              <a:ext uri="{FF2B5EF4-FFF2-40B4-BE49-F238E27FC236}">
                <a16:creationId xmlns:a16="http://schemas.microsoft.com/office/drawing/2014/main" id="{25FBCFFD-0DDE-481E-BF67-21989D297EBB}"/>
              </a:ext>
            </a:extLst>
          </p:cNvPr>
          <p:cNvPicPr>
            <a:picLocks noChangeAspect="1"/>
          </p:cNvPicPr>
          <p:nvPr/>
        </p:nvPicPr>
        <p:blipFill>
          <a:blip r:embed="rId2"/>
          <a:stretch>
            <a:fillRect/>
          </a:stretch>
        </p:blipFill>
        <p:spPr>
          <a:xfrm>
            <a:off x="2179673" y="1009157"/>
            <a:ext cx="7682783" cy="5686448"/>
          </a:xfrm>
          <a:prstGeom prst="rect">
            <a:avLst/>
          </a:prstGeom>
        </p:spPr>
      </p:pic>
      <p:cxnSp>
        <p:nvCxnSpPr>
          <p:cNvPr id="11" name="Straight Arrow Connector 10">
            <a:extLst>
              <a:ext uri="{FF2B5EF4-FFF2-40B4-BE49-F238E27FC236}">
                <a16:creationId xmlns:a16="http://schemas.microsoft.com/office/drawing/2014/main" id="{AB17BF21-B2C4-ECC3-EAE3-0DC84BDA3040}"/>
              </a:ext>
            </a:extLst>
          </p:cNvPr>
          <p:cNvCxnSpPr>
            <a:cxnSpLocks/>
          </p:cNvCxnSpPr>
          <p:nvPr/>
        </p:nvCxnSpPr>
        <p:spPr>
          <a:xfrm>
            <a:off x="7707086" y="5050971"/>
            <a:ext cx="664027" cy="0"/>
          </a:xfrm>
          <a:prstGeom prst="straightConnector1">
            <a:avLst/>
          </a:prstGeom>
          <a:ln w="635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92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BD40-97AC-F595-3EE0-7F9AAB636B79}"/>
              </a:ext>
            </a:extLst>
          </p:cNvPr>
          <p:cNvSpPr>
            <a:spLocks noGrp="1"/>
          </p:cNvSpPr>
          <p:nvPr>
            <p:ph type="title"/>
          </p:nvPr>
        </p:nvSpPr>
        <p:spPr>
          <a:xfrm>
            <a:off x="166585" y="184666"/>
            <a:ext cx="10359648" cy="515828"/>
          </a:xfrm>
        </p:spPr>
        <p:txBody>
          <a:bodyPr/>
          <a:lstStyle/>
          <a:p>
            <a:r>
              <a:rPr lang="en-AU" sz="2000" dirty="0"/>
              <a:t>European Central Bank (ECB)  had responded to milder inflation with significant interest rate reductions since mid 2024.  </a:t>
            </a:r>
            <a:r>
              <a:rPr lang="en-AU" sz="2000" b="0" i="1" dirty="0"/>
              <a:t>Inflation has now become sticky around 2% </a:t>
            </a:r>
          </a:p>
        </p:txBody>
      </p:sp>
      <p:sp>
        <p:nvSpPr>
          <p:cNvPr id="4" name="Slide Number Placeholder 3">
            <a:extLst>
              <a:ext uri="{FF2B5EF4-FFF2-40B4-BE49-F238E27FC236}">
                <a16:creationId xmlns:a16="http://schemas.microsoft.com/office/drawing/2014/main" id="{73FFE8EF-9C97-9D41-6859-93BD96BC92E9}"/>
              </a:ext>
            </a:extLst>
          </p:cNvPr>
          <p:cNvSpPr>
            <a:spLocks noGrp="1"/>
          </p:cNvSpPr>
          <p:nvPr>
            <p:ph type="sldNum" sz="quarter" idx="10"/>
          </p:nvPr>
        </p:nvSpPr>
        <p:spPr>
          <a:xfrm>
            <a:off x="11780750" y="6515385"/>
            <a:ext cx="257175" cy="191279"/>
          </a:xfrm>
        </p:spPr>
        <p:txBody>
          <a:bodyPr/>
          <a:lstStyle/>
          <a:p>
            <a:fld id="{124866B3-8C2A-4B94-AF1A-57C3F889C822}" type="slidenum">
              <a:rPr lang="en-AU" smtClean="0"/>
              <a:pPr/>
              <a:t>18</a:t>
            </a:fld>
            <a:endParaRPr lang="en-AU" sz="941" dirty="0"/>
          </a:p>
        </p:txBody>
      </p:sp>
      <p:sp>
        <p:nvSpPr>
          <p:cNvPr id="5" name="TextBox 4">
            <a:extLst>
              <a:ext uri="{FF2B5EF4-FFF2-40B4-BE49-F238E27FC236}">
                <a16:creationId xmlns:a16="http://schemas.microsoft.com/office/drawing/2014/main" id="{1433933A-7F73-0453-09C1-2F25F4991CB1}"/>
              </a:ext>
            </a:extLst>
          </p:cNvPr>
          <p:cNvSpPr txBox="1"/>
          <p:nvPr/>
        </p:nvSpPr>
        <p:spPr>
          <a:xfrm>
            <a:off x="166585" y="979468"/>
            <a:ext cx="4842468" cy="5693866"/>
          </a:xfrm>
          <a:prstGeom prst="rect">
            <a:avLst/>
          </a:prstGeom>
          <a:noFill/>
        </p:spPr>
        <p:txBody>
          <a:bodyPr wrap="square" rtlCol="0">
            <a:spAutoFit/>
          </a:bodyPr>
          <a:lstStyle/>
          <a:p>
            <a:r>
              <a:rPr lang="en-AU" b="1" dirty="0"/>
              <a:t>ECB President </a:t>
            </a:r>
            <a:r>
              <a:rPr lang="en-AU" dirty="0"/>
              <a:t>Christine Lagarde comments suggest caution about the inflation outlook :</a:t>
            </a:r>
          </a:p>
          <a:p>
            <a:endParaRPr lang="en-AU" sz="1000" dirty="0"/>
          </a:p>
          <a:p>
            <a:endParaRPr lang="en-AU" sz="800" b="1" i="1" dirty="0"/>
          </a:p>
          <a:p>
            <a:r>
              <a:rPr lang="en-AU" sz="2000" i="1" dirty="0"/>
              <a:t>“ The outlook for </a:t>
            </a:r>
            <a:r>
              <a:rPr lang="en-AU" sz="2000" b="1" i="1" dirty="0">
                <a:solidFill>
                  <a:srgbClr val="FF0000"/>
                </a:solidFill>
              </a:rPr>
              <a:t>inflation</a:t>
            </a:r>
            <a:r>
              <a:rPr lang="en-AU" sz="2000" i="1" dirty="0"/>
              <a:t> remains more uncertain than usual, as a result of the still volatile global trade policy environment. A stronger euro could bring inflation down further than expected….Trade tensions could lead to greater volatility and risk aversion in financial markets, which would weigh on domestic demand and would thereby also lower inflation. </a:t>
            </a:r>
          </a:p>
          <a:p>
            <a:endParaRPr lang="en-AU" sz="1000" i="1" dirty="0"/>
          </a:p>
          <a:p>
            <a:r>
              <a:rPr lang="en-AU" sz="2000" i="1" dirty="0"/>
              <a:t>By contrast, inflation could turn out to be higher if a fragmentation of global supply chains pushed up import prices and added to capacity constraints in the domestic economy. ”</a:t>
            </a:r>
            <a:endParaRPr lang="en-AU" sz="2000" b="1" i="1" dirty="0"/>
          </a:p>
        </p:txBody>
      </p:sp>
      <p:pic>
        <p:nvPicPr>
          <p:cNvPr id="6" name="Picture 5">
            <a:extLst>
              <a:ext uri="{FF2B5EF4-FFF2-40B4-BE49-F238E27FC236}">
                <a16:creationId xmlns:a16="http://schemas.microsoft.com/office/drawing/2014/main" id="{1E02F875-DF01-FB82-BC8D-4497E4E0829D}"/>
              </a:ext>
            </a:extLst>
          </p:cNvPr>
          <p:cNvPicPr>
            <a:picLocks noChangeAspect="1"/>
          </p:cNvPicPr>
          <p:nvPr/>
        </p:nvPicPr>
        <p:blipFill>
          <a:blip r:embed="rId2"/>
          <a:stretch>
            <a:fillRect/>
          </a:stretch>
        </p:blipFill>
        <p:spPr>
          <a:xfrm>
            <a:off x="5009052" y="1045029"/>
            <a:ext cx="6867261" cy="5535972"/>
          </a:xfrm>
          <a:prstGeom prst="rect">
            <a:avLst/>
          </a:prstGeom>
        </p:spPr>
      </p:pic>
    </p:spTree>
    <p:extLst>
      <p:ext uri="{BB962C8B-B14F-4D97-AF65-F5344CB8AC3E}">
        <p14:creationId xmlns:p14="http://schemas.microsoft.com/office/powerpoint/2010/main" val="164118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4F408-647D-457D-AB4A-55F47A383668}"/>
              </a:ext>
            </a:extLst>
          </p:cNvPr>
          <p:cNvSpPr>
            <a:spLocks noGrp="1"/>
          </p:cNvSpPr>
          <p:nvPr>
            <p:ph type="title"/>
          </p:nvPr>
        </p:nvSpPr>
        <p:spPr>
          <a:xfrm>
            <a:off x="119743" y="310197"/>
            <a:ext cx="10567663" cy="744513"/>
          </a:xfrm>
        </p:spPr>
        <p:txBody>
          <a:bodyPr/>
          <a:lstStyle/>
          <a:p>
            <a:r>
              <a:rPr lang="en-AU" sz="2000" dirty="0"/>
              <a:t>The Bank of Japan (BoJ) remains under pressure for further interest rate rises </a:t>
            </a:r>
            <a:r>
              <a:rPr lang="en-AU" sz="2000" b="0" dirty="0"/>
              <a:t>with inflation above the BoJ’s 2 % target</a:t>
            </a:r>
            <a:r>
              <a:rPr lang="en-AU" sz="2000" dirty="0"/>
              <a:t>. </a:t>
            </a:r>
            <a:r>
              <a:rPr lang="en-AU" sz="2000" i="1" dirty="0"/>
              <a:t>The BoJ last raised </a:t>
            </a:r>
            <a:r>
              <a:rPr lang="en-AU" sz="2000" i="1" dirty="0">
                <a:solidFill>
                  <a:srgbClr val="0000FF"/>
                </a:solidFill>
              </a:rPr>
              <a:t>interest rates </a:t>
            </a:r>
            <a:r>
              <a:rPr lang="en-AU" sz="2000" i="1" dirty="0"/>
              <a:t>in January 2025. </a:t>
            </a:r>
            <a:endParaRPr lang="en-AU" sz="2000" b="0" i="1" dirty="0">
              <a:solidFill>
                <a:schemeClr val="accent1"/>
              </a:solidFill>
            </a:endParaRPr>
          </a:p>
        </p:txBody>
      </p:sp>
      <p:sp>
        <p:nvSpPr>
          <p:cNvPr id="5" name="Slide Number Placeholder 4">
            <a:extLst>
              <a:ext uri="{FF2B5EF4-FFF2-40B4-BE49-F238E27FC236}">
                <a16:creationId xmlns:a16="http://schemas.microsoft.com/office/drawing/2014/main" id="{06142A56-4313-4D25-BA25-EEE36DC1BF5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62CF6-E18B-41F7-91E3-0BE057B5524C}"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749"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89AD800E-EA5C-560F-D097-1E3796D6D959}"/>
              </a:ext>
            </a:extLst>
          </p:cNvPr>
          <p:cNvPicPr>
            <a:picLocks noChangeAspect="1"/>
          </p:cNvPicPr>
          <p:nvPr/>
        </p:nvPicPr>
        <p:blipFill>
          <a:blip r:embed="rId2"/>
          <a:stretch>
            <a:fillRect/>
          </a:stretch>
        </p:blipFill>
        <p:spPr>
          <a:xfrm>
            <a:off x="2243471" y="914400"/>
            <a:ext cx="7793664" cy="5781205"/>
          </a:xfrm>
          <a:prstGeom prst="rect">
            <a:avLst/>
          </a:prstGeom>
        </p:spPr>
      </p:pic>
      <p:pic>
        <p:nvPicPr>
          <p:cNvPr id="9" name="Picture 8">
            <a:extLst>
              <a:ext uri="{FF2B5EF4-FFF2-40B4-BE49-F238E27FC236}">
                <a16:creationId xmlns:a16="http://schemas.microsoft.com/office/drawing/2014/main" id="{872FA507-2A3B-89C1-B563-9E055C5F870D}"/>
              </a:ext>
            </a:extLst>
          </p:cNvPr>
          <p:cNvPicPr>
            <a:picLocks noChangeAspect="1"/>
          </p:cNvPicPr>
          <p:nvPr/>
        </p:nvPicPr>
        <p:blipFill>
          <a:blip r:embed="rId3"/>
          <a:stretch>
            <a:fillRect/>
          </a:stretch>
        </p:blipFill>
        <p:spPr>
          <a:xfrm>
            <a:off x="8601740" y="2162700"/>
            <a:ext cx="914401" cy="2383743"/>
          </a:xfrm>
          <a:prstGeom prst="rect">
            <a:avLst/>
          </a:prstGeom>
        </p:spPr>
      </p:pic>
    </p:spTree>
    <p:extLst>
      <p:ext uri="{BB962C8B-B14F-4D97-AF65-F5344CB8AC3E}">
        <p14:creationId xmlns:p14="http://schemas.microsoft.com/office/powerpoint/2010/main" val="97822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623888" y="418973"/>
            <a:ext cx="9720000" cy="516637"/>
          </a:xfrm>
        </p:spPr>
        <p:txBody>
          <a:bodyPr/>
          <a:lstStyle/>
          <a:p>
            <a:r>
              <a:rPr lang="en-US" sz="2400" dirty="0"/>
              <a:t>Important information</a:t>
            </a:r>
            <a:endParaRPr lang="en-AU" sz="2400" dirty="0"/>
          </a:p>
        </p:txBody>
      </p:sp>
      <p:sp>
        <p:nvSpPr>
          <p:cNvPr id="2" name="Slide Number Placeholder 1">
            <a:extLst>
              <a:ext uri="{FF2B5EF4-FFF2-40B4-BE49-F238E27FC236}">
                <a16:creationId xmlns:a16="http://schemas.microsoft.com/office/drawing/2014/main" id="{FD25510D-BE77-41D7-ABE4-BCE32E4E91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Content Placeholder 4">
            <a:extLst>
              <a:ext uri="{FF2B5EF4-FFF2-40B4-BE49-F238E27FC236}">
                <a16:creationId xmlns:a16="http://schemas.microsoft.com/office/drawing/2014/main" id="{70477A32-B69A-CB68-3147-91D9D7823F0E}"/>
              </a:ext>
            </a:extLst>
          </p:cNvPr>
          <p:cNvSpPr>
            <a:spLocks noGrp="1"/>
          </p:cNvSpPr>
          <p:nvPr>
            <p:ph idx="1"/>
          </p:nvPr>
        </p:nvSpPr>
        <p:spPr>
          <a:xfrm>
            <a:off x="407836" y="1142539"/>
            <a:ext cx="11643751" cy="5361787"/>
          </a:xfrm>
        </p:spPr>
        <p:txBody>
          <a:bodyPr/>
          <a:lstStyle/>
          <a:p>
            <a:pPr marL="0" indent="0">
              <a:spcBef>
                <a:spcPts val="300"/>
              </a:spcBef>
              <a:spcAft>
                <a:spcPts val="300"/>
              </a:spcAft>
              <a:buNone/>
            </a:pPr>
            <a:r>
              <a:rPr lang="en-AU" sz="1400" b="1" dirty="0">
                <a:solidFill>
                  <a:srgbClr val="4E4540"/>
                </a:solidFill>
                <a:effectLst/>
                <a:latin typeface="Arial" panose="020B0604020202020204" pitchFamily="34" charset="0"/>
                <a:ea typeface="Calibri" panose="020F0502020204030204" pitchFamily="34" charset="0"/>
              </a:rPr>
              <a:t>Important information</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This communication is provided by MLC Investments Limited (ABN 30 002 641 661, AFSL 230705) (MLC), part of the Insignia Financial Group of companies (comprising Insignia Financial Ltd, ABN 49 100 103 722 and its related bodies corporate) (‘Insignia Financial Group’).  </a:t>
            </a: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An investment with MLC does not represent a deposit or liability of, and is not guaranteed by, the Insignia Financial Group. </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600" b="1" dirty="0">
                <a:solidFill>
                  <a:srgbClr val="0000FF"/>
                </a:solidFill>
                <a:effectLst/>
                <a:latin typeface="Arial" panose="020B0604020202020204" pitchFamily="34" charset="0"/>
                <a:ea typeface="Calibri" panose="020F0502020204030204" pitchFamily="34" charset="0"/>
              </a:rPr>
              <a:t>This information may constitute general advice. </a:t>
            </a:r>
            <a:r>
              <a:rPr lang="en-AU" sz="1600" b="1" dirty="0">
                <a:effectLst/>
                <a:latin typeface="Arial" panose="020B0604020202020204" pitchFamily="34" charset="0"/>
                <a:ea typeface="Calibri" panose="020F0502020204030204" pitchFamily="34" charset="0"/>
              </a:rPr>
              <a:t>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a:t>
            </a:r>
            <a:endParaRPr lang="en-AU" sz="1600" b="1"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Past performance is not a reliable indicator of future performance. Share market returns are all in local currency.</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600" b="1" dirty="0">
                <a:solidFill>
                  <a:srgbClr val="0000FF"/>
                </a:solidFill>
                <a:effectLst/>
                <a:latin typeface="Arial" panose="020B0604020202020204" pitchFamily="34" charset="0"/>
                <a:ea typeface="Calibri" panose="020F0502020204030204" pitchFamily="34" charset="0"/>
              </a:rPr>
              <a:t>Any opinions expressed in this communication constitute our judgement at the time of issue and are subject to change. </a:t>
            </a:r>
            <a:r>
              <a:rPr lang="en-AU" sz="1600" dirty="0">
                <a:solidFill>
                  <a:srgbClr val="4E4540"/>
                </a:solidFill>
                <a:effectLst/>
                <a:latin typeface="Arial" panose="020B0604020202020204" pitchFamily="34" charset="0"/>
                <a:ea typeface="Calibri" panose="020F0502020204030204" pitchFamily="34" charset="0"/>
              </a:rPr>
              <a:t>We believe that the information contained in this communication is correct and that any estimates, opinions, conclusions or recommendations are reasonably held or made as at the time of compilation. </a:t>
            </a:r>
            <a:r>
              <a:rPr lang="en-AU" sz="1600" b="1" dirty="0">
                <a:solidFill>
                  <a:srgbClr val="FF0000"/>
                </a:solidFill>
                <a:effectLst/>
                <a:latin typeface="Arial" panose="020B0604020202020204" pitchFamily="34" charset="0"/>
                <a:ea typeface="Calibri" panose="020F0502020204030204" pitchFamily="34" charset="0"/>
              </a:rPr>
              <a:t>However, no warranty is made as to their accuracy or reliability </a:t>
            </a:r>
            <a:r>
              <a:rPr lang="en-AU" sz="1600" b="1" dirty="0">
                <a:solidFill>
                  <a:srgbClr val="0000FF"/>
                </a:solidFill>
                <a:effectLst/>
                <a:latin typeface="Arial" panose="020B0604020202020204" pitchFamily="34" charset="0"/>
                <a:ea typeface="Calibri" panose="020F0502020204030204" pitchFamily="34" charset="0"/>
              </a:rPr>
              <a:t>(which may change without notice), or other information contained in this communication.</a:t>
            </a:r>
            <a:endParaRPr lang="en-AU" sz="1600" b="1" dirty="0">
              <a:solidFill>
                <a:srgbClr val="0000FF"/>
              </a:solidFill>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This information is directed to and prepared for Australian residents only.</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MLC may use the services of any member of the Insignia Financial Group where it makes good business sense to do so and will benefit customers. Amounts paid for these services are always negotiated on an arm's length basis. MLC relies on third parties to provide certain information and is not responsible for its accuracy, nor is MLC liable for any loss arising from a person relying on information provided by third parties.</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Bloomberg Finance L.P. and its affiliates (collectively, “Bloomberg”) do not approve or endorse any information included in this material and disclaim all liability for any loss or damage of any kind arising out of the use of all or any part of this material.</a:t>
            </a:r>
            <a:endParaRPr lang="en-AU" sz="1400" dirty="0">
              <a:effectLst/>
              <a:latin typeface="Times New Roman" panose="02020603050405020304" pitchFamily="18" charset="0"/>
              <a:ea typeface="Calibri" panose="020F0502020204030204" pitchFamily="34" charset="0"/>
            </a:endParaRPr>
          </a:p>
          <a:p>
            <a:pPr marL="0" indent="0">
              <a:spcBef>
                <a:spcPts val="300"/>
              </a:spcBef>
              <a:spcAft>
                <a:spcPts val="300"/>
              </a:spcAft>
              <a:buNone/>
            </a:pPr>
            <a:r>
              <a:rPr lang="en-AU" sz="1400" dirty="0">
                <a:solidFill>
                  <a:srgbClr val="4E4540"/>
                </a:solidFill>
                <a:effectLst/>
                <a:latin typeface="Arial" panose="020B0604020202020204" pitchFamily="34" charset="0"/>
                <a:ea typeface="Calibri" panose="020F0502020204030204" pitchFamily="34" charset="0"/>
              </a:rPr>
              <a:t>The funds referred to herein is not sponsored, endorsed, or promoted by MSCI, and MSCI bears no liability with respect to any such funds.</a:t>
            </a:r>
            <a:endParaRPr lang="en-AU" sz="1400" dirty="0">
              <a:effectLst/>
              <a:latin typeface="Times New Roman" panose="02020603050405020304" pitchFamily="18" charset="0"/>
              <a:ea typeface="Calibri" panose="020F0502020204030204" pitchFamily="34" charset="0"/>
            </a:endParaRPr>
          </a:p>
          <a:p>
            <a:pPr marL="0" indent="0">
              <a:buNone/>
            </a:pPr>
            <a:r>
              <a:rPr lang="en-AU" sz="1400" dirty="0">
                <a:effectLst/>
                <a:latin typeface="Calibri" panose="020F0502020204030204" pitchFamily="34" charset="0"/>
                <a:ea typeface="Calibri" panose="020F0502020204030204" pitchFamily="34" charset="0"/>
              </a:rPr>
              <a:t> </a:t>
            </a:r>
            <a:endParaRPr lang="en-AU" sz="1400" dirty="0">
              <a:effectLst/>
              <a:latin typeface="Times New Roman" panose="02020603050405020304" pitchFamily="18" charset="0"/>
              <a:ea typeface="Calibri" panose="020F0502020204030204" pitchFamily="34" charset="0"/>
            </a:endParaRPr>
          </a:p>
          <a:p>
            <a:endParaRPr lang="en-AU" dirty="0"/>
          </a:p>
        </p:txBody>
      </p:sp>
    </p:spTree>
    <p:extLst>
      <p:ext uri="{BB962C8B-B14F-4D97-AF65-F5344CB8AC3E}">
        <p14:creationId xmlns:p14="http://schemas.microsoft.com/office/powerpoint/2010/main" val="2438595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75">
            <a:extLst>
              <a:ext uri="{FF2B5EF4-FFF2-40B4-BE49-F238E27FC236}">
                <a16:creationId xmlns:a16="http://schemas.microsoft.com/office/drawing/2014/main" id="{6DCEE577-735E-9BAA-6AF7-5CBD0FF34F96}"/>
              </a:ext>
            </a:extLst>
          </p:cNvPr>
          <p:cNvSpPr txBox="1">
            <a:spLocks/>
          </p:cNvSpPr>
          <p:nvPr/>
        </p:nvSpPr>
        <p:spPr>
          <a:xfrm>
            <a:off x="297712" y="142183"/>
            <a:ext cx="10345479" cy="603755"/>
          </a:xfrm>
          <a:prstGeom prst="rect">
            <a:avLst/>
          </a:prstGeom>
        </p:spPr>
        <p:txBody>
          <a:bodyPr vert="horz" wrap="square" lIns="0" tIns="12700" rIns="0" bIns="0" rtlCol="0">
            <a:spAutoFit/>
          </a:bodyPr>
          <a:lstStyle>
            <a:lvl1pPr>
              <a:lnSpc>
                <a:spcPts val="3200"/>
              </a:lnSpc>
              <a:defRPr sz="3000" b="0" i="0">
                <a:solidFill>
                  <a:schemeClr val="tx1"/>
                </a:solidFill>
                <a:latin typeface="Georgia"/>
                <a:ea typeface="+mj-ea"/>
                <a:cs typeface="Georgia"/>
              </a:defRPr>
            </a:lvl1pPr>
          </a:lstStyle>
          <a:p>
            <a:pPr>
              <a:lnSpc>
                <a:spcPct val="96000"/>
              </a:lnSpc>
            </a:pPr>
            <a:r>
              <a:rPr lang="en-AU" sz="2000" b="1" dirty="0">
                <a:solidFill>
                  <a:srgbClr val="008000"/>
                </a:solidFill>
                <a:latin typeface="+mn-lt"/>
              </a:rPr>
              <a:t>Lower global oil prices have been a positive surprise </a:t>
            </a:r>
            <a:r>
              <a:rPr lang="en-AU" sz="2000" b="1" dirty="0">
                <a:latin typeface="+mn-lt"/>
              </a:rPr>
              <a:t>over the past two years even with conflict escalation in the Middle East &amp; Ukraine.</a:t>
            </a:r>
            <a:r>
              <a:rPr lang="en-AU" sz="2000" dirty="0">
                <a:latin typeface="+mn-lt"/>
              </a:rPr>
              <a:t> </a:t>
            </a:r>
            <a:endParaRPr lang="en-US" sz="2000" i="1" dirty="0">
              <a:solidFill>
                <a:schemeClr val="tx2"/>
              </a:solidFill>
              <a:latin typeface="+mn-lt"/>
            </a:endParaRPr>
          </a:p>
        </p:txBody>
      </p:sp>
      <p:sp>
        <p:nvSpPr>
          <p:cNvPr id="2" name="TextBox 1">
            <a:extLst>
              <a:ext uri="{FF2B5EF4-FFF2-40B4-BE49-F238E27FC236}">
                <a16:creationId xmlns:a16="http://schemas.microsoft.com/office/drawing/2014/main" id="{4A2408CF-D825-20D6-2D7A-D810DCD1C1FB}"/>
              </a:ext>
            </a:extLst>
          </p:cNvPr>
          <p:cNvSpPr txBox="1"/>
          <p:nvPr/>
        </p:nvSpPr>
        <p:spPr>
          <a:xfrm>
            <a:off x="404173" y="6400951"/>
            <a:ext cx="1136951" cy="246221"/>
          </a:xfrm>
          <a:prstGeom prst="rect">
            <a:avLst/>
          </a:prstGeom>
          <a:noFill/>
        </p:spPr>
        <p:txBody>
          <a:bodyPr wrap="square" lIns="0" tIns="0" rIns="0" bIns="0" rtlCol="0" anchor="t">
            <a:spAutoFit/>
          </a:bodyPr>
          <a:lstStyle/>
          <a:p>
            <a:pPr algn="l" rtl="0">
              <a:defRPr/>
            </a:pPr>
            <a:r>
              <a:rPr lang="en-AU" sz="800" kern="1200" dirty="0">
                <a:solidFill>
                  <a:prstClr val="black"/>
                </a:solidFill>
                <a:latin typeface="Arial" panose="020B0604020202020204"/>
                <a:ea typeface="+mn-ea"/>
                <a:cs typeface="+mn-cs"/>
              </a:rPr>
              <a:t>Source : FED St Louis and WA  fuel Watch</a:t>
            </a:r>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1523B0-1B84-0B41-2ACB-5024E32B0E75}"/>
              </a:ext>
            </a:extLst>
          </p:cNvPr>
          <p:cNvSpPr txBox="1"/>
          <p:nvPr/>
        </p:nvSpPr>
        <p:spPr>
          <a:xfrm>
            <a:off x="10008703" y="5891576"/>
            <a:ext cx="2080516" cy="769441"/>
          </a:xfrm>
          <a:prstGeom prst="rect">
            <a:avLst/>
          </a:prstGeom>
          <a:noFill/>
        </p:spPr>
        <p:txBody>
          <a:bodyPr wrap="square" rtlCol="0">
            <a:spAutoFit/>
          </a:bodyPr>
          <a:lstStyle/>
          <a:p>
            <a:pPr algn="ctr"/>
            <a:r>
              <a:rPr lang="en-AU" sz="1200" b="1" dirty="0">
                <a:solidFill>
                  <a:srgbClr val="0000FF"/>
                </a:solidFill>
              </a:rPr>
              <a:t>Australian $ petrol price is Unleaded 91 octane</a:t>
            </a:r>
          </a:p>
          <a:p>
            <a:pPr algn="ctr"/>
            <a:endParaRPr lang="en-AU" sz="1000" b="1" dirty="0">
              <a:solidFill>
                <a:srgbClr val="0000FF"/>
              </a:solidFill>
            </a:endParaRPr>
          </a:p>
          <a:p>
            <a:pPr algn="ctr"/>
            <a:endParaRPr lang="en-AU" sz="1000" b="1" dirty="0">
              <a:solidFill>
                <a:srgbClr val="0000FF"/>
              </a:solidFill>
            </a:endParaRPr>
          </a:p>
        </p:txBody>
      </p:sp>
      <p:pic>
        <p:nvPicPr>
          <p:cNvPr id="4" name="Picture 3">
            <a:extLst>
              <a:ext uri="{FF2B5EF4-FFF2-40B4-BE49-F238E27FC236}">
                <a16:creationId xmlns:a16="http://schemas.microsoft.com/office/drawing/2014/main" id="{72DD547C-D9A2-5D23-ADD7-428B136447CE}"/>
              </a:ext>
            </a:extLst>
          </p:cNvPr>
          <p:cNvPicPr>
            <a:picLocks noChangeAspect="1"/>
          </p:cNvPicPr>
          <p:nvPr/>
        </p:nvPicPr>
        <p:blipFill>
          <a:blip r:embed="rId2"/>
          <a:stretch>
            <a:fillRect/>
          </a:stretch>
        </p:blipFill>
        <p:spPr>
          <a:xfrm>
            <a:off x="1818860" y="839972"/>
            <a:ext cx="8189843" cy="5875845"/>
          </a:xfrm>
          <a:prstGeom prst="rect">
            <a:avLst/>
          </a:prstGeom>
        </p:spPr>
      </p:pic>
      <p:sp>
        <p:nvSpPr>
          <p:cNvPr id="6" name="TextBox 5">
            <a:extLst>
              <a:ext uri="{FF2B5EF4-FFF2-40B4-BE49-F238E27FC236}">
                <a16:creationId xmlns:a16="http://schemas.microsoft.com/office/drawing/2014/main" id="{EA991459-AAFF-5586-ED51-FBEEF58B396C}"/>
              </a:ext>
            </a:extLst>
          </p:cNvPr>
          <p:cNvSpPr txBox="1"/>
          <p:nvPr/>
        </p:nvSpPr>
        <p:spPr>
          <a:xfrm>
            <a:off x="8281599" y="2632153"/>
            <a:ext cx="955240" cy="1785104"/>
          </a:xfrm>
          <a:prstGeom prst="rect">
            <a:avLst/>
          </a:prstGeom>
          <a:noFill/>
        </p:spPr>
        <p:txBody>
          <a:bodyPr wrap="square" rtlCol="0">
            <a:spAutoFit/>
          </a:bodyPr>
          <a:lstStyle/>
          <a:p>
            <a:pPr algn="ctr"/>
            <a:r>
              <a:rPr lang="en-AU" sz="1400" b="1" dirty="0">
                <a:solidFill>
                  <a:srgbClr val="0000FF"/>
                </a:solidFill>
              </a:rPr>
              <a:t>A</a:t>
            </a:r>
            <a:r>
              <a:rPr lang="en-AU" sz="1600" b="1" dirty="0">
                <a:solidFill>
                  <a:srgbClr val="0000FF"/>
                </a:solidFill>
              </a:rPr>
              <a:t>$</a:t>
            </a:r>
          </a:p>
          <a:p>
            <a:pPr algn="ctr"/>
            <a:r>
              <a:rPr lang="en-AU" sz="1600" b="1" dirty="0">
                <a:solidFill>
                  <a:srgbClr val="0000FF"/>
                </a:solidFill>
              </a:rPr>
              <a:t>1.70</a:t>
            </a:r>
          </a:p>
          <a:p>
            <a:pPr algn="ctr"/>
            <a:endParaRPr lang="en-AU" sz="1600" b="1" dirty="0">
              <a:solidFill>
                <a:srgbClr val="0000FF"/>
              </a:solidFill>
            </a:endParaRPr>
          </a:p>
          <a:p>
            <a:pPr algn="ctr"/>
            <a:endParaRPr lang="en-AU" sz="1600" b="1" dirty="0">
              <a:solidFill>
                <a:srgbClr val="0000FF"/>
              </a:solidFill>
            </a:endParaRPr>
          </a:p>
          <a:p>
            <a:pPr algn="ctr"/>
            <a:r>
              <a:rPr lang="en-AU" sz="1600" b="1" dirty="0"/>
              <a:t>US$</a:t>
            </a:r>
          </a:p>
          <a:p>
            <a:pPr algn="ctr"/>
            <a:r>
              <a:rPr lang="en-AU" sz="1600" b="1" dirty="0"/>
              <a:t>66</a:t>
            </a:r>
          </a:p>
          <a:p>
            <a:pPr algn="ctr"/>
            <a:endParaRPr lang="en-AU" sz="1400" b="1" dirty="0">
              <a:solidFill>
                <a:srgbClr val="0000FF"/>
              </a:solidFill>
            </a:endParaRPr>
          </a:p>
        </p:txBody>
      </p:sp>
      <p:pic>
        <p:nvPicPr>
          <p:cNvPr id="9" name="Picture 8">
            <a:extLst>
              <a:ext uri="{FF2B5EF4-FFF2-40B4-BE49-F238E27FC236}">
                <a16:creationId xmlns:a16="http://schemas.microsoft.com/office/drawing/2014/main" id="{1B0CAAA0-044C-5565-5CAF-8203CD96C420}"/>
              </a:ext>
            </a:extLst>
          </p:cNvPr>
          <p:cNvPicPr>
            <a:picLocks noChangeAspect="1"/>
          </p:cNvPicPr>
          <p:nvPr/>
        </p:nvPicPr>
        <p:blipFill>
          <a:blip r:embed="rId3"/>
          <a:stretch>
            <a:fillRect/>
          </a:stretch>
        </p:blipFill>
        <p:spPr>
          <a:xfrm>
            <a:off x="5159410" y="3833622"/>
            <a:ext cx="1414539" cy="1870296"/>
          </a:xfrm>
          <a:prstGeom prst="rect">
            <a:avLst/>
          </a:prstGeom>
        </p:spPr>
      </p:pic>
      <p:pic>
        <p:nvPicPr>
          <p:cNvPr id="11" name="Picture 10">
            <a:extLst>
              <a:ext uri="{FF2B5EF4-FFF2-40B4-BE49-F238E27FC236}">
                <a16:creationId xmlns:a16="http://schemas.microsoft.com/office/drawing/2014/main" id="{A630CC23-E4B5-71E1-E904-CDBB52284FD4}"/>
              </a:ext>
            </a:extLst>
          </p:cNvPr>
          <p:cNvPicPr>
            <a:picLocks noChangeAspect="1"/>
          </p:cNvPicPr>
          <p:nvPr/>
        </p:nvPicPr>
        <p:blipFill>
          <a:blip r:embed="rId4"/>
          <a:stretch>
            <a:fillRect/>
          </a:stretch>
        </p:blipFill>
        <p:spPr>
          <a:xfrm>
            <a:off x="6378424" y="3706988"/>
            <a:ext cx="1162000" cy="914479"/>
          </a:xfrm>
          <a:prstGeom prst="rect">
            <a:avLst/>
          </a:prstGeom>
        </p:spPr>
      </p:pic>
      <p:pic>
        <p:nvPicPr>
          <p:cNvPr id="12" name="Picture 11">
            <a:extLst>
              <a:ext uri="{FF2B5EF4-FFF2-40B4-BE49-F238E27FC236}">
                <a16:creationId xmlns:a16="http://schemas.microsoft.com/office/drawing/2014/main" id="{87C72DFA-07BA-A98F-0AD4-3F28D392F782}"/>
              </a:ext>
            </a:extLst>
          </p:cNvPr>
          <p:cNvPicPr>
            <a:picLocks noChangeAspect="1"/>
          </p:cNvPicPr>
          <p:nvPr/>
        </p:nvPicPr>
        <p:blipFill>
          <a:blip r:embed="rId5"/>
          <a:stretch>
            <a:fillRect/>
          </a:stretch>
        </p:blipFill>
        <p:spPr>
          <a:xfrm>
            <a:off x="7278349" y="4115885"/>
            <a:ext cx="1265323" cy="838887"/>
          </a:xfrm>
          <a:prstGeom prst="rect">
            <a:avLst/>
          </a:prstGeom>
        </p:spPr>
      </p:pic>
      <p:cxnSp>
        <p:nvCxnSpPr>
          <p:cNvPr id="20" name="Straight Arrow Connector 19">
            <a:extLst>
              <a:ext uri="{FF2B5EF4-FFF2-40B4-BE49-F238E27FC236}">
                <a16:creationId xmlns:a16="http://schemas.microsoft.com/office/drawing/2014/main" id="{25D02A8A-8B4C-7121-DBCB-59D7C37215CF}"/>
              </a:ext>
            </a:extLst>
          </p:cNvPr>
          <p:cNvCxnSpPr>
            <a:cxnSpLocks/>
          </p:cNvCxnSpPr>
          <p:nvPr/>
        </p:nvCxnSpPr>
        <p:spPr>
          <a:xfrm>
            <a:off x="7278350" y="3666928"/>
            <a:ext cx="1029226" cy="396079"/>
          </a:xfrm>
          <a:prstGeom prst="straightConnector1">
            <a:avLst/>
          </a:prstGeom>
          <a:ln w="50800">
            <a:solidFill>
              <a:srgbClr val="008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158C6D6-1842-D36F-27A5-05F17EA538BF}"/>
              </a:ext>
            </a:extLst>
          </p:cNvPr>
          <p:cNvCxnSpPr>
            <a:cxnSpLocks/>
          </p:cNvCxnSpPr>
          <p:nvPr/>
        </p:nvCxnSpPr>
        <p:spPr>
          <a:xfrm flipV="1">
            <a:off x="5555974" y="1594884"/>
            <a:ext cx="174975" cy="1390874"/>
          </a:xfrm>
          <a:prstGeom prst="straightConnector1">
            <a:avLst/>
          </a:prstGeom>
          <a:ln w="508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7F48F33-FE1B-894F-4237-5438FE71BE8E}"/>
              </a:ext>
            </a:extLst>
          </p:cNvPr>
          <p:cNvPicPr>
            <a:picLocks noChangeAspect="1"/>
          </p:cNvPicPr>
          <p:nvPr/>
        </p:nvPicPr>
        <p:blipFill>
          <a:blip r:embed="rId6"/>
          <a:stretch>
            <a:fillRect/>
          </a:stretch>
        </p:blipFill>
        <p:spPr>
          <a:xfrm>
            <a:off x="2969042" y="5355721"/>
            <a:ext cx="1469263" cy="920576"/>
          </a:xfrm>
          <a:prstGeom prst="rect">
            <a:avLst/>
          </a:prstGeom>
        </p:spPr>
      </p:pic>
    </p:spTree>
    <p:extLst>
      <p:ext uri="{BB962C8B-B14F-4D97-AF65-F5344CB8AC3E}">
        <p14:creationId xmlns:p14="http://schemas.microsoft.com/office/powerpoint/2010/main" val="427943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AC6C-BF45-4AE1-9C82-FB0BB3FBC516}"/>
              </a:ext>
            </a:extLst>
          </p:cNvPr>
          <p:cNvSpPr>
            <a:spLocks noGrp="1"/>
          </p:cNvSpPr>
          <p:nvPr>
            <p:ph type="title"/>
          </p:nvPr>
        </p:nvSpPr>
        <p:spPr>
          <a:xfrm>
            <a:off x="251590" y="271289"/>
            <a:ext cx="10359702" cy="615553"/>
          </a:xfrm>
        </p:spPr>
        <p:txBody>
          <a:bodyPr/>
          <a:lstStyle/>
          <a:p>
            <a:r>
              <a:rPr lang="en-AU" sz="2000" b="1" dirty="0">
                <a:latin typeface="Arial" panose="020B0604020202020204" pitchFamily="34" charset="0"/>
                <a:cs typeface="Arial" panose="020B0604020202020204" pitchFamily="34" charset="0"/>
              </a:rPr>
              <a:t>Iron Ore prices have also been a positive surprise by staying </a:t>
            </a:r>
            <a:r>
              <a:rPr lang="en-AU" sz="2000" dirty="0">
                <a:latin typeface="Arial" panose="020B0604020202020204" pitchFamily="34" charset="0"/>
                <a:cs typeface="Arial" panose="020B0604020202020204" pitchFamily="34" charset="0"/>
              </a:rPr>
              <a:t>near </a:t>
            </a:r>
            <a:r>
              <a:rPr lang="en-AU" sz="2000" b="1" dirty="0">
                <a:latin typeface="Arial" panose="020B0604020202020204" pitchFamily="34" charset="0"/>
                <a:cs typeface="Arial" panose="020B0604020202020204" pitchFamily="34" charset="0"/>
              </a:rPr>
              <a:t>US$ </a:t>
            </a:r>
            <a:r>
              <a:rPr lang="en-AU" sz="2000" dirty="0">
                <a:latin typeface="Arial" panose="020B0604020202020204" pitchFamily="34" charset="0"/>
                <a:cs typeface="Arial" panose="020B0604020202020204" pitchFamily="34" charset="0"/>
              </a:rPr>
              <a:t>100</a:t>
            </a:r>
            <a:r>
              <a:rPr lang="en-AU" sz="2000" b="1" dirty="0">
                <a:latin typeface="Arial" panose="020B0604020202020204" pitchFamily="34" charset="0"/>
                <a:cs typeface="Arial" panose="020B0604020202020204" pitchFamily="34" charset="0"/>
              </a:rPr>
              <a:t> per ton despite the reality that China’s steel production has peaked and is declining. </a:t>
            </a:r>
            <a:endParaRPr lang="en-AU" sz="1800" b="1" i="1" dirty="0">
              <a:solidFill>
                <a:schemeClr val="accent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5DC97BE-ED50-4AE0-BC14-EE6D8CD8F511}"/>
              </a:ext>
            </a:extLst>
          </p:cNvPr>
          <p:cNvSpPr>
            <a:spLocks noGrp="1"/>
          </p:cNvSpPr>
          <p:nvPr>
            <p:ph type="sldNum" sz="quarter" idx="10"/>
          </p:nvPr>
        </p:nvSpPr>
        <p:spPr>
          <a:xfrm>
            <a:off x="11604171" y="246865"/>
            <a:ext cx="257175" cy="191279"/>
          </a:xfrm>
        </p:spPr>
        <p:txBody>
          <a:bodyPr/>
          <a:lstStyle/>
          <a:p>
            <a:fld id="{85862CF6-E18B-41F7-91E3-0BE057B5524C}" type="slidenum">
              <a:rPr lang="en-AU" smtClean="0"/>
              <a:pPr/>
              <a:t>21</a:t>
            </a:fld>
            <a:endParaRPr lang="en-AU" sz="749" dirty="0"/>
          </a:p>
        </p:txBody>
      </p:sp>
      <p:sp>
        <p:nvSpPr>
          <p:cNvPr id="3" name="TextBox 2">
            <a:extLst>
              <a:ext uri="{FF2B5EF4-FFF2-40B4-BE49-F238E27FC236}">
                <a16:creationId xmlns:a16="http://schemas.microsoft.com/office/drawing/2014/main" id="{D73D1123-8339-4D90-A91E-4DCD65BF2C16}"/>
              </a:ext>
            </a:extLst>
          </p:cNvPr>
          <p:cNvSpPr txBox="1"/>
          <p:nvPr/>
        </p:nvSpPr>
        <p:spPr>
          <a:xfrm>
            <a:off x="114172" y="5387945"/>
            <a:ext cx="1464776" cy="1015663"/>
          </a:xfrm>
          <a:prstGeom prst="rect">
            <a:avLst/>
          </a:prstGeom>
          <a:noFill/>
        </p:spPr>
        <p:txBody>
          <a:bodyPr wrap="square" rtlCol="0">
            <a:spAutoFit/>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Refinitiv / DataStream &amp; China National Bureau of Statistics                      AAAequitycycle.xls</a:t>
            </a:r>
          </a:p>
        </p:txBody>
      </p:sp>
      <p:pic>
        <p:nvPicPr>
          <p:cNvPr id="4" name="Picture 3">
            <a:extLst>
              <a:ext uri="{FF2B5EF4-FFF2-40B4-BE49-F238E27FC236}">
                <a16:creationId xmlns:a16="http://schemas.microsoft.com/office/drawing/2014/main" id="{AE5AAC6E-A8F7-BCFC-05E2-25A207B01BA9}"/>
              </a:ext>
            </a:extLst>
          </p:cNvPr>
          <p:cNvPicPr>
            <a:picLocks noChangeAspect="1"/>
          </p:cNvPicPr>
          <p:nvPr/>
        </p:nvPicPr>
        <p:blipFill>
          <a:blip r:embed="rId2"/>
          <a:stretch>
            <a:fillRect/>
          </a:stretch>
        </p:blipFill>
        <p:spPr>
          <a:xfrm>
            <a:off x="1763486" y="886842"/>
            <a:ext cx="8545285" cy="5886098"/>
          </a:xfrm>
          <a:prstGeom prst="rect">
            <a:avLst/>
          </a:prstGeom>
        </p:spPr>
      </p:pic>
      <p:cxnSp>
        <p:nvCxnSpPr>
          <p:cNvPr id="14" name="Straight Arrow Connector 13">
            <a:extLst>
              <a:ext uri="{FF2B5EF4-FFF2-40B4-BE49-F238E27FC236}">
                <a16:creationId xmlns:a16="http://schemas.microsoft.com/office/drawing/2014/main" id="{89C62FE5-9EB9-B3F2-7B24-432440F5B568}"/>
              </a:ext>
            </a:extLst>
          </p:cNvPr>
          <p:cNvCxnSpPr>
            <a:cxnSpLocks/>
          </p:cNvCxnSpPr>
          <p:nvPr/>
        </p:nvCxnSpPr>
        <p:spPr>
          <a:xfrm>
            <a:off x="5582093" y="2710325"/>
            <a:ext cx="625536" cy="341219"/>
          </a:xfrm>
          <a:prstGeom prst="straightConnector1">
            <a:avLst/>
          </a:prstGeom>
          <a:ln w="508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EAAB838-63F0-0A96-2466-95B86658F391}"/>
              </a:ext>
            </a:extLst>
          </p:cNvPr>
          <p:cNvSpPr txBox="1"/>
          <p:nvPr/>
        </p:nvSpPr>
        <p:spPr>
          <a:xfrm>
            <a:off x="8830352" y="3817088"/>
            <a:ext cx="930335" cy="1477328"/>
          </a:xfrm>
          <a:prstGeom prst="rect">
            <a:avLst/>
          </a:prstGeom>
          <a:noFill/>
        </p:spPr>
        <p:txBody>
          <a:bodyPr wrap="square" rtlCol="0">
            <a:spAutoFit/>
          </a:bodyPr>
          <a:lstStyle/>
          <a:p>
            <a:pPr algn="ctr"/>
            <a:r>
              <a:rPr lang="en-AU" b="1" dirty="0">
                <a:solidFill>
                  <a:schemeClr val="accent1"/>
                </a:solidFill>
              </a:rPr>
              <a:t>US$</a:t>
            </a:r>
          </a:p>
          <a:p>
            <a:pPr algn="ctr"/>
            <a:r>
              <a:rPr lang="en-AU" b="1" dirty="0">
                <a:solidFill>
                  <a:schemeClr val="accent1"/>
                </a:solidFill>
              </a:rPr>
              <a:t>104</a:t>
            </a:r>
          </a:p>
          <a:p>
            <a:pPr algn="ctr"/>
            <a:endParaRPr lang="en-AU" b="1" dirty="0">
              <a:solidFill>
                <a:schemeClr val="accent1"/>
              </a:solidFill>
            </a:endParaRPr>
          </a:p>
          <a:p>
            <a:pPr algn="ctr"/>
            <a:endParaRPr lang="en-AU" b="1" dirty="0">
              <a:solidFill>
                <a:schemeClr val="accent1"/>
              </a:solidFill>
            </a:endParaRPr>
          </a:p>
          <a:p>
            <a:pPr algn="ctr"/>
            <a:r>
              <a:rPr lang="en-AU" b="1" dirty="0"/>
              <a:t>- 1.5 %</a:t>
            </a:r>
          </a:p>
        </p:txBody>
      </p:sp>
      <p:sp>
        <p:nvSpPr>
          <p:cNvPr id="22" name="TextBox 21">
            <a:extLst>
              <a:ext uri="{FF2B5EF4-FFF2-40B4-BE49-F238E27FC236}">
                <a16:creationId xmlns:a16="http://schemas.microsoft.com/office/drawing/2014/main" id="{074A342D-33FB-09AA-47E3-AA9D01489F0A}"/>
              </a:ext>
            </a:extLst>
          </p:cNvPr>
          <p:cNvSpPr txBox="1"/>
          <p:nvPr/>
        </p:nvSpPr>
        <p:spPr>
          <a:xfrm>
            <a:off x="2695340" y="2028799"/>
            <a:ext cx="3512289" cy="646331"/>
          </a:xfrm>
          <a:prstGeom prst="rect">
            <a:avLst/>
          </a:prstGeom>
          <a:noFill/>
        </p:spPr>
        <p:txBody>
          <a:bodyPr wrap="square" rtlCol="0">
            <a:spAutoFit/>
          </a:bodyPr>
          <a:lstStyle/>
          <a:p>
            <a:r>
              <a:rPr lang="en-AU" b="1" i="1" dirty="0">
                <a:solidFill>
                  <a:srgbClr val="0000FF"/>
                </a:solidFill>
              </a:rPr>
              <a:t>Peak China steel production at 1.1 billion tonnes in 2021</a:t>
            </a:r>
          </a:p>
        </p:txBody>
      </p:sp>
    </p:spTree>
    <p:extLst>
      <p:ext uri="{BB962C8B-B14F-4D97-AF65-F5344CB8AC3E}">
        <p14:creationId xmlns:p14="http://schemas.microsoft.com/office/powerpoint/2010/main" val="236160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0F24-2C46-24A6-B318-66333D90652D}"/>
              </a:ext>
            </a:extLst>
          </p:cNvPr>
          <p:cNvSpPr>
            <a:spLocks noGrp="1"/>
          </p:cNvSpPr>
          <p:nvPr>
            <p:ph type="title"/>
          </p:nvPr>
        </p:nvSpPr>
        <p:spPr>
          <a:xfrm>
            <a:off x="287660" y="338840"/>
            <a:ext cx="10136912" cy="782388"/>
          </a:xfrm>
        </p:spPr>
        <p:txBody>
          <a:bodyPr/>
          <a:lstStyle/>
          <a:p>
            <a:r>
              <a:rPr lang="en-AU" sz="2000" dirty="0"/>
              <a:t>China’s residential property market remains a major concern </a:t>
            </a:r>
            <a:r>
              <a:rPr lang="en-AU" sz="2000" b="0" dirty="0">
                <a:latin typeface="+mn-lt"/>
              </a:rPr>
              <a:t>according to the Reserve Bank (RBA).</a:t>
            </a:r>
          </a:p>
        </p:txBody>
      </p:sp>
      <p:sp>
        <p:nvSpPr>
          <p:cNvPr id="3" name="Content Placeholder 2">
            <a:extLst>
              <a:ext uri="{FF2B5EF4-FFF2-40B4-BE49-F238E27FC236}">
                <a16:creationId xmlns:a16="http://schemas.microsoft.com/office/drawing/2014/main" id="{15576FC4-1398-368B-DE62-64C1FA9D720D}"/>
              </a:ext>
            </a:extLst>
          </p:cNvPr>
          <p:cNvSpPr>
            <a:spLocks noGrp="1"/>
          </p:cNvSpPr>
          <p:nvPr>
            <p:ph sz="half" idx="1"/>
          </p:nvPr>
        </p:nvSpPr>
        <p:spPr>
          <a:xfrm>
            <a:off x="65314" y="1333821"/>
            <a:ext cx="5780315" cy="5170505"/>
          </a:xfrm>
        </p:spPr>
        <p:txBody>
          <a:bodyPr/>
          <a:lstStyle/>
          <a:p>
            <a:pPr marL="0" indent="0">
              <a:buNone/>
            </a:pPr>
            <a:r>
              <a:rPr lang="en-AU" sz="1800" b="1" i="1" dirty="0">
                <a:solidFill>
                  <a:srgbClr val="FF0000"/>
                </a:solidFill>
              </a:rPr>
              <a:t>“Conditions in the Chinese housing market remain very weak. </a:t>
            </a:r>
            <a:r>
              <a:rPr lang="en-AU" sz="1800" i="1" dirty="0"/>
              <a:t>Prices and sales of new housing (which makes up most of overall housing transactions) have declined further over recent months. </a:t>
            </a:r>
            <a:endParaRPr lang="en-AU" sz="1800" dirty="0"/>
          </a:p>
          <a:p>
            <a:pPr marL="0" indent="0">
              <a:buNone/>
            </a:pPr>
            <a:r>
              <a:rPr lang="en-AU" sz="1800" i="1" dirty="0"/>
              <a:t>Chinese banks, and particularly rural commercial banks, maintain material direct exposures to the property sector. </a:t>
            </a:r>
            <a:r>
              <a:rPr lang="en-AU" sz="1800" b="1" i="1" dirty="0">
                <a:solidFill>
                  <a:srgbClr val="008000"/>
                </a:solidFill>
              </a:rPr>
              <a:t>Risks to banks from the mortgage book are mitigated by moderate loan-to-valuation ratios.</a:t>
            </a:r>
            <a:r>
              <a:rPr lang="en-AU" sz="1800" b="1" dirty="0">
                <a:solidFill>
                  <a:srgbClr val="008000"/>
                </a:solidFill>
              </a:rPr>
              <a:t> </a:t>
            </a:r>
          </a:p>
          <a:p>
            <a:pPr marL="0" indent="0">
              <a:buNone/>
            </a:pPr>
            <a:r>
              <a:rPr lang="en-AU" sz="1800" i="1" dirty="0"/>
              <a:t>Nevertheless, </a:t>
            </a:r>
            <a:r>
              <a:rPr lang="en-AU" sz="1800" b="1" i="1" dirty="0">
                <a:solidFill>
                  <a:srgbClr val="FF0000"/>
                </a:solidFill>
              </a:rPr>
              <a:t>property developers remain under heavy pressure</a:t>
            </a:r>
            <a:r>
              <a:rPr lang="en-AU" sz="1800" i="1" dirty="0"/>
              <a:t>; many are imposing deeper haircuts on creditors amid a recent rise in debt restructurings, reflecting limited cash flows and deteriorating asset valuations</a:t>
            </a:r>
            <a:r>
              <a:rPr lang="en-AU" sz="1800" dirty="0"/>
              <a:t>. </a:t>
            </a:r>
            <a:r>
              <a:rPr lang="en-AU" sz="1800" b="1" i="1" dirty="0">
                <a:solidFill>
                  <a:schemeClr val="accent1"/>
                </a:solidFill>
              </a:rPr>
              <a:t>Household vulnerabilities also remain elevated </a:t>
            </a:r>
            <a:r>
              <a:rPr lang="en-AU" sz="1800" b="1" i="1" dirty="0"/>
              <a:t>as property prices have declined and household income growth is slowing</a:t>
            </a:r>
            <a:r>
              <a:rPr lang="en-AU" sz="1800" b="1" dirty="0"/>
              <a:t>. ” </a:t>
            </a:r>
          </a:p>
          <a:p>
            <a:pPr marL="0" indent="0">
              <a:buNone/>
            </a:pPr>
            <a:r>
              <a:rPr lang="en-AU" sz="1200" b="1" dirty="0"/>
              <a:t>Source : RBA  Financial Stability Review ,  October   2025   page 5  (RBA)</a:t>
            </a:r>
          </a:p>
        </p:txBody>
      </p:sp>
      <p:pic>
        <p:nvPicPr>
          <p:cNvPr id="6" name="Content Placeholder 5">
            <a:extLst>
              <a:ext uri="{FF2B5EF4-FFF2-40B4-BE49-F238E27FC236}">
                <a16:creationId xmlns:a16="http://schemas.microsoft.com/office/drawing/2014/main" id="{D7841141-B909-FB32-CE25-8FA7EFA7FAEF}"/>
              </a:ext>
            </a:extLst>
          </p:cNvPr>
          <p:cNvPicPr>
            <a:picLocks noGrp="1" noChangeAspect="1"/>
          </p:cNvPicPr>
          <p:nvPr>
            <p:ph sz="half" idx="2"/>
          </p:nvPr>
        </p:nvPicPr>
        <p:blipFill>
          <a:blip r:embed="rId2"/>
          <a:stretch>
            <a:fillRect/>
          </a:stretch>
        </p:blipFill>
        <p:spPr>
          <a:xfrm>
            <a:off x="5845629" y="1001486"/>
            <a:ext cx="6215742" cy="5694119"/>
          </a:xfrm>
          <a:prstGeom prst="rect">
            <a:avLst/>
          </a:prstGeom>
        </p:spPr>
      </p:pic>
      <p:sp>
        <p:nvSpPr>
          <p:cNvPr id="5" name="Slide Number Placeholder 4">
            <a:extLst>
              <a:ext uri="{FF2B5EF4-FFF2-40B4-BE49-F238E27FC236}">
                <a16:creationId xmlns:a16="http://schemas.microsoft.com/office/drawing/2014/main" id="{B5F1D7C3-03C4-4EC9-618B-2D27E1648646}"/>
              </a:ext>
            </a:extLst>
          </p:cNvPr>
          <p:cNvSpPr>
            <a:spLocks noGrp="1"/>
          </p:cNvSpPr>
          <p:nvPr>
            <p:ph type="sldNum" sz="quarter" idx="10"/>
          </p:nvPr>
        </p:nvSpPr>
        <p:spPr/>
        <p:txBody>
          <a:bodyPr/>
          <a:lstStyle/>
          <a:p>
            <a:fld id="{85862CF6-E18B-41F7-91E3-0BE057B5524C}" type="slidenum">
              <a:rPr lang="en-AU" smtClean="0"/>
              <a:pPr/>
              <a:t>22</a:t>
            </a:fld>
            <a:endParaRPr lang="en-AU" sz="749" dirty="0"/>
          </a:p>
        </p:txBody>
      </p:sp>
    </p:spTree>
    <p:extLst>
      <p:ext uri="{BB962C8B-B14F-4D97-AF65-F5344CB8AC3E}">
        <p14:creationId xmlns:p14="http://schemas.microsoft.com/office/powerpoint/2010/main" val="1765644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DBE86D-7AC9-44D6-9D0F-FAD44F605FEA}"/>
              </a:ext>
            </a:extLst>
          </p:cNvPr>
          <p:cNvSpPr>
            <a:spLocks noGrp="1"/>
          </p:cNvSpPr>
          <p:nvPr>
            <p:ph type="sldNum" sz="quarter" idx="12"/>
          </p:nvPr>
        </p:nvSpPr>
        <p:spPr>
          <a:xfrm>
            <a:off x="11816596" y="6666721"/>
            <a:ext cx="257175" cy="191279"/>
          </a:xfrm>
        </p:spPr>
        <p:txBody>
          <a:bodyPr wrap="none" anchor="ctr">
            <a:normAutofit/>
          </a:bodyPr>
          <a:lstStyle/>
          <a:p>
            <a:pPr>
              <a:spcAft>
                <a:spcPts val="600"/>
              </a:spcAft>
            </a:pPr>
            <a:fld id="{124866B3-8C2A-4B94-AF1A-57C3F889C822}" type="slidenum">
              <a:rPr lang="en-AU" smtClean="0"/>
              <a:pPr>
                <a:spcAft>
                  <a:spcPts val="600"/>
                </a:spcAft>
              </a:pPr>
              <a:t>23</a:t>
            </a:fld>
            <a:endParaRPr lang="en-AU" dirty="0"/>
          </a:p>
        </p:txBody>
      </p:sp>
      <p:sp>
        <p:nvSpPr>
          <p:cNvPr id="13" name="Title 4">
            <a:extLst>
              <a:ext uri="{FF2B5EF4-FFF2-40B4-BE49-F238E27FC236}">
                <a16:creationId xmlns:a16="http://schemas.microsoft.com/office/drawing/2014/main" id="{BEA2DACB-C48B-4D5C-80E5-BA50A3D24B14}"/>
              </a:ext>
            </a:extLst>
          </p:cNvPr>
          <p:cNvSpPr>
            <a:spLocks noGrp="1"/>
          </p:cNvSpPr>
          <p:nvPr>
            <p:ph type="title"/>
          </p:nvPr>
        </p:nvSpPr>
        <p:spPr>
          <a:xfrm>
            <a:off x="217289" y="274522"/>
            <a:ext cx="10495768" cy="739269"/>
          </a:xfrm>
        </p:spPr>
        <p:txBody>
          <a:bodyPr/>
          <a:lstStyle/>
          <a:p>
            <a:r>
              <a:rPr lang="en-US" sz="2000" dirty="0"/>
              <a:t>Australia’s new Nominal Household Spending Indicator for August shows a spending slowdown rather than the RBA’s view that consumer spending is “</a:t>
            </a:r>
            <a:r>
              <a:rPr lang="en-US" sz="2000" i="1" dirty="0"/>
              <a:t>picking up</a:t>
            </a:r>
            <a:r>
              <a:rPr lang="en-US" sz="2000" dirty="0"/>
              <a:t>” speed </a:t>
            </a:r>
            <a:br>
              <a:rPr lang="en-US" sz="2000" dirty="0"/>
            </a:br>
            <a:endParaRPr lang="en-US" sz="2000" b="0" i="1" dirty="0">
              <a:solidFill>
                <a:srgbClr val="FF0000"/>
              </a:solidFill>
              <a:latin typeface="+mn-lt"/>
            </a:endParaRPr>
          </a:p>
        </p:txBody>
      </p:sp>
      <p:sp>
        <p:nvSpPr>
          <p:cNvPr id="18" name="TextBox 17">
            <a:extLst>
              <a:ext uri="{FF2B5EF4-FFF2-40B4-BE49-F238E27FC236}">
                <a16:creationId xmlns:a16="http://schemas.microsoft.com/office/drawing/2014/main" id="{6273B731-FD29-4A12-94F4-7AEE8BC257D4}"/>
              </a:ext>
            </a:extLst>
          </p:cNvPr>
          <p:cNvSpPr txBox="1"/>
          <p:nvPr/>
        </p:nvSpPr>
        <p:spPr>
          <a:xfrm>
            <a:off x="12877014" y="1338606"/>
            <a:ext cx="184731" cy="369332"/>
          </a:xfrm>
          <a:prstGeom prst="rect">
            <a:avLst/>
          </a:prstGeom>
          <a:noFill/>
        </p:spPr>
        <p:txBody>
          <a:bodyPr wrap="none" rtlCol="0">
            <a:spAutoFit/>
          </a:bodyPr>
          <a:lstStyle/>
          <a:p>
            <a:endParaRPr lang="en-AU" dirty="0"/>
          </a:p>
        </p:txBody>
      </p:sp>
      <p:sp>
        <p:nvSpPr>
          <p:cNvPr id="8" name="TextBox 7">
            <a:extLst>
              <a:ext uri="{FF2B5EF4-FFF2-40B4-BE49-F238E27FC236}">
                <a16:creationId xmlns:a16="http://schemas.microsoft.com/office/drawing/2014/main" id="{94EAF041-39F2-906D-1163-3B1F6D439D4A}"/>
              </a:ext>
            </a:extLst>
          </p:cNvPr>
          <p:cNvSpPr txBox="1"/>
          <p:nvPr/>
        </p:nvSpPr>
        <p:spPr>
          <a:xfrm>
            <a:off x="217290" y="1262406"/>
            <a:ext cx="4790140" cy="2062103"/>
          </a:xfrm>
          <a:prstGeom prst="rect">
            <a:avLst/>
          </a:prstGeom>
          <a:noFill/>
        </p:spPr>
        <p:txBody>
          <a:bodyPr wrap="square">
            <a:spAutoFit/>
          </a:bodyPr>
          <a:lstStyle/>
          <a:p>
            <a:pPr algn="ctr"/>
            <a:r>
              <a:rPr lang="en-AU" sz="1600" b="1" dirty="0">
                <a:effectLst/>
                <a:latin typeface="Arial" panose="020B0604020202020204" pitchFamily="34" charset="0"/>
                <a:cs typeface="Arial" panose="020B0604020202020204" pitchFamily="34" charset="0"/>
              </a:rPr>
              <a:t>RBA Board s</a:t>
            </a:r>
            <a:r>
              <a:rPr lang="en-AU" sz="1600" b="1" dirty="0">
                <a:latin typeface="Arial" panose="020B0604020202020204" pitchFamily="34" charset="0"/>
                <a:cs typeface="Arial" panose="020B0604020202020204" pitchFamily="34" charset="0"/>
              </a:rPr>
              <a:t>tatement in September </a:t>
            </a:r>
          </a:p>
          <a:p>
            <a:pPr algn="ctr"/>
            <a:endParaRPr lang="en-AU" sz="1600" b="1" dirty="0">
              <a:effectLst/>
              <a:latin typeface="Arial" panose="020B0604020202020204" pitchFamily="34" charset="0"/>
              <a:cs typeface="Arial" panose="020B0604020202020204" pitchFamily="34" charset="0"/>
            </a:endParaRPr>
          </a:p>
          <a:p>
            <a:r>
              <a:rPr lang="en-AU" sz="2000" i="1" dirty="0">
                <a:cs typeface="Arial" panose="020B0604020202020204" pitchFamily="34" charset="0"/>
              </a:rPr>
              <a:t>“ In particular, </a:t>
            </a:r>
            <a:r>
              <a:rPr lang="en-AU" sz="2000" b="1" i="1" dirty="0">
                <a:cs typeface="Arial" panose="020B0604020202020204" pitchFamily="34" charset="0"/>
              </a:rPr>
              <a:t>private consumption is picking up </a:t>
            </a:r>
            <a:r>
              <a:rPr lang="en-AU" sz="2000" i="1" dirty="0">
                <a:cs typeface="Arial" panose="020B0604020202020204" pitchFamily="34" charset="0"/>
              </a:rPr>
              <a:t>as real household incomes rise and measures of financial conditions ease.</a:t>
            </a:r>
          </a:p>
          <a:p>
            <a:pPr algn="ctr"/>
            <a:endParaRPr lang="en-AU" sz="1600" b="1" dirty="0">
              <a:effectLst/>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3980CBC-3AE0-8284-1B67-9C68004BF5EF}"/>
              </a:ext>
            </a:extLst>
          </p:cNvPr>
          <p:cNvSpPr txBox="1"/>
          <p:nvPr/>
        </p:nvSpPr>
        <p:spPr>
          <a:xfrm>
            <a:off x="217289" y="3381092"/>
            <a:ext cx="5115621" cy="3323987"/>
          </a:xfrm>
          <a:prstGeom prst="rect">
            <a:avLst/>
          </a:prstGeom>
          <a:noFill/>
        </p:spPr>
        <p:txBody>
          <a:bodyPr wrap="square">
            <a:spAutoFit/>
          </a:bodyPr>
          <a:lstStyle/>
          <a:p>
            <a:r>
              <a:rPr lang="en-AU" b="1" dirty="0">
                <a:latin typeface="Arial" panose="020B0604020202020204" pitchFamily="34" charset="0"/>
                <a:cs typeface="Arial" panose="020B0604020202020204" pitchFamily="34" charset="0"/>
              </a:rPr>
              <a:t>ABS media statement for August</a:t>
            </a:r>
          </a:p>
          <a:p>
            <a:pPr algn="l"/>
            <a:endParaRPr lang="en-AU" i="1" dirty="0"/>
          </a:p>
          <a:p>
            <a:pPr algn="l"/>
            <a:r>
              <a:rPr lang="en-AU" i="1" dirty="0">
                <a:effectLst/>
              </a:rPr>
              <a:t>“ </a:t>
            </a:r>
            <a:r>
              <a:rPr lang="en-AU" sz="2000" b="1" i="1" dirty="0">
                <a:solidFill>
                  <a:srgbClr val="006600"/>
                </a:solidFill>
                <a:effectLst/>
              </a:rPr>
              <a:t>Household spending </a:t>
            </a:r>
            <a:r>
              <a:rPr lang="en-AU" sz="2000" b="1" i="1" dirty="0">
                <a:effectLst/>
              </a:rPr>
              <a:t>rose 0.1 per cent in August,…   </a:t>
            </a:r>
            <a:r>
              <a:rPr lang="en-AU" sz="2000" i="1" dirty="0">
                <a:effectLst/>
              </a:rPr>
              <a:t>This follows rises of 0.4 per cent in July and 0.5 per cent in June. </a:t>
            </a:r>
          </a:p>
          <a:p>
            <a:pPr algn="l"/>
            <a:endParaRPr lang="en-AU" b="1" i="1" dirty="0">
              <a:effectLst/>
            </a:endParaRPr>
          </a:p>
          <a:p>
            <a:pPr algn="l"/>
            <a:endParaRPr lang="en-AU" b="1" i="1" dirty="0"/>
          </a:p>
          <a:p>
            <a:pPr algn="l"/>
            <a:endParaRPr lang="en-AU" b="1" i="1" dirty="0">
              <a:effectLst/>
            </a:endParaRPr>
          </a:p>
          <a:p>
            <a:pPr algn="l"/>
            <a:r>
              <a:rPr lang="en-AU" sz="1200" dirty="0"/>
              <a:t>ABS note on Household spending indicator : </a:t>
            </a:r>
            <a:endParaRPr lang="en-AU" sz="1200" dirty="0">
              <a:effectLst/>
            </a:endParaRPr>
          </a:p>
          <a:p>
            <a:pPr algn="l"/>
            <a:r>
              <a:rPr lang="en-AU" sz="1200" b="1" i="1" dirty="0">
                <a:effectLst/>
              </a:rPr>
              <a:t>“ The </a:t>
            </a:r>
            <a:r>
              <a:rPr lang="en-AU" sz="1200" b="1" i="1" dirty="0">
                <a:solidFill>
                  <a:srgbClr val="008000"/>
                </a:solidFill>
                <a:effectLst/>
              </a:rPr>
              <a:t>indicator </a:t>
            </a:r>
            <a:r>
              <a:rPr lang="en-AU" sz="1200" b="1" i="1" dirty="0">
                <a:effectLst/>
              </a:rPr>
              <a:t>is produced using aggregated and de-identified card transactions from banks, supermarket scanner data, and motor vehicle sales data from the Federal Chamber of Automotive Industries and Electric Vehicle Council “</a:t>
            </a:r>
            <a:endParaRPr lang="en-AU" sz="1200" i="0" dirty="0">
              <a:effectLst/>
            </a:endParaRPr>
          </a:p>
        </p:txBody>
      </p:sp>
      <p:pic>
        <p:nvPicPr>
          <p:cNvPr id="2" name="Picture 1">
            <a:extLst>
              <a:ext uri="{FF2B5EF4-FFF2-40B4-BE49-F238E27FC236}">
                <a16:creationId xmlns:a16="http://schemas.microsoft.com/office/drawing/2014/main" id="{152B786C-80C7-F772-6AF7-0F4CF0453123}"/>
              </a:ext>
            </a:extLst>
          </p:cNvPr>
          <p:cNvPicPr>
            <a:picLocks noChangeAspect="1"/>
          </p:cNvPicPr>
          <p:nvPr/>
        </p:nvPicPr>
        <p:blipFill>
          <a:blip r:embed="rId2"/>
          <a:stretch>
            <a:fillRect/>
          </a:stretch>
        </p:blipFill>
        <p:spPr>
          <a:xfrm>
            <a:off x="5431971" y="1013791"/>
            <a:ext cx="6542739" cy="5652930"/>
          </a:xfrm>
          <a:prstGeom prst="rect">
            <a:avLst/>
          </a:prstGeom>
        </p:spPr>
      </p:pic>
      <p:cxnSp>
        <p:nvCxnSpPr>
          <p:cNvPr id="9" name="Straight Arrow Connector 8">
            <a:extLst>
              <a:ext uri="{FF2B5EF4-FFF2-40B4-BE49-F238E27FC236}">
                <a16:creationId xmlns:a16="http://schemas.microsoft.com/office/drawing/2014/main" id="{033AEBFC-21F9-0C37-27C8-ABFC172E9B18}"/>
              </a:ext>
            </a:extLst>
          </p:cNvPr>
          <p:cNvCxnSpPr>
            <a:cxnSpLocks/>
          </p:cNvCxnSpPr>
          <p:nvPr/>
        </p:nvCxnSpPr>
        <p:spPr>
          <a:xfrm>
            <a:off x="10713057" y="3379465"/>
            <a:ext cx="444800" cy="947057"/>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86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C9C1-B6AF-EBA2-D5BB-F2F545EBEA10}"/>
              </a:ext>
            </a:extLst>
          </p:cNvPr>
          <p:cNvSpPr>
            <a:spLocks noGrp="1"/>
          </p:cNvSpPr>
          <p:nvPr>
            <p:ph type="title"/>
          </p:nvPr>
        </p:nvSpPr>
        <p:spPr>
          <a:xfrm>
            <a:off x="273701" y="246156"/>
            <a:ext cx="10405185" cy="870263"/>
          </a:xfrm>
        </p:spPr>
        <p:txBody>
          <a:bodyPr/>
          <a:lstStyle/>
          <a:p>
            <a:r>
              <a:rPr lang="en-AU" sz="2000" dirty="0"/>
              <a:t>Australia’s nominal household spending for August shows annual growth at 5 %. </a:t>
            </a:r>
            <a:r>
              <a:rPr lang="en-AU" sz="2000" b="0" dirty="0"/>
              <a:t>However, after adjusting for annual consumer inflation at 3 %, real household spending is more modest at only  2 % annual growth </a:t>
            </a:r>
            <a:br>
              <a:rPr lang="en-AU" sz="2000" b="0" dirty="0"/>
            </a:br>
            <a:endParaRPr lang="en-AU" sz="2000" b="0" i="1" dirty="0"/>
          </a:p>
        </p:txBody>
      </p:sp>
      <p:sp>
        <p:nvSpPr>
          <p:cNvPr id="5" name="Slide Number Placeholder 4">
            <a:extLst>
              <a:ext uri="{FF2B5EF4-FFF2-40B4-BE49-F238E27FC236}">
                <a16:creationId xmlns:a16="http://schemas.microsoft.com/office/drawing/2014/main" id="{D80CA4C8-7990-F448-59FB-A4E7115CFAE9}"/>
              </a:ext>
            </a:extLst>
          </p:cNvPr>
          <p:cNvSpPr>
            <a:spLocks noGrp="1"/>
          </p:cNvSpPr>
          <p:nvPr>
            <p:ph type="sldNum" sz="quarter" idx="10"/>
          </p:nvPr>
        </p:nvSpPr>
        <p:spPr/>
        <p:txBody>
          <a:bodyPr/>
          <a:lstStyle/>
          <a:p>
            <a:fld id="{85862CF6-E18B-41F7-91E3-0BE057B5524C}" type="slidenum">
              <a:rPr lang="en-AU" smtClean="0"/>
              <a:pPr/>
              <a:t>24</a:t>
            </a:fld>
            <a:endParaRPr lang="en-AU" sz="749"/>
          </a:p>
        </p:txBody>
      </p:sp>
      <p:pic>
        <p:nvPicPr>
          <p:cNvPr id="6" name="Picture 5">
            <a:extLst>
              <a:ext uri="{FF2B5EF4-FFF2-40B4-BE49-F238E27FC236}">
                <a16:creationId xmlns:a16="http://schemas.microsoft.com/office/drawing/2014/main" id="{2AEE4D66-BBCF-791F-8277-B2BDEB406DB7}"/>
              </a:ext>
            </a:extLst>
          </p:cNvPr>
          <p:cNvPicPr>
            <a:picLocks noChangeAspect="1"/>
          </p:cNvPicPr>
          <p:nvPr/>
        </p:nvPicPr>
        <p:blipFill>
          <a:blip r:embed="rId2"/>
          <a:stretch>
            <a:fillRect/>
          </a:stretch>
        </p:blipFill>
        <p:spPr>
          <a:xfrm>
            <a:off x="2068287" y="1116419"/>
            <a:ext cx="7826828" cy="5579185"/>
          </a:xfrm>
          <a:prstGeom prst="rect">
            <a:avLst/>
          </a:prstGeom>
        </p:spPr>
      </p:pic>
    </p:spTree>
    <p:extLst>
      <p:ext uri="{BB962C8B-B14F-4D97-AF65-F5344CB8AC3E}">
        <p14:creationId xmlns:p14="http://schemas.microsoft.com/office/powerpoint/2010/main" val="2878659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EDBE86D-7AC9-44D6-9D0F-FAD44F605FEA}"/>
              </a:ext>
            </a:extLst>
          </p:cNvPr>
          <p:cNvSpPr>
            <a:spLocks noGrp="1"/>
          </p:cNvSpPr>
          <p:nvPr>
            <p:ph type="sldNum" sz="quarter" idx="12"/>
          </p:nvPr>
        </p:nvSpPr>
        <p:spPr>
          <a:xfrm>
            <a:off x="11816596" y="6666721"/>
            <a:ext cx="257175" cy="191279"/>
          </a:xfrm>
        </p:spPr>
        <p:txBody>
          <a:bodyPr wrap="none" anchor="ctr">
            <a:normAutofit/>
          </a:bodyPr>
          <a:lstStyle/>
          <a:p>
            <a:pPr>
              <a:spcAft>
                <a:spcPts val="600"/>
              </a:spcAft>
            </a:pPr>
            <a:fld id="{124866B3-8C2A-4B94-AF1A-57C3F889C822}" type="slidenum">
              <a:rPr lang="en-AU" smtClean="0"/>
              <a:pPr>
                <a:spcAft>
                  <a:spcPts val="600"/>
                </a:spcAft>
              </a:pPr>
              <a:t>25</a:t>
            </a:fld>
            <a:endParaRPr lang="en-AU" dirty="0"/>
          </a:p>
        </p:txBody>
      </p:sp>
      <p:sp>
        <p:nvSpPr>
          <p:cNvPr id="18" name="TextBox 17">
            <a:extLst>
              <a:ext uri="{FF2B5EF4-FFF2-40B4-BE49-F238E27FC236}">
                <a16:creationId xmlns:a16="http://schemas.microsoft.com/office/drawing/2014/main" id="{6273B731-FD29-4A12-94F4-7AEE8BC257D4}"/>
              </a:ext>
            </a:extLst>
          </p:cNvPr>
          <p:cNvSpPr txBox="1"/>
          <p:nvPr/>
        </p:nvSpPr>
        <p:spPr>
          <a:xfrm>
            <a:off x="12877014" y="1338606"/>
            <a:ext cx="184731" cy="369332"/>
          </a:xfrm>
          <a:prstGeom prst="rect">
            <a:avLst/>
          </a:prstGeom>
          <a:noFill/>
        </p:spPr>
        <p:txBody>
          <a:bodyPr wrap="none" rtlCol="0">
            <a:spAutoFit/>
          </a:bodyPr>
          <a:lstStyle/>
          <a:p>
            <a:endParaRPr lang="en-AU" dirty="0"/>
          </a:p>
        </p:txBody>
      </p:sp>
      <p:sp>
        <p:nvSpPr>
          <p:cNvPr id="9" name="Title 4">
            <a:extLst>
              <a:ext uri="{FF2B5EF4-FFF2-40B4-BE49-F238E27FC236}">
                <a16:creationId xmlns:a16="http://schemas.microsoft.com/office/drawing/2014/main" id="{E03C54D5-0860-7733-391C-6228C53D2892}"/>
              </a:ext>
            </a:extLst>
          </p:cNvPr>
          <p:cNvSpPr>
            <a:spLocks noGrp="1"/>
          </p:cNvSpPr>
          <p:nvPr>
            <p:ph type="title"/>
          </p:nvPr>
        </p:nvSpPr>
        <p:spPr>
          <a:xfrm>
            <a:off x="130175" y="253345"/>
            <a:ext cx="10491751" cy="852441"/>
          </a:xfrm>
        </p:spPr>
        <p:txBody>
          <a:bodyPr/>
          <a:lstStyle/>
          <a:p>
            <a:r>
              <a:rPr lang="en-US" sz="2000" dirty="0"/>
              <a:t>Australia’s monthly Consumer Price Index shows annual inflation picked up to 3 % in August. </a:t>
            </a:r>
            <a:r>
              <a:rPr lang="en-US" sz="2000" b="0" dirty="0"/>
              <a:t>For the Reserve Bank, this inflation rise had been anticipated in  August forecasts, so this is</a:t>
            </a:r>
            <a:r>
              <a:rPr lang="en-US" sz="2000" dirty="0"/>
              <a:t> </a:t>
            </a:r>
            <a:r>
              <a:rPr lang="en-US" sz="2000" u="sng" dirty="0"/>
              <a:t>not </a:t>
            </a:r>
            <a:r>
              <a:rPr lang="en-US" sz="2000" dirty="0"/>
              <a:t>alarming.</a:t>
            </a:r>
            <a:br>
              <a:rPr lang="en-US" sz="2000" dirty="0"/>
            </a:br>
            <a:endParaRPr lang="en-US" sz="2000" i="1" dirty="0">
              <a:solidFill>
                <a:schemeClr val="tx1"/>
              </a:solidFill>
              <a:latin typeface="+mn-lt"/>
            </a:endParaRPr>
          </a:p>
        </p:txBody>
      </p:sp>
      <p:sp>
        <p:nvSpPr>
          <p:cNvPr id="10" name="TextBox 9">
            <a:extLst>
              <a:ext uri="{FF2B5EF4-FFF2-40B4-BE49-F238E27FC236}">
                <a16:creationId xmlns:a16="http://schemas.microsoft.com/office/drawing/2014/main" id="{1DDC5B6F-2F1B-12FA-D7DB-4583E8505AAE}"/>
              </a:ext>
            </a:extLst>
          </p:cNvPr>
          <p:cNvSpPr txBox="1"/>
          <p:nvPr/>
        </p:nvSpPr>
        <p:spPr>
          <a:xfrm>
            <a:off x="130175" y="1403583"/>
            <a:ext cx="4670425" cy="5016758"/>
          </a:xfrm>
          <a:prstGeom prst="rect">
            <a:avLst/>
          </a:prstGeom>
          <a:noFill/>
        </p:spPr>
        <p:txBody>
          <a:bodyPr wrap="square">
            <a:spAutoFit/>
          </a:bodyPr>
          <a:lstStyle/>
          <a:p>
            <a:r>
              <a:rPr lang="en-AU" b="1" dirty="0">
                <a:effectLst/>
                <a:latin typeface="Arial" panose="020B0604020202020204" pitchFamily="34" charset="0"/>
                <a:cs typeface="Arial" panose="020B0604020202020204" pitchFamily="34" charset="0"/>
              </a:rPr>
              <a:t>RBA’s  August   statement  </a:t>
            </a:r>
          </a:p>
          <a:p>
            <a:r>
              <a:rPr lang="en-AU" b="1" dirty="0">
                <a:effectLst/>
                <a:latin typeface="Arial" panose="020B0604020202020204" pitchFamily="34" charset="0"/>
                <a:cs typeface="Arial" panose="020B0604020202020204" pitchFamily="34" charset="0"/>
              </a:rPr>
              <a:t> </a:t>
            </a:r>
          </a:p>
          <a:p>
            <a:r>
              <a:rPr lang="en-AU" i="1" dirty="0">
                <a:solidFill>
                  <a:srgbClr val="000000"/>
                </a:solidFill>
                <a:latin typeface="Tahoma" panose="020B0604030504040204" pitchFamily="34" charset="0"/>
              </a:rPr>
              <a:t>“ </a:t>
            </a:r>
            <a:r>
              <a:rPr lang="en-AU" b="1" i="1" dirty="0">
                <a:solidFill>
                  <a:srgbClr val="006600"/>
                </a:solidFill>
                <a:effectLst/>
                <a:ea typeface="Aptos" panose="020B0004020202020204" pitchFamily="34" charset="0"/>
                <a:cs typeface="Aptos" panose="020B0004020202020204" pitchFamily="34" charset="0"/>
              </a:rPr>
              <a:t>Headline inflation </a:t>
            </a:r>
            <a:r>
              <a:rPr lang="en-AU" b="1" i="1" dirty="0">
                <a:effectLst/>
                <a:ea typeface="Aptos" panose="020B0004020202020204" pitchFamily="34" charset="0"/>
                <a:cs typeface="Aptos" panose="020B0004020202020204" pitchFamily="34" charset="0"/>
              </a:rPr>
              <a:t>is expected to increase </a:t>
            </a:r>
            <a:r>
              <a:rPr lang="en-AU" b="1" i="1" dirty="0">
                <a:solidFill>
                  <a:srgbClr val="FF0000"/>
                </a:solidFill>
                <a:effectLst/>
                <a:ea typeface="Aptos" panose="020B0004020202020204" pitchFamily="34" charset="0"/>
                <a:cs typeface="Aptos" panose="020B0004020202020204" pitchFamily="34" charset="0"/>
              </a:rPr>
              <a:t>over the second half of 2025,</a:t>
            </a:r>
            <a:r>
              <a:rPr lang="en-AU" i="1" dirty="0">
                <a:solidFill>
                  <a:srgbClr val="000000"/>
                </a:solidFill>
                <a:effectLst/>
                <a:ea typeface="Aptos" panose="020B0004020202020204" pitchFamily="34" charset="0"/>
                <a:cs typeface="Aptos" panose="020B0004020202020204" pitchFamily="34" charset="0"/>
              </a:rPr>
              <a:t> mostly due to the </a:t>
            </a:r>
            <a:r>
              <a:rPr lang="en-AU" b="1" i="1" dirty="0">
                <a:solidFill>
                  <a:srgbClr val="000000"/>
                </a:solidFill>
                <a:effectLst/>
                <a:ea typeface="Aptos" panose="020B0004020202020204" pitchFamily="34" charset="0"/>
                <a:cs typeface="Aptos" panose="020B0004020202020204" pitchFamily="34" charset="0"/>
              </a:rPr>
              <a:t>scheduled unwinding of electricity rebates</a:t>
            </a:r>
            <a:r>
              <a:rPr lang="en-AU" i="1" dirty="0">
                <a:solidFill>
                  <a:srgbClr val="000000"/>
                </a:solidFill>
                <a:effectLst/>
                <a:ea typeface="Aptos" panose="020B0004020202020204" pitchFamily="34" charset="0"/>
                <a:cs typeface="Aptos" panose="020B0004020202020204" pitchFamily="34" charset="0"/>
              </a:rPr>
              <a:t>, before returning to around the (2.5 %)  midpoint of the target later in the forecast period. “</a:t>
            </a:r>
            <a:endParaRPr lang="en-AU" i="1" dirty="0"/>
          </a:p>
          <a:p>
            <a:pPr algn="l"/>
            <a:endParaRPr lang="en-AU" sz="1200" i="1" dirty="0">
              <a:effectLst/>
            </a:endParaRPr>
          </a:p>
          <a:p>
            <a:pPr algn="l"/>
            <a:endParaRPr lang="en-AU" sz="1200" i="1" dirty="0">
              <a:effectLst/>
            </a:endParaRPr>
          </a:p>
          <a:p>
            <a:r>
              <a:rPr lang="en-AU" dirty="0"/>
              <a:t>The RBA’s assessment after August CPI release showing annual inflation at 3% is that :   : </a:t>
            </a:r>
          </a:p>
          <a:p>
            <a:endParaRPr lang="en-AU" b="1" dirty="0"/>
          </a:p>
          <a:p>
            <a:r>
              <a:rPr lang="en-AU" b="1" dirty="0"/>
              <a:t>“ </a:t>
            </a:r>
            <a:r>
              <a:rPr lang="en-AU" b="1" i="1" dirty="0"/>
              <a:t>while partial and volatile, (this) suggest that </a:t>
            </a:r>
            <a:r>
              <a:rPr lang="en-AU" b="1" i="1" dirty="0">
                <a:solidFill>
                  <a:srgbClr val="006600"/>
                </a:solidFill>
              </a:rPr>
              <a:t>inflation i</a:t>
            </a:r>
            <a:r>
              <a:rPr lang="en-AU" b="1" i="1" dirty="0"/>
              <a:t>n the September quarter </a:t>
            </a:r>
            <a:r>
              <a:rPr lang="en-AU" b="1" i="1" dirty="0">
                <a:solidFill>
                  <a:srgbClr val="FF0000"/>
                </a:solidFill>
              </a:rPr>
              <a:t>may be higher than expected </a:t>
            </a:r>
            <a:r>
              <a:rPr lang="en-AU" b="1" i="1" dirty="0"/>
              <a:t>” .   </a:t>
            </a:r>
            <a:endParaRPr lang="en-AU" dirty="0"/>
          </a:p>
          <a:p>
            <a:pPr algn="l"/>
            <a:endParaRPr lang="en-AU" sz="1200" i="1" dirty="0"/>
          </a:p>
          <a:p>
            <a:pPr algn="r"/>
            <a:r>
              <a:rPr lang="en-AU" sz="1400" i="1" dirty="0">
                <a:effectLst/>
              </a:rPr>
              <a:t>RBA Monetary Policy  Board statement , September 30</a:t>
            </a:r>
            <a:r>
              <a:rPr lang="en-AU" sz="1400" i="1" baseline="30000" dirty="0">
                <a:effectLst/>
              </a:rPr>
              <a:t>th</a:t>
            </a:r>
            <a:r>
              <a:rPr lang="en-AU" sz="1400" i="1" dirty="0">
                <a:effectLst/>
              </a:rPr>
              <a:t>  </a:t>
            </a:r>
          </a:p>
        </p:txBody>
      </p:sp>
      <p:pic>
        <p:nvPicPr>
          <p:cNvPr id="3" name="Picture 2">
            <a:extLst>
              <a:ext uri="{FF2B5EF4-FFF2-40B4-BE49-F238E27FC236}">
                <a16:creationId xmlns:a16="http://schemas.microsoft.com/office/drawing/2014/main" id="{611995BE-BE4A-8B9C-34FF-DF79C8AB2CA2}"/>
              </a:ext>
            </a:extLst>
          </p:cNvPr>
          <p:cNvPicPr>
            <a:picLocks noChangeAspect="1"/>
          </p:cNvPicPr>
          <p:nvPr/>
        </p:nvPicPr>
        <p:blipFill>
          <a:blip r:embed="rId3"/>
          <a:stretch>
            <a:fillRect/>
          </a:stretch>
        </p:blipFill>
        <p:spPr>
          <a:xfrm>
            <a:off x="4963887" y="957944"/>
            <a:ext cx="6852710" cy="5791200"/>
          </a:xfrm>
          <a:prstGeom prst="rect">
            <a:avLst/>
          </a:prstGeom>
        </p:spPr>
      </p:pic>
      <p:sp>
        <p:nvSpPr>
          <p:cNvPr id="5" name="TextBox 4">
            <a:extLst>
              <a:ext uri="{FF2B5EF4-FFF2-40B4-BE49-F238E27FC236}">
                <a16:creationId xmlns:a16="http://schemas.microsoft.com/office/drawing/2014/main" id="{6C400CC1-878E-B646-D3DA-C7DD47652BA4}"/>
              </a:ext>
            </a:extLst>
          </p:cNvPr>
          <p:cNvSpPr txBox="1"/>
          <p:nvPr/>
        </p:nvSpPr>
        <p:spPr>
          <a:xfrm>
            <a:off x="9720943" y="4680857"/>
            <a:ext cx="900983" cy="584775"/>
          </a:xfrm>
          <a:prstGeom prst="rect">
            <a:avLst/>
          </a:prstGeom>
          <a:noFill/>
        </p:spPr>
        <p:txBody>
          <a:bodyPr wrap="square" rtlCol="0">
            <a:spAutoFit/>
          </a:bodyPr>
          <a:lstStyle/>
          <a:p>
            <a:pPr algn="ctr"/>
            <a:r>
              <a:rPr lang="en-AU" sz="1600" b="1" dirty="0">
                <a:solidFill>
                  <a:srgbClr val="008000"/>
                </a:solidFill>
              </a:rPr>
              <a:t>1.9 % </a:t>
            </a:r>
          </a:p>
          <a:p>
            <a:pPr algn="ctr"/>
            <a:r>
              <a:rPr lang="en-AU" sz="1600" b="1" dirty="0">
                <a:solidFill>
                  <a:srgbClr val="008000"/>
                </a:solidFill>
              </a:rPr>
              <a:t>June</a:t>
            </a:r>
          </a:p>
        </p:txBody>
      </p:sp>
    </p:spTree>
    <p:extLst>
      <p:ext uri="{BB962C8B-B14F-4D97-AF65-F5344CB8AC3E}">
        <p14:creationId xmlns:p14="http://schemas.microsoft.com/office/powerpoint/2010/main" val="2628669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FD5A22-8432-7148-8630-C33BAF4055F5}"/>
              </a:ext>
            </a:extLst>
          </p:cNvPr>
          <p:cNvSpPr>
            <a:spLocks noGrp="1"/>
          </p:cNvSpPr>
          <p:nvPr>
            <p:ph type="sldNum" sz="quarter" idx="12"/>
          </p:nvPr>
        </p:nvSpPr>
        <p:spPr/>
        <p:txBody>
          <a:bodyPr/>
          <a:lstStyle/>
          <a:p>
            <a:fld id="{E6316B6A-336A-44FF-82DA-A4D1594FA055}" type="slidenum">
              <a:rPr lang="en-AU" smtClean="0"/>
              <a:t>26</a:t>
            </a:fld>
            <a:endParaRPr lang="en-AU"/>
          </a:p>
        </p:txBody>
      </p:sp>
      <p:sp>
        <p:nvSpPr>
          <p:cNvPr id="4" name="Title 3">
            <a:extLst>
              <a:ext uri="{FF2B5EF4-FFF2-40B4-BE49-F238E27FC236}">
                <a16:creationId xmlns:a16="http://schemas.microsoft.com/office/drawing/2014/main" id="{F6575F6B-756C-AB85-36A5-276C187AB939}"/>
              </a:ext>
            </a:extLst>
          </p:cNvPr>
          <p:cNvSpPr>
            <a:spLocks noGrp="1"/>
          </p:cNvSpPr>
          <p:nvPr>
            <p:ph type="title"/>
          </p:nvPr>
        </p:nvSpPr>
        <p:spPr>
          <a:xfrm>
            <a:off x="317657" y="402771"/>
            <a:ext cx="10141544" cy="376506"/>
          </a:xfrm>
        </p:spPr>
        <p:txBody>
          <a:bodyPr/>
          <a:lstStyle/>
          <a:p>
            <a:r>
              <a:rPr lang="en-AU" sz="2000" dirty="0"/>
              <a:t>Inflation forecasting is a “</a:t>
            </a:r>
            <a:r>
              <a:rPr lang="en-AU" sz="2000" i="1" dirty="0"/>
              <a:t>difficult  business </a:t>
            </a:r>
            <a:r>
              <a:rPr lang="en-AU" sz="2000" dirty="0"/>
              <a:t>”  given the volatility of components.</a:t>
            </a:r>
          </a:p>
        </p:txBody>
      </p:sp>
      <p:sp>
        <p:nvSpPr>
          <p:cNvPr id="5" name="Text Placeholder 4">
            <a:extLst>
              <a:ext uri="{FF2B5EF4-FFF2-40B4-BE49-F238E27FC236}">
                <a16:creationId xmlns:a16="http://schemas.microsoft.com/office/drawing/2014/main" id="{74BB930F-DCCF-46F2-3411-8BA42B4EE75C}"/>
              </a:ext>
            </a:extLst>
          </p:cNvPr>
          <p:cNvSpPr>
            <a:spLocks noGrp="1"/>
          </p:cNvSpPr>
          <p:nvPr>
            <p:ph type="body" sz="quarter" idx="31"/>
          </p:nvPr>
        </p:nvSpPr>
        <p:spPr>
          <a:xfrm>
            <a:off x="185057" y="1001486"/>
            <a:ext cx="5203372" cy="3554643"/>
          </a:xfrm>
        </p:spPr>
        <p:txBody>
          <a:bodyPr/>
          <a:lstStyle/>
          <a:p>
            <a:pPr marL="0" indent="0">
              <a:buNone/>
            </a:pPr>
            <a:r>
              <a:rPr lang="en-AU" sz="1800" dirty="0"/>
              <a:t>RBA Marion Kohler </a:t>
            </a:r>
          </a:p>
          <a:p>
            <a:pPr marL="0" indent="0">
              <a:buNone/>
            </a:pPr>
            <a:r>
              <a:rPr lang="en-AU" dirty="0"/>
              <a:t>Head of Economic Analysis Department , Sept 2023 :</a:t>
            </a:r>
          </a:p>
          <a:p>
            <a:pPr marL="0" indent="0">
              <a:buNone/>
            </a:pPr>
            <a:r>
              <a:rPr lang="en-AU" sz="1800" dirty="0"/>
              <a:t> </a:t>
            </a:r>
          </a:p>
          <a:p>
            <a:pPr marL="0" indent="0">
              <a:buNone/>
            </a:pPr>
            <a:r>
              <a:rPr lang="en-AU" sz="1800" dirty="0"/>
              <a:t>“ </a:t>
            </a:r>
            <a:r>
              <a:rPr lang="en-AU" sz="1800" i="1" dirty="0"/>
              <a:t>I would make the bold claim that I think </a:t>
            </a:r>
            <a:r>
              <a:rPr lang="en-AU" sz="1800" b="1" i="1" dirty="0">
                <a:solidFill>
                  <a:srgbClr val="FF0000"/>
                </a:solidFill>
              </a:rPr>
              <a:t>forecasting is a difficult business </a:t>
            </a:r>
            <a:r>
              <a:rPr lang="en-AU" sz="1800" i="1" dirty="0"/>
              <a:t>for all the central banks. </a:t>
            </a:r>
            <a:r>
              <a:rPr lang="en-AU" sz="1800" b="1" i="1" dirty="0"/>
              <a:t>No one saw the recent inflation surge.</a:t>
            </a:r>
            <a:r>
              <a:rPr lang="en-AU" sz="1800" b="1" i="1" dirty="0">
                <a:solidFill>
                  <a:srgbClr val="FF0000"/>
                </a:solidFill>
              </a:rPr>
              <a:t> </a:t>
            </a:r>
            <a:r>
              <a:rPr lang="en-AU" sz="1800" i="1" dirty="0"/>
              <a:t>At least, if you go back, certainly no central bank called it out either and that is not a surprise.” </a:t>
            </a:r>
          </a:p>
          <a:p>
            <a:pPr marL="0" indent="0">
              <a:buNone/>
            </a:pPr>
            <a:endParaRPr lang="en-AU" sz="1800" i="1" dirty="0"/>
          </a:p>
          <a:p>
            <a:pPr marL="0" indent="0">
              <a:buNone/>
            </a:pPr>
            <a:r>
              <a:rPr lang="en-AU" sz="1800" dirty="0"/>
              <a:t>A simple illustration is the sharp swings in some Australian consumer price measures  :</a:t>
            </a:r>
          </a:p>
          <a:p>
            <a:pPr marL="0" indent="0">
              <a:buNone/>
            </a:pPr>
            <a:endParaRPr lang="en-AU" sz="1800" dirty="0"/>
          </a:p>
          <a:p>
            <a:pPr marL="0" indent="0">
              <a:buNone/>
            </a:pPr>
            <a:r>
              <a:rPr lang="en-AU" sz="1800" dirty="0"/>
              <a:t>  </a:t>
            </a:r>
          </a:p>
        </p:txBody>
      </p:sp>
      <p:pic>
        <p:nvPicPr>
          <p:cNvPr id="6" name="Picture 5">
            <a:extLst>
              <a:ext uri="{FF2B5EF4-FFF2-40B4-BE49-F238E27FC236}">
                <a16:creationId xmlns:a16="http://schemas.microsoft.com/office/drawing/2014/main" id="{EBFFC6D5-EA3F-2EB1-1661-F5564D3E4F77}"/>
              </a:ext>
            </a:extLst>
          </p:cNvPr>
          <p:cNvPicPr>
            <a:picLocks noChangeAspect="1"/>
          </p:cNvPicPr>
          <p:nvPr/>
        </p:nvPicPr>
        <p:blipFill>
          <a:blip r:embed="rId3"/>
          <a:stretch>
            <a:fillRect/>
          </a:stretch>
        </p:blipFill>
        <p:spPr>
          <a:xfrm>
            <a:off x="5388429" y="1001486"/>
            <a:ext cx="6618514" cy="5694119"/>
          </a:xfrm>
          <a:prstGeom prst="rect">
            <a:avLst/>
          </a:prstGeom>
        </p:spPr>
      </p:pic>
      <p:graphicFrame>
        <p:nvGraphicFramePr>
          <p:cNvPr id="12" name="Table 11">
            <a:extLst>
              <a:ext uri="{FF2B5EF4-FFF2-40B4-BE49-F238E27FC236}">
                <a16:creationId xmlns:a16="http://schemas.microsoft.com/office/drawing/2014/main" id="{0F6EB6F2-4C55-244E-30CD-C7FA6CBA4169}"/>
              </a:ext>
            </a:extLst>
          </p:cNvPr>
          <p:cNvGraphicFramePr>
            <a:graphicFrameLocks noGrp="1"/>
          </p:cNvGraphicFramePr>
          <p:nvPr>
            <p:extLst>
              <p:ext uri="{D42A27DB-BD31-4B8C-83A1-F6EECF244321}">
                <p14:modId xmlns:p14="http://schemas.microsoft.com/office/powerpoint/2010/main" val="3913285745"/>
              </p:ext>
            </p:extLst>
          </p:nvPr>
        </p:nvGraphicFramePr>
        <p:xfrm>
          <a:off x="183243" y="4556129"/>
          <a:ext cx="5050972" cy="2034082"/>
        </p:xfrm>
        <a:graphic>
          <a:graphicData uri="http://schemas.openxmlformats.org/drawingml/2006/table">
            <a:tbl>
              <a:tblPr firstRow="1" bandRow="1">
                <a:tableStyleId>{5C22544A-7EE6-4342-B048-85BDC9FD1C3A}</a:tableStyleId>
              </a:tblPr>
              <a:tblGrid>
                <a:gridCol w="1262743">
                  <a:extLst>
                    <a:ext uri="{9D8B030D-6E8A-4147-A177-3AD203B41FA5}">
                      <a16:colId xmlns:a16="http://schemas.microsoft.com/office/drawing/2014/main" val="529959786"/>
                    </a:ext>
                  </a:extLst>
                </a:gridCol>
                <a:gridCol w="1262743">
                  <a:extLst>
                    <a:ext uri="{9D8B030D-6E8A-4147-A177-3AD203B41FA5}">
                      <a16:colId xmlns:a16="http://schemas.microsoft.com/office/drawing/2014/main" val="3149915735"/>
                    </a:ext>
                  </a:extLst>
                </a:gridCol>
                <a:gridCol w="1262743">
                  <a:extLst>
                    <a:ext uri="{9D8B030D-6E8A-4147-A177-3AD203B41FA5}">
                      <a16:colId xmlns:a16="http://schemas.microsoft.com/office/drawing/2014/main" val="2878250990"/>
                    </a:ext>
                  </a:extLst>
                </a:gridCol>
                <a:gridCol w="1262743">
                  <a:extLst>
                    <a:ext uri="{9D8B030D-6E8A-4147-A177-3AD203B41FA5}">
                      <a16:colId xmlns:a16="http://schemas.microsoft.com/office/drawing/2014/main" val="3011285089"/>
                    </a:ext>
                  </a:extLst>
                </a:gridCol>
              </a:tblGrid>
              <a:tr h="534869">
                <a:tc>
                  <a:txBody>
                    <a:bodyPr/>
                    <a:lstStyle/>
                    <a:p>
                      <a:pPr algn="ctr" fontAlgn="b"/>
                      <a:r>
                        <a:rPr lang="en-AU" sz="1800" b="0" i="0" u="none" strike="noStrike" dirty="0">
                          <a:effectLst/>
                          <a:latin typeface="Arial" panose="020B0604020202020204" pitchFamily="34" charset="0"/>
                        </a:rPr>
                        <a:t>2020 - 2025 </a:t>
                      </a:r>
                    </a:p>
                  </a:txBody>
                  <a:tcPr marL="0" marR="0" marT="0" marB="0" anchor="b"/>
                </a:tc>
                <a:tc>
                  <a:txBody>
                    <a:bodyPr/>
                    <a:lstStyle/>
                    <a:p>
                      <a:pPr algn="ctr" fontAlgn="b"/>
                      <a:r>
                        <a:rPr lang="en-AU" sz="1800" b="1" i="1" u="none" strike="noStrike" dirty="0">
                          <a:effectLst/>
                          <a:latin typeface="Arial" panose="020B0604020202020204" pitchFamily="34" charset="0"/>
                        </a:rPr>
                        <a:t>CPI  Index weight </a:t>
                      </a:r>
                    </a:p>
                  </a:txBody>
                  <a:tcPr marL="0" marR="0" marT="0" marB="0" anchor="b"/>
                </a:tc>
                <a:tc>
                  <a:txBody>
                    <a:bodyPr/>
                    <a:lstStyle/>
                    <a:p>
                      <a:pPr algn="ctr" fontAlgn="b"/>
                      <a:r>
                        <a:rPr lang="en-AU" sz="1800" b="0" i="0" u="none" strike="noStrike" dirty="0">
                          <a:effectLst/>
                          <a:latin typeface="Arial" panose="020B0604020202020204" pitchFamily="34" charset="0"/>
                        </a:rPr>
                        <a:t>Highest </a:t>
                      </a:r>
                    </a:p>
                    <a:p>
                      <a:pPr algn="ctr" fontAlgn="b"/>
                      <a:r>
                        <a:rPr lang="en-AU" sz="1800" b="0" i="0" u="none" strike="noStrike" dirty="0">
                          <a:effectLst/>
                          <a:latin typeface="Arial" panose="020B0604020202020204" pitchFamily="34" charset="0"/>
                        </a:rPr>
                        <a:t>% </a:t>
                      </a:r>
                      <a:r>
                        <a:rPr lang="en-AU" sz="1800" b="0" i="0" u="none" strike="noStrike" dirty="0" err="1">
                          <a:effectLst/>
                          <a:latin typeface="Arial" panose="020B0604020202020204" pitchFamily="34" charset="0"/>
                        </a:rPr>
                        <a:t>chg</a:t>
                      </a:r>
                      <a:endParaRPr lang="en-AU" sz="1800" b="0" i="0" u="none" strike="noStrike" dirty="0">
                        <a:effectLst/>
                        <a:latin typeface="Arial" panose="020B0604020202020204" pitchFamily="34" charset="0"/>
                      </a:endParaRPr>
                    </a:p>
                  </a:txBody>
                  <a:tcPr marL="0" marR="0" marT="0" marB="0" anchor="b"/>
                </a:tc>
                <a:tc>
                  <a:txBody>
                    <a:bodyPr/>
                    <a:lstStyle/>
                    <a:p>
                      <a:pPr algn="ctr" fontAlgn="b"/>
                      <a:r>
                        <a:rPr lang="en-AU" sz="1800" b="0" i="0" u="none" strike="noStrike" dirty="0">
                          <a:effectLst/>
                          <a:latin typeface="Arial" panose="020B0604020202020204" pitchFamily="34" charset="0"/>
                        </a:rPr>
                        <a:t> Lowest </a:t>
                      </a:r>
                    </a:p>
                    <a:p>
                      <a:pPr algn="ctr" fontAlgn="b"/>
                      <a:r>
                        <a:rPr lang="en-AU" sz="1800" b="0" i="0" u="none" strike="noStrike" dirty="0">
                          <a:effectLst/>
                          <a:latin typeface="Arial" panose="020B0604020202020204" pitchFamily="34" charset="0"/>
                        </a:rPr>
                        <a:t>% </a:t>
                      </a:r>
                      <a:r>
                        <a:rPr lang="en-AU" sz="1800" b="0" i="0" u="none" strike="noStrike" dirty="0" err="1">
                          <a:effectLst/>
                          <a:latin typeface="Arial" panose="020B0604020202020204" pitchFamily="34" charset="0"/>
                        </a:rPr>
                        <a:t>chg</a:t>
                      </a:r>
                      <a:endParaRPr lang="en-AU"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2354827274"/>
                  </a:ext>
                </a:extLst>
              </a:tr>
              <a:tr h="534869">
                <a:tc>
                  <a:txBody>
                    <a:bodyPr/>
                    <a:lstStyle/>
                    <a:p>
                      <a:pPr algn="ctr" fontAlgn="b"/>
                      <a:r>
                        <a:rPr lang="en-AU" sz="1800" b="1" i="0" u="none" strike="noStrike">
                          <a:effectLst/>
                          <a:latin typeface="Arial" panose="020B0604020202020204" pitchFamily="34" charset="0"/>
                        </a:rPr>
                        <a:t>Auto Fuel</a:t>
                      </a:r>
                    </a:p>
                  </a:txBody>
                  <a:tcPr marL="0" marR="0" marT="0" marB="0" anchor="b"/>
                </a:tc>
                <a:tc>
                  <a:txBody>
                    <a:bodyPr/>
                    <a:lstStyle/>
                    <a:p>
                      <a:pPr algn="ctr" fontAlgn="b"/>
                      <a:r>
                        <a:rPr lang="en-AU" sz="1800" b="0" i="1" u="none" strike="noStrike" dirty="0">
                          <a:effectLst/>
                          <a:latin typeface="Arial" panose="020B0604020202020204" pitchFamily="34" charset="0"/>
                        </a:rPr>
                        <a:t>3.3%</a:t>
                      </a:r>
                    </a:p>
                  </a:txBody>
                  <a:tcPr marL="0" marR="0" marT="0" marB="0" anchor="b"/>
                </a:tc>
                <a:tc>
                  <a:txBody>
                    <a:bodyPr/>
                    <a:lstStyle/>
                    <a:p>
                      <a:pPr algn="ctr" fontAlgn="b"/>
                      <a:r>
                        <a:rPr lang="en-AU" sz="1800" b="1" i="0" u="none" strike="noStrike" dirty="0">
                          <a:effectLst/>
                          <a:latin typeface="Arial" panose="020B0604020202020204" pitchFamily="34" charset="0"/>
                        </a:rPr>
                        <a:t>43.2</a:t>
                      </a:r>
                    </a:p>
                  </a:txBody>
                  <a:tcPr marL="0" marR="0" marT="0" marB="0" anchor="b"/>
                </a:tc>
                <a:tc>
                  <a:txBody>
                    <a:bodyPr/>
                    <a:lstStyle/>
                    <a:p>
                      <a:pPr algn="ctr" fontAlgn="b"/>
                      <a:r>
                        <a:rPr lang="en-AU" sz="1800" b="1" i="0" u="none" strike="noStrike">
                          <a:effectLst/>
                          <a:latin typeface="Arial" panose="020B0604020202020204" pitchFamily="34" charset="0"/>
                        </a:rPr>
                        <a:t>-26.1</a:t>
                      </a:r>
                    </a:p>
                  </a:txBody>
                  <a:tcPr marL="0" marR="0" marT="0" marB="0" anchor="b"/>
                </a:tc>
                <a:extLst>
                  <a:ext uri="{0D108BD9-81ED-4DB2-BD59-A6C34878D82A}">
                    <a16:rowId xmlns:a16="http://schemas.microsoft.com/office/drawing/2014/main" val="2613062146"/>
                  </a:ext>
                </a:extLst>
              </a:tr>
              <a:tr h="401933">
                <a:tc>
                  <a:txBody>
                    <a:bodyPr/>
                    <a:lstStyle/>
                    <a:p>
                      <a:pPr algn="ctr" fontAlgn="b"/>
                      <a:r>
                        <a:rPr lang="en-AU" sz="1800" b="1" i="0" u="none" strike="noStrike">
                          <a:solidFill>
                            <a:srgbClr val="0000FF"/>
                          </a:solidFill>
                          <a:effectLst/>
                          <a:latin typeface="Arial" panose="020B0604020202020204" pitchFamily="34" charset="0"/>
                        </a:rPr>
                        <a:t>Electricity</a:t>
                      </a:r>
                    </a:p>
                  </a:txBody>
                  <a:tcPr marL="0" marR="0" marT="0" marB="0" anchor="b"/>
                </a:tc>
                <a:tc>
                  <a:txBody>
                    <a:bodyPr/>
                    <a:lstStyle/>
                    <a:p>
                      <a:pPr algn="ctr" fontAlgn="b"/>
                      <a:r>
                        <a:rPr lang="en-AU" sz="1800" b="0" i="1" u="none" strike="noStrike">
                          <a:effectLst/>
                          <a:latin typeface="Arial" panose="020B0604020202020204" pitchFamily="34" charset="0"/>
                        </a:rPr>
                        <a:t>1.8%</a:t>
                      </a:r>
                    </a:p>
                  </a:txBody>
                  <a:tcPr marL="0" marR="0" marT="0" marB="0" anchor="b"/>
                </a:tc>
                <a:tc>
                  <a:txBody>
                    <a:bodyPr/>
                    <a:lstStyle/>
                    <a:p>
                      <a:pPr algn="ctr" fontAlgn="b"/>
                      <a:r>
                        <a:rPr lang="en-AU" sz="1800" b="1" i="0" u="none" strike="noStrike" dirty="0">
                          <a:solidFill>
                            <a:srgbClr val="0000FF"/>
                          </a:solidFill>
                          <a:effectLst/>
                          <a:latin typeface="Arial" panose="020B0604020202020204" pitchFamily="34" charset="0"/>
                        </a:rPr>
                        <a:t>24.6</a:t>
                      </a:r>
                    </a:p>
                  </a:txBody>
                  <a:tcPr marL="0" marR="0" marT="0" marB="0" anchor="b"/>
                </a:tc>
                <a:tc>
                  <a:txBody>
                    <a:bodyPr/>
                    <a:lstStyle/>
                    <a:p>
                      <a:pPr algn="ctr" fontAlgn="b"/>
                      <a:r>
                        <a:rPr lang="en-AU" sz="1800" b="1" i="0" u="none" strike="noStrike" dirty="0">
                          <a:solidFill>
                            <a:srgbClr val="0000FF"/>
                          </a:solidFill>
                          <a:effectLst/>
                          <a:latin typeface="Arial" panose="020B0604020202020204" pitchFamily="34" charset="0"/>
                        </a:rPr>
                        <a:t>-35.6</a:t>
                      </a:r>
                    </a:p>
                  </a:txBody>
                  <a:tcPr marL="0" marR="0" marT="0" marB="0" anchor="b"/>
                </a:tc>
                <a:extLst>
                  <a:ext uri="{0D108BD9-81ED-4DB2-BD59-A6C34878D82A}">
                    <a16:rowId xmlns:a16="http://schemas.microsoft.com/office/drawing/2014/main" val="4133363440"/>
                  </a:ext>
                </a:extLst>
              </a:tr>
              <a:tr h="534869">
                <a:tc>
                  <a:txBody>
                    <a:bodyPr/>
                    <a:lstStyle/>
                    <a:p>
                      <a:pPr algn="ctr" fontAlgn="b"/>
                      <a:r>
                        <a:rPr lang="en-AU" sz="1800" b="1" i="0" u="none" strike="noStrike">
                          <a:solidFill>
                            <a:srgbClr val="859815"/>
                          </a:solidFill>
                          <a:effectLst/>
                          <a:latin typeface="Arial" panose="020B0604020202020204" pitchFamily="34" charset="0"/>
                        </a:rPr>
                        <a:t>Holiday Travel</a:t>
                      </a:r>
                    </a:p>
                  </a:txBody>
                  <a:tcPr marL="0" marR="0" marT="0" marB="0" anchor="b"/>
                </a:tc>
                <a:tc>
                  <a:txBody>
                    <a:bodyPr/>
                    <a:lstStyle/>
                    <a:p>
                      <a:pPr algn="ctr" fontAlgn="b"/>
                      <a:r>
                        <a:rPr lang="en-AU" sz="1800" b="0" i="1" u="none" strike="noStrike">
                          <a:effectLst/>
                          <a:latin typeface="Arial" panose="020B0604020202020204" pitchFamily="34" charset="0"/>
                        </a:rPr>
                        <a:t>6.3%</a:t>
                      </a:r>
                    </a:p>
                  </a:txBody>
                  <a:tcPr marL="0" marR="0" marT="0" marB="0" anchor="b"/>
                </a:tc>
                <a:tc>
                  <a:txBody>
                    <a:bodyPr/>
                    <a:lstStyle/>
                    <a:p>
                      <a:pPr algn="ctr" fontAlgn="b"/>
                      <a:r>
                        <a:rPr lang="en-AU" sz="1800" b="1" i="0" u="none" strike="noStrike">
                          <a:solidFill>
                            <a:srgbClr val="859815"/>
                          </a:solidFill>
                          <a:effectLst/>
                          <a:latin typeface="Arial" panose="020B0604020202020204" pitchFamily="34" charset="0"/>
                        </a:rPr>
                        <a:t>29.3</a:t>
                      </a:r>
                    </a:p>
                  </a:txBody>
                  <a:tcPr marL="0" marR="0" marT="0" marB="0" anchor="b"/>
                </a:tc>
                <a:tc>
                  <a:txBody>
                    <a:bodyPr/>
                    <a:lstStyle/>
                    <a:p>
                      <a:pPr algn="ctr" fontAlgn="b"/>
                      <a:r>
                        <a:rPr lang="en-AU" sz="1800" b="1" i="0" u="none" strike="noStrike" dirty="0">
                          <a:solidFill>
                            <a:srgbClr val="859815"/>
                          </a:solidFill>
                          <a:effectLst/>
                          <a:latin typeface="Arial" panose="020B0604020202020204" pitchFamily="34" charset="0"/>
                        </a:rPr>
                        <a:t>-10.7</a:t>
                      </a:r>
                    </a:p>
                  </a:txBody>
                  <a:tcPr marL="0" marR="0" marT="0" marB="0" anchor="b"/>
                </a:tc>
                <a:extLst>
                  <a:ext uri="{0D108BD9-81ED-4DB2-BD59-A6C34878D82A}">
                    <a16:rowId xmlns:a16="http://schemas.microsoft.com/office/drawing/2014/main" val="2464981279"/>
                  </a:ext>
                </a:extLst>
              </a:tr>
            </a:tbl>
          </a:graphicData>
        </a:graphic>
      </p:graphicFrame>
    </p:spTree>
    <p:extLst>
      <p:ext uri="{BB962C8B-B14F-4D97-AF65-F5344CB8AC3E}">
        <p14:creationId xmlns:p14="http://schemas.microsoft.com/office/powerpoint/2010/main" val="2908657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DEB6BB-93CF-945A-3AAE-EF6A8DF0AD8B}"/>
              </a:ext>
            </a:extLst>
          </p:cNvPr>
          <p:cNvSpPr>
            <a:spLocks noGrp="1"/>
          </p:cNvSpPr>
          <p:nvPr>
            <p:ph type="sldNum" sz="quarter" idx="12"/>
          </p:nvPr>
        </p:nvSpPr>
        <p:spPr>
          <a:xfrm>
            <a:off x="11845699" y="6452463"/>
            <a:ext cx="257175" cy="191279"/>
          </a:xfrm>
        </p:spPr>
        <p:txBody>
          <a:bodyPr/>
          <a:lstStyle/>
          <a:p>
            <a:fld id="{E6316B6A-336A-44FF-82DA-A4D1594FA055}" type="slidenum">
              <a:rPr lang="en-AU" smtClean="0"/>
              <a:t>27</a:t>
            </a:fld>
            <a:endParaRPr lang="en-AU"/>
          </a:p>
        </p:txBody>
      </p:sp>
      <p:sp>
        <p:nvSpPr>
          <p:cNvPr id="4" name="Title 3">
            <a:extLst>
              <a:ext uri="{FF2B5EF4-FFF2-40B4-BE49-F238E27FC236}">
                <a16:creationId xmlns:a16="http://schemas.microsoft.com/office/drawing/2014/main" id="{67D9DD46-F329-A6FE-F345-4AA7A44837F6}"/>
              </a:ext>
            </a:extLst>
          </p:cNvPr>
          <p:cNvSpPr>
            <a:spLocks noGrp="1"/>
          </p:cNvSpPr>
          <p:nvPr>
            <p:ph type="title"/>
          </p:nvPr>
        </p:nvSpPr>
        <p:spPr>
          <a:xfrm>
            <a:off x="217714" y="316175"/>
            <a:ext cx="10374086" cy="516637"/>
          </a:xfrm>
        </p:spPr>
        <p:txBody>
          <a:bodyPr/>
          <a:lstStyle/>
          <a:p>
            <a:r>
              <a:rPr lang="en-AU" sz="2000" dirty="0"/>
              <a:t>There is no rigorous economic or statistical model that accurately forecasts inflation.</a:t>
            </a:r>
            <a:br>
              <a:rPr lang="en-AU" sz="2000" dirty="0"/>
            </a:br>
            <a:r>
              <a:rPr lang="en-AU" sz="2000" b="0" i="1" dirty="0"/>
              <a:t>We are all guessing what will be the future path of consumer prices in a contingent world.    </a:t>
            </a:r>
          </a:p>
        </p:txBody>
      </p:sp>
      <p:sp>
        <p:nvSpPr>
          <p:cNvPr id="5" name="Text Placeholder 4">
            <a:extLst>
              <a:ext uri="{FF2B5EF4-FFF2-40B4-BE49-F238E27FC236}">
                <a16:creationId xmlns:a16="http://schemas.microsoft.com/office/drawing/2014/main" id="{1D725867-409C-FC76-ABBF-3CFBE991ABEA}"/>
              </a:ext>
            </a:extLst>
          </p:cNvPr>
          <p:cNvSpPr>
            <a:spLocks noGrp="1"/>
          </p:cNvSpPr>
          <p:nvPr>
            <p:ph type="body" sz="quarter" idx="31"/>
          </p:nvPr>
        </p:nvSpPr>
        <p:spPr>
          <a:xfrm>
            <a:off x="217715" y="1313706"/>
            <a:ext cx="4582886" cy="5330036"/>
          </a:xfrm>
        </p:spPr>
        <p:txBody>
          <a:bodyPr/>
          <a:lstStyle/>
          <a:p>
            <a:pPr marL="0" indent="0">
              <a:buNone/>
            </a:pPr>
            <a:r>
              <a:rPr lang="en-AU" sz="1800" b="1" dirty="0"/>
              <a:t>Former FED Chair Ben Bernanke : </a:t>
            </a:r>
          </a:p>
          <a:p>
            <a:pPr marL="0" indent="0">
              <a:buNone/>
            </a:pPr>
            <a:endParaRPr lang="en-AU" sz="1800" i="1" dirty="0"/>
          </a:p>
          <a:p>
            <a:pPr marL="0" indent="0">
              <a:buNone/>
            </a:pPr>
            <a:r>
              <a:rPr lang="en-AU" sz="1800" i="1" dirty="0"/>
              <a:t>“ </a:t>
            </a:r>
            <a:r>
              <a:rPr lang="en-AU" sz="1800" b="1" i="1" dirty="0"/>
              <a:t>Modern economies are </a:t>
            </a:r>
            <a:r>
              <a:rPr lang="en-AU" sz="1800" b="1" i="1" dirty="0">
                <a:solidFill>
                  <a:srgbClr val="7030A0"/>
                </a:solidFill>
              </a:rPr>
              <a:t>complex and ever-changing</a:t>
            </a:r>
            <a:r>
              <a:rPr lang="en-AU" sz="1800" i="1" dirty="0"/>
              <a:t>, and they are </a:t>
            </a:r>
            <a:r>
              <a:rPr lang="en-AU" sz="1800" b="1" i="1" dirty="0">
                <a:solidFill>
                  <a:srgbClr val="FF0000"/>
                </a:solidFill>
              </a:rPr>
              <a:t>subject to unpredictable shocks</a:t>
            </a:r>
            <a:r>
              <a:rPr lang="en-AU" sz="1800" i="1" dirty="0">
                <a:solidFill>
                  <a:srgbClr val="FF0000"/>
                </a:solidFill>
              </a:rPr>
              <a:t>, </a:t>
            </a:r>
            <a:r>
              <a:rPr lang="en-AU" sz="1800" b="1" i="1" dirty="0"/>
              <a:t>including non-economic shocks such as pandemics or wars. </a:t>
            </a:r>
          </a:p>
          <a:p>
            <a:pPr marL="0" indent="0">
              <a:buNone/>
            </a:pPr>
            <a:endParaRPr lang="en-AU" sz="1800" i="1" dirty="0"/>
          </a:p>
          <a:p>
            <a:pPr marL="0" indent="0">
              <a:buNone/>
            </a:pPr>
            <a:r>
              <a:rPr lang="en-AU" sz="1800" b="1" i="1" dirty="0"/>
              <a:t>Even the current state of the economy is difficult to observe </a:t>
            </a:r>
            <a:r>
              <a:rPr lang="en-AU" sz="1800" i="1" dirty="0"/>
              <a:t>(‘nowcasting’ the economy is a specialised skill) as </a:t>
            </a:r>
            <a:r>
              <a:rPr lang="en-AU" sz="1800" b="1" i="1" dirty="0">
                <a:solidFill>
                  <a:schemeClr val="accent4">
                    <a:lumMod val="75000"/>
                    <a:lumOff val="25000"/>
                  </a:schemeClr>
                </a:solidFill>
              </a:rPr>
              <a:t>most economic data are available only with a lag and provide at best a rough, statistically noisy, and often subject to revision snapshot of current economic developments.</a:t>
            </a:r>
            <a:r>
              <a:rPr lang="en-AU" sz="1800" i="1" dirty="0">
                <a:solidFill>
                  <a:schemeClr val="accent4">
                    <a:lumMod val="75000"/>
                    <a:lumOff val="25000"/>
                  </a:schemeClr>
                </a:solidFill>
              </a:rPr>
              <a:t>” </a:t>
            </a:r>
          </a:p>
          <a:p>
            <a:pPr marL="0" indent="0">
              <a:buNone/>
            </a:pPr>
            <a:endParaRPr lang="en-AU" sz="1800" i="1" dirty="0"/>
          </a:p>
          <a:p>
            <a:pPr marL="0" indent="0" algn="r">
              <a:buNone/>
            </a:pPr>
            <a:r>
              <a:rPr lang="en-AU" sz="1800" i="1" dirty="0"/>
              <a:t>Bank of England review ,  April 2024</a:t>
            </a:r>
          </a:p>
          <a:p>
            <a:pPr marL="0" indent="0">
              <a:buNone/>
            </a:pPr>
            <a:endParaRPr lang="en-AU" sz="1800" i="1" dirty="0"/>
          </a:p>
          <a:p>
            <a:pPr marL="0" indent="0">
              <a:buNone/>
            </a:pPr>
            <a:endParaRPr lang="en-AU" sz="1800" i="1" dirty="0"/>
          </a:p>
        </p:txBody>
      </p:sp>
      <p:pic>
        <p:nvPicPr>
          <p:cNvPr id="2" name="Picture 1">
            <a:extLst>
              <a:ext uri="{FF2B5EF4-FFF2-40B4-BE49-F238E27FC236}">
                <a16:creationId xmlns:a16="http://schemas.microsoft.com/office/drawing/2014/main" id="{A8094CDE-40F9-7674-1028-0A8646CE19CB}"/>
              </a:ext>
            </a:extLst>
          </p:cNvPr>
          <p:cNvPicPr>
            <a:picLocks noChangeAspect="1"/>
          </p:cNvPicPr>
          <p:nvPr/>
        </p:nvPicPr>
        <p:blipFill>
          <a:blip r:embed="rId3"/>
          <a:stretch>
            <a:fillRect/>
          </a:stretch>
        </p:blipFill>
        <p:spPr>
          <a:xfrm>
            <a:off x="4800601" y="968829"/>
            <a:ext cx="7173685" cy="5674913"/>
          </a:xfrm>
          <a:prstGeom prst="rect">
            <a:avLst/>
          </a:prstGeom>
        </p:spPr>
      </p:pic>
      <p:pic>
        <p:nvPicPr>
          <p:cNvPr id="8" name="Picture 7">
            <a:extLst>
              <a:ext uri="{FF2B5EF4-FFF2-40B4-BE49-F238E27FC236}">
                <a16:creationId xmlns:a16="http://schemas.microsoft.com/office/drawing/2014/main" id="{3CE05B85-9B6F-41C7-247A-6CEA0044D636}"/>
              </a:ext>
            </a:extLst>
          </p:cNvPr>
          <p:cNvPicPr>
            <a:picLocks noChangeAspect="1"/>
          </p:cNvPicPr>
          <p:nvPr/>
        </p:nvPicPr>
        <p:blipFill>
          <a:blip r:embed="rId4"/>
          <a:stretch>
            <a:fillRect/>
          </a:stretch>
        </p:blipFill>
        <p:spPr>
          <a:xfrm>
            <a:off x="5986662" y="4116782"/>
            <a:ext cx="1024217" cy="883997"/>
          </a:xfrm>
          <a:prstGeom prst="rect">
            <a:avLst/>
          </a:prstGeom>
        </p:spPr>
      </p:pic>
    </p:spTree>
    <p:extLst>
      <p:ext uri="{BB962C8B-B14F-4D97-AF65-F5344CB8AC3E}">
        <p14:creationId xmlns:p14="http://schemas.microsoft.com/office/powerpoint/2010/main" val="3832792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13B-92F1-3FA7-5EC4-1ACE99EF1D85}"/>
              </a:ext>
            </a:extLst>
          </p:cNvPr>
          <p:cNvSpPr>
            <a:spLocks noGrp="1"/>
          </p:cNvSpPr>
          <p:nvPr>
            <p:ph type="title"/>
          </p:nvPr>
        </p:nvSpPr>
        <p:spPr>
          <a:xfrm>
            <a:off x="404036" y="299812"/>
            <a:ext cx="10345479" cy="516637"/>
          </a:xfrm>
        </p:spPr>
        <p:txBody>
          <a:bodyPr/>
          <a:lstStyle/>
          <a:p>
            <a:r>
              <a:rPr lang="en-AU" sz="2400" dirty="0"/>
              <a:t>Consumer are still struggling with the  “ </a:t>
            </a:r>
            <a:r>
              <a:rPr lang="en-AU" sz="2400" i="1" dirty="0"/>
              <a:t>Cost of Living  </a:t>
            </a:r>
            <a:r>
              <a:rPr lang="en-AU" sz="2400" dirty="0"/>
              <a:t>”</a:t>
            </a:r>
          </a:p>
        </p:txBody>
      </p:sp>
      <p:sp>
        <p:nvSpPr>
          <p:cNvPr id="4" name="Slide Number Placeholder 3">
            <a:extLst>
              <a:ext uri="{FF2B5EF4-FFF2-40B4-BE49-F238E27FC236}">
                <a16:creationId xmlns:a16="http://schemas.microsoft.com/office/drawing/2014/main" id="{149CAED7-DDCA-B70D-4EA0-991E1CD4AF42}"/>
              </a:ext>
            </a:extLst>
          </p:cNvPr>
          <p:cNvSpPr>
            <a:spLocks noGrp="1"/>
          </p:cNvSpPr>
          <p:nvPr>
            <p:ph type="sldNum" sz="quarter" idx="10"/>
          </p:nvPr>
        </p:nvSpPr>
        <p:spPr/>
        <p:txBody>
          <a:bodyPr/>
          <a:lstStyle/>
          <a:p>
            <a:fld id="{124866B3-8C2A-4B94-AF1A-57C3F889C822}" type="slidenum">
              <a:rPr lang="en-AU" smtClean="0"/>
              <a:pPr/>
              <a:t>28</a:t>
            </a:fld>
            <a:endParaRPr lang="en-AU" sz="941" dirty="0"/>
          </a:p>
        </p:txBody>
      </p:sp>
      <p:sp>
        <p:nvSpPr>
          <p:cNvPr id="11" name="TextBox 10">
            <a:extLst>
              <a:ext uri="{FF2B5EF4-FFF2-40B4-BE49-F238E27FC236}">
                <a16:creationId xmlns:a16="http://schemas.microsoft.com/office/drawing/2014/main" id="{D2D567B7-6C4B-341F-4316-067A59B97B92}"/>
              </a:ext>
            </a:extLst>
          </p:cNvPr>
          <p:cNvSpPr txBox="1"/>
          <p:nvPr/>
        </p:nvSpPr>
        <p:spPr>
          <a:xfrm>
            <a:off x="116959" y="5401340"/>
            <a:ext cx="1775636" cy="1015663"/>
          </a:xfrm>
          <a:prstGeom prst="rect">
            <a:avLst/>
          </a:prstGeom>
          <a:noFill/>
        </p:spPr>
        <p:txBody>
          <a:bodyPr wrap="square" rtlCol="0">
            <a:spAutoFit/>
          </a:bodyPr>
          <a:lstStyle/>
          <a:p>
            <a:r>
              <a:rPr lang="en-AU" sz="1200" dirty="0"/>
              <a:t>Source</a:t>
            </a:r>
          </a:p>
          <a:p>
            <a:r>
              <a:rPr lang="en-AU" sz="1200" dirty="0"/>
              <a:t>Australian Bureau of Statistics CPI and Wage Price Index</a:t>
            </a:r>
          </a:p>
          <a:p>
            <a:r>
              <a:rPr lang="en-AU" sz="1200" dirty="0"/>
              <a:t>June 2025</a:t>
            </a:r>
          </a:p>
        </p:txBody>
      </p:sp>
      <p:pic>
        <p:nvPicPr>
          <p:cNvPr id="10" name="Picture 9">
            <a:extLst>
              <a:ext uri="{FF2B5EF4-FFF2-40B4-BE49-F238E27FC236}">
                <a16:creationId xmlns:a16="http://schemas.microsoft.com/office/drawing/2014/main" id="{8CF6819E-9DB6-4589-2713-9E14AA9B575A}"/>
              </a:ext>
            </a:extLst>
          </p:cNvPr>
          <p:cNvPicPr>
            <a:picLocks noChangeAspect="1"/>
          </p:cNvPicPr>
          <p:nvPr/>
        </p:nvPicPr>
        <p:blipFill>
          <a:blip r:embed="rId2"/>
          <a:stretch>
            <a:fillRect/>
          </a:stretch>
        </p:blipFill>
        <p:spPr>
          <a:xfrm>
            <a:off x="1786270" y="1010093"/>
            <a:ext cx="8963245" cy="5685512"/>
          </a:xfrm>
          <a:prstGeom prst="rect">
            <a:avLst/>
          </a:prstGeom>
        </p:spPr>
      </p:pic>
      <p:pic>
        <p:nvPicPr>
          <p:cNvPr id="14" name="Picture 13">
            <a:extLst>
              <a:ext uri="{FF2B5EF4-FFF2-40B4-BE49-F238E27FC236}">
                <a16:creationId xmlns:a16="http://schemas.microsoft.com/office/drawing/2014/main" id="{C51084AB-D9C9-7E45-08B7-4099AF78EB4B}"/>
              </a:ext>
            </a:extLst>
          </p:cNvPr>
          <p:cNvPicPr>
            <a:picLocks noChangeAspect="1"/>
          </p:cNvPicPr>
          <p:nvPr/>
        </p:nvPicPr>
        <p:blipFill>
          <a:blip r:embed="rId3"/>
          <a:stretch>
            <a:fillRect/>
          </a:stretch>
        </p:blipFill>
        <p:spPr>
          <a:xfrm>
            <a:off x="2857163" y="2255568"/>
            <a:ext cx="2054530" cy="993734"/>
          </a:xfrm>
          <a:prstGeom prst="rect">
            <a:avLst/>
          </a:prstGeom>
        </p:spPr>
      </p:pic>
      <p:pic>
        <p:nvPicPr>
          <p:cNvPr id="15" name="Picture 14">
            <a:extLst>
              <a:ext uri="{FF2B5EF4-FFF2-40B4-BE49-F238E27FC236}">
                <a16:creationId xmlns:a16="http://schemas.microsoft.com/office/drawing/2014/main" id="{B0C6BC94-A424-5536-3334-8B6C0D660F88}"/>
              </a:ext>
            </a:extLst>
          </p:cNvPr>
          <p:cNvPicPr>
            <a:picLocks noChangeAspect="1"/>
          </p:cNvPicPr>
          <p:nvPr/>
        </p:nvPicPr>
        <p:blipFill>
          <a:blip r:embed="rId4"/>
          <a:stretch>
            <a:fillRect/>
          </a:stretch>
        </p:blipFill>
        <p:spPr>
          <a:xfrm>
            <a:off x="3884428" y="5488510"/>
            <a:ext cx="1079086" cy="841321"/>
          </a:xfrm>
          <a:prstGeom prst="rect">
            <a:avLst/>
          </a:prstGeom>
        </p:spPr>
      </p:pic>
      <p:pic>
        <p:nvPicPr>
          <p:cNvPr id="16" name="Picture 15">
            <a:extLst>
              <a:ext uri="{FF2B5EF4-FFF2-40B4-BE49-F238E27FC236}">
                <a16:creationId xmlns:a16="http://schemas.microsoft.com/office/drawing/2014/main" id="{42073826-16B7-743F-9740-7602AEE47D0B}"/>
              </a:ext>
            </a:extLst>
          </p:cNvPr>
          <p:cNvPicPr>
            <a:picLocks noChangeAspect="1"/>
          </p:cNvPicPr>
          <p:nvPr/>
        </p:nvPicPr>
        <p:blipFill>
          <a:blip r:embed="rId5"/>
          <a:stretch>
            <a:fillRect/>
          </a:stretch>
        </p:blipFill>
        <p:spPr>
          <a:xfrm>
            <a:off x="8463390" y="1693373"/>
            <a:ext cx="1350461" cy="3471253"/>
          </a:xfrm>
          <a:prstGeom prst="rect">
            <a:avLst/>
          </a:prstGeom>
        </p:spPr>
      </p:pic>
      <p:sp>
        <p:nvSpPr>
          <p:cNvPr id="5" name="TextBox 4">
            <a:extLst>
              <a:ext uri="{FF2B5EF4-FFF2-40B4-BE49-F238E27FC236}">
                <a16:creationId xmlns:a16="http://schemas.microsoft.com/office/drawing/2014/main" id="{F156B00E-F8B4-7165-CAC1-7757E3E712FE}"/>
              </a:ext>
            </a:extLst>
          </p:cNvPr>
          <p:cNvSpPr txBox="1"/>
          <p:nvPr/>
        </p:nvSpPr>
        <p:spPr>
          <a:xfrm>
            <a:off x="10560988" y="2255568"/>
            <a:ext cx="1350461" cy="923330"/>
          </a:xfrm>
          <a:prstGeom prst="rect">
            <a:avLst/>
          </a:prstGeom>
          <a:noFill/>
        </p:spPr>
        <p:txBody>
          <a:bodyPr wrap="square" rtlCol="0">
            <a:spAutoFit/>
          </a:bodyPr>
          <a:lstStyle/>
          <a:p>
            <a:pPr algn="ctr"/>
            <a:r>
              <a:rPr lang="en-AU" b="1" i="1" dirty="0"/>
              <a:t>CPI data </a:t>
            </a:r>
          </a:p>
          <a:p>
            <a:pPr algn="ctr"/>
            <a:r>
              <a:rPr lang="en-AU" b="1" i="1" dirty="0"/>
              <a:t>is to </a:t>
            </a:r>
          </a:p>
          <a:p>
            <a:pPr algn="ctr"/>
            <a:r>
              <a:rPr lang="en-AU" b="1" i="1" dirty="0"/>
              <a:t>June 2025</a:t>
            </a:r>
          </a:p>
        </p:txBody>
      </p:sp>
    </p:spTree>
    <p:extLst>
      <p:ext uri="{BB962C8B-B14F-4D97-AF65-F5344CB8AC3E}">
        <p14:creationId xmlns:p14="http://schemas.microsoft.com/office/powerpoint/2010/main" val="949847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313B-92F1-3FA7-5EC4-1ACE99EF1D85}"/>
              </a:ext>
            </a:extLst>
          </p:cNvPr>
          <p:cNvSpPr>
            <a:spLocks noGrp="1"/>
          </p:cNvSpPr>
          <p:nvPr>
            <p:ph type="title"/>
          </p:nvPr>
        </p:nvSpPr>
        <p:spPr>
          <a:xfrm>
            <a:off x="116958" y="283471"/>
            <a:ext cx="10345479" cy="784830"/>
          </a:xfrm>
        </p:spPr>
        <p:txBody>
          <a:bodyPr/>
          <a:lstStyle/>
          <a:p>
            <a:r>
              <a:rPr lang="en-AU" sz="2000" dirty="0"/>
              <a:t>Australia’s Productivity problem.  </a:t>
            </a:r>
            <a:r>
              <a:rPr lang="en-AU" sz="2000" b="0" i="1" dirty="0"/>
              <a:t>RBA is lowering their productivity growth assumption from 1 % to 0.7 % over the medium term given : </a:t>
            </a:r>
          </a:p>
        </p:txBody>
      </p:sp>
      <p:sp>
        <p:nvSpPr>
          <p:cNvPr id="4" name="Slide Number Placeholder 3">
            <a:extLst>
              <a:ext uri="{FF2B5EF4-FFF2-40B4-BE49-F238E27FC236}">
                <a16:creationId xmlns:a16="http://schemas.microsoft.com/office/drawing/2014/main" id="{149CAED7-DDCA-B70D-4EA0-991E1CD4AF42}"/>
              </a:ext>
            </a:extLst>
          </p:cNvPr>
          <p:cNvSpPr>
            <a:spLocks noGrp="1"/>
          </p:cNvSpPr>
          <p:nvPr>
            <p:ph type="sldNum" sz="quarter" idx="10"/>
          </p:nvPr>
        </p:nvSpPr>
        <p:spPr>
          <a:xfrm>
            <a:off x="11852907" y="6485361"/>
            <a:ext cx="257175" cy="191279"/>
          </a:xfrm>
        </p:spPr>
        <p:txBody>
          <a:bodyPr/>
          <a:lstStyle/>
          <a:p>
            <a:fld id="{124866B3-8C2A-4B94-AF1A-57C3F889C822}" type="slidenum">
              <a:rPr lang="en-AU" smtClean="0"/>
              <a:pPr/>
              <a:t>29</a:t>
            </a:fld>
            <a:endParaRPr lang="en-AU" sz="941" dirty="0"/>
          </a:p>
        </p:txBody>
      </p:sp>
      <p:sp>
        <p:nvSpPr>
          <p:cNvPr id="11" name="TextBox 10">
            <a:extLst>
              <a:ext uri="{FF2B5EF4-FFF2-40B4-BE49-F238E27FC236}">
                <a16:creationId xmlns:a16="http://schemas.microsoft.com/office/drawing/2014/main" id="{D2D567B7-6C4B-341F-4316-067A59B97B92}"/>
              </a:ext>
            </a:extLst>
          </p:cNvPr>
          <p:cNvSpPr txBox="1"/>
          <p:nvPr/>
        </p:nvSpPr>
        <p:spPr>
          <a:xfrm>
            <a:off x="415963" y="6212645"/>
            <a:ext cx="4210492" cy="507831"/>
          </a:xfrm>
          <a:prstGeom prst="rect">
            <a:avLst/>
          </a:prstGeom>
          <a:noFill/>
        </p:spPr>
        <p:txBody>
          <a:bodyPr wrap="square" rtlCol="0">
            <a:spAutoFit/>
          </a:bodyPr>
          <a:lstStyle/>
          <a:p>
            <a:pPr algn="ctr"/>
            <a:r>
              <a:rPr lang="en-AU" sz="900" dirty="0"/>
              <a:t>Australia : GDP per hour worked</a:t>
            </a:r>
          </a:p>
          <a:p>
            <a:pPr algn="ctr"/>
            <a:r>
              <a:rPr lang="en-AU" sz="900" dirty="0"/>
              <a:t>USA : Non -Farm Business sector Labour Productivity  Source</a:t>
            </a:r>
          </a:p>
          <a:p>
            <a:pPr algn="ctr"/>
            <a:r>
              <a:rPr lang="en-AU" sz="900" dirty="0"/>
              <a:t>Australian Bureau of Statistics and FED St Louis </a:t>
            </a:r>
          </a:p>
        </p:txBody>
      </p:sp>
      <p:sp>
        <p:nvSpPr>
          <p:cNvPr id="6" name="TextBox 5">
            <a:extLst>
              <a:ext uri="{FF2B5EF4-FFF2-40B4-BE49-F238E27FC236}">
                <a16:creationId xmlns:a16="http://schemas.microsoft.com/office/drawing/2014/main" id="{D1AC481E-B83A-769E-2D0D-3022A03604F0}"/>
              </a:ext>
            </a:extLst>
          </p:cNvPr>
          <p:cNvSpPr txBox="1"/>
          <p:nvPr/>
        </p:nvSpPr>
        <p:spPr>
          <a:xfrm>
            <a:off x="212100" y="1522481"/>
            <a:ext cx="4414355" cy="4462760"/>
          </a:xfrm>
          <a:prstGeom prst="rect">
            <a:avLst/>
          </a:prstGeom>
          <a:noFill/>
        </p:spPr>
        <p:txBody>
          <a:bodyPr wrap="square">
            <a:spAutoFit/>
          </a:bodyPr>
          <a:lstStyle/>
          <a:p>
            <a:r>
              <a:rPr lang="en-AU" b="1" i="1" dirty="0">
                <a:solidFill>
                  <a:srgbClr val="000000"/>
                </a:solidFill>
                <a:effectLst/>
              </a:rPr>
              <a:t>“ </a:t>
            </a:r>
            <a:r>
              <a:rPr lang="en-AU" sz="2000" b="1" i="1" dirty="0">
                <a:solidFill>
                  <a:srgbClr val="008000"/>
                </a:solidFill>
                <a:effectLst/>
              </a:rPr>
              <a:t>Productivity growth has slowed in Australia </a:t>
            </a:r>
            <a:r>
              <a:rPr lang="en-AU" sz="2000" b="1" i="1" dirty="0">
                <a:solidFill>
                  <a:srgbClr val="000000"/>
                </a:solidFill>
                <a:effectLst/>
              </a:rPr>
              <a:t>over recent decades, as it has in many advanced economies.</a:t>
            </a:r>
            <a:r>
              <a:rPr lang="en-AU" sz="2000" b="0" i="1" dirty="0">
                <a:solidFill>
                  <a:srgbClr val="000000"/>
                </a:solidFill>
                <a:effectLst/>
              </a:rPr>
              <a:t> </a:t>
            </a:r>
          </a:p>
          <a:p>
            <a:endParaRPr lang="en-AU" sz="2000" i="1" dirty="0">
              <a:solidFill>
                <a:srgbClr val="000000"/>
              </a:solidFill>
            </a:endParaRPr>
          </a:p>
          <a:p>
            <a:r>
              <a:rPr lang="en-AU" sz="2000" b="0" i="1" dirty="0">
                <a:solidFill>
                  <a:srgbClr val="000000"/>
                </a:solidFill>
                <a:effectLst/>
              </a:rPr>
              <a:t>There is evidence to suggest that this reflects </a:t>
            </a:r>
            <a:r>
              <a:rPr lang="en-AU" sz="2000" b="1" i="1" dirty="0">
                <a:solidFill>
                  <a:schemeClr val="accent1"/>
                </a:solidFill>
                <a:effectLst/>
              </a:rPr>
              <a:t>persistent factors</a:t>
            </a:r>
            <a:r>
              <a:rPr lang="en-AU" sz="2000" b="0" i="1" dirty="0">
                <a:solidFill>
                  <a:srgbClr val="000000"/>
                </a:solidFill>
                <a:effectLst/>
              </a:rPr>
              <a:t>, including </a:t>
            </a:r>
            <a:r>
              <a:rPr lang="en-AU" sz="2000" b="1" i="1" dirty="0">
                <a:solidFill>
                  <a:srgbClr val="FF0000"/>
                </a:solidFill>
                <a:effectLst/>
              </a:rPr>
              <a:t>declining business dynamism </a:t>
            </a:r>
            <a:r>
              <a:rPr lang="en-AU" sz="2000" i="1" dirty="0">
                <a:effectLst/>
              </a:rPr>
              <a:t>and </a:t>
            </a:r>
            <a:r>
              <a:rPr lang="en-AU" sz="2000" b="1" i="1" dirty="0">
                <a:solidFill>
                  <a:srgbClr val="FF0000"/>
                </a:solidFill>
                <a:effectLst/>
              </a:rPr>
              <a:t>competition</a:t>
            </a:r>
            <a:r>
              <a:rPr lang="en-AU" sz="2000" b="0" i="1" dirty="0">
                <a:solidFill>
                  <a:srgbClr val="FF0000"/>
                </a:solidFill>
                <a:effectLst/>
              </a:rPr>
              <a:t>, </a:t>
            </a:r>
            <a:r>
              <a:rPr lang="en-AU" sz="2000" b="1" i="1" dirty="0">
                <a:solidFill>
                  <a:srgbClr val="FF0000"/>
                </a:solidFill>
                <a:effectLst/>
              </a:rPr>
              <a:t>slower technological diffusion </a:t>
            </a:r>
            <a:r>
              <a:rPr lang="en-AU" sz="2000" b="0" i="1" dirty="0">
                <a:effectLst/>
              </a:rPr>
              <a:t>in the economy and </a:t>
            </a:r>
            <a:r>
              <a:rPr lang="en-AU" sz="2000" b="1" i="1" dirty="0">
                <a:solidFill>
                  <a:srgbClr val="FF0000"/>
                </a:solidFill>
                <a:effectLst/>
              </a:rPr>
              <a:t>lower growth in the amount of capital per worker</a:t>
            </a:r>
            <a:r>
              <a:rPr lang="en-AU" sz="2000" b="1" i="1" dirty="0">
                <a:solidFill>
                  <a:srgbClr val="000000"/>
                </a:solidFill>
                <a:effectLst/>
              </a:rPr>
              <a:t>. ”</a:t>
            </a:r>
          </a:p>
          <a:p>
            <a:endParaRPr lang="en-AU" sz="2000" b="1" i="1" dirty="0">
              <a:solidFill>
                <a:srgbClr val="000000"/>
              </a:solidFill>
            </a:endParaRPr>
          </a:p>
          <a:p>
            <a:pPr algn="l"/>
            <a:r>
              <a:rPr lang="en-AU" sz="1200" dirty="0"/>
              <a:t>RBA Statement of Monetary Policy</a:t>
            </a:r>
          </a:p>
          <a:p>
            <a:pPr algn="l"/>
            <a:r>
              <a:rPr lang="en-AU" sz="1200" dirty="0"/>
              <a:t>August 2025 , page 60</a:t>
            </a:r>
          </a:p>
        </p:txBody>
      </p:sp>
      <p:pic>
        <p:nvPicPr>
          <p:cNvPr id="5" name="Picture 4">
            <a:extLst>
              <a:ext uri="{FF2B5EF4-FFF2-40B4-BE49-F238E27FC236}">
                <a16:creationId xmlns:a16="http://schemas.microsoft.com/office/drawing/2014/main" id="{D0629270-9048-70E4-237A-4025BCF5F562}"/>
              </a:ext>
            </a:extLst>
          </p:cNvPr>
          <p:cNvPicPr>
            <a:picLocks noChangeAspect="1"/>
          </p:cNvPicPr>
          <p:nvPr/>
        </p:nvPicPr>
        <p:blipFill>
          <a:blip r:embed="rId2"/>
          <a:stretch>
            <a:fillRect/>
          </a:stretch>
        </p:blipFill>
        <p:spPr>
          <a:xfrm>
            <a:off x="5042417" y="1165641"/>
            <a:ext cx="6810489" cy="5554835"/>
          </a:xfrm>
          <a:prstGeom prst="rect">
            <a:avLst/>
          </a:prstGeom>
        </p:spPr>
      </p:pic>
      <p:pic>
        <p:nvPicPr>
          <p:cNvPr id="7" name="Picture 6">
            <a:extLst>
              <a:ext uri="{FF2B5EF4-FFF2-40B4-BE49-F238E27FC236}">
                <a16:creationId xmlns:a16="http://schemas.microsoft.com/office/drawing/2014/main" id="{6D457F79-93CB-D08B-6A58-FB32EC2A30E7}"/>
              </a:ext>
            </a:extLst>
          </p:cNvPr>
          <p:cNvPicPr>
            <a:picLocks noChangeAspect="1"/>
          </p:cNvPicPr>
          <p:nvPr/>
        </p:nvPicPr>
        <p:blipFill>
          <a:blip r:embed="rId3"/>
          <a:stretch>
            <a:fillRect/>
          </a:stretch>
        </p:blipFill>
        <p:spPr>
          <a:xfrm>
            <a:off x="9179217" y="1651690"/>
            <a:ext cx="1914310" cy="981541"/>
          </a:xfrm>
          <a:prstGeom prst="rect">
            <a:avLst/>
          </a:prstGeom>
        </p:spPr>
      </p:pic>
      <p:pic>
        <p:nvPicPr>
          <p:cNvPr id="8" name="Picture 7">
            <a:extLst>
              <a:ext uri="{FF2B5EF4-FFF2-40B4-BE49-F238E27FC236}">
                <a16:creationId xmlns:a16="http://schemas.microsoft.com/office/drawing/2014/main" id="{456B0E0A-D013-C0D2-7F65-C21D6508F3E4}"/>
              </a:ext>
            </a:extLst>
          </p:cNvPr>
          <p:cNvPicPr>
            <a:picLocks noChangeAspect="1"/>
          </p:cNvPicPr>
          <p:nvPr/>
        </p:nvPicPr>
        <p:blipFill>
          <a:blip r:embed="rId4"/>
          <a:stretch>
            <a:fillRect/>
          </a:stretch>
        </p:blipFill>
        <p:spPr>
          <a:xfrm>
            <a:off x="6576310" y="4680335"/>
            <a:ext cx="1591194" cy="1012024"/>
          </a:xfrm>
          <a:prstGeom prst="rect">
            <a:avLst/>
          </a:prstGeom>
        </p:spPr>
      </p:pic>
      <p:pic>
        <p:nvPicPr>
          <p:cNvPr id="12" name="Picture 11">
            <a:extLst>
              <a:ext uri="{FF2B5EF4-FFF2-40B4-BE49-F238E27FC236}">
                <a16:creationId xmlns:a16="http://schemas.microsoft.com/office/drawing/2014/main" id="{6BEBFBE7-54AA-BB47-FD2E-90836E7BF6AF}"/>
              </a:ext>
            </a:extLst>
          </p:cNvPr>
          <p:cNvPicPr>
            <a:picLocks noChangeAspect="1"/>
          </p:cNvPicPr>
          <p:nvPr/>
        </p:nvPicPr>
        <p:blipFill>
          <a:blip r:embed="rId5"/>
          <a:stretch>
            <a:fillRect/>
          </a:stretch>
        </p:blipFill>
        <p:spPr>
          <a:xfrm>
            <a:off x="5774128" y="2475269"/>
            <a:ext cx="2334970" cy="1621677"/>
          </a:xfrm>
          <a:prstGeom prst="rect">
            <a:avLst/>
          </a:prstGeom>
        </p:spPr>
      </p:pic>
    </p:spTree>
    <p:extLst>
      <p:ext uri="{BB962C8B-B14F-4D97-AF65-F5344CB8AC3E}">
        <p14:creationId xmlns:p14="http://schemas.microsoft.com/office/powerpoint/2010/main" val="240583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094AA0-3C7A-BC1C-F505-CBC500A5C111}"/>
              </a:ext>
            </a:extLst>
          </p:cNvPr>
          <p:cNvSpPr>
            <a:spLocks noGrp="1"/>
          </p:cNvSpPr>
          <p:nvPr>
            <p:ph type="sldNum" sz="quarter" idx="12"/>
          </p:nvPr>
        </p:nvSpPr>
        <p:spPr/>
        <p:txBody>
          <a:bodyPr/>
          <a:lstStyle/>
          <a:p>
            <a:fld id="{E6316B6A-336A-44FF-82DA-A4D1594FA055}" type="slidenum">
              <a:rPr lang="en-AU" smtClean="0"/>
              <a:t>3</a:t>
            </a:fld>
            <a:endParaRPr lang="en-AU" dirty="0"/>
          </a:p>
        </p:txBody>
      </p:sp>
      <p:sp>
        <p:nvSpPr>
          <p:cNvPr id="4" name="Title 3">
            <a:extLst>
              <a:ext uri="{FF2B5EF4-FFF2-40B4-BE49-F238E27FC236}">
                <a16:creationId xmlns:a16="http://schemas.microsoft.com/office/drawing/2014/main" id="{C5A4CFD0-40A4-BA9B-B6ED-860B279CCEC2}"/>
              </a:ext>
            </a:extLst>
          </p:cNvPr>
          <p:cNvSpPr>
            <a:spLocks noGrp="1"/>
          </p:cNvSpPr>
          <p:nvPr>
            <p:ph type="title"/>
          </p:nvPr>
        </p:nvSpPr>
        <p:spPr>
          <a:xfrm>
            <a:off x="335929" y="292930"/>
            <a:ext cx="10083978" cy="516637"/>
          </a:xfrm>
        </p:spPr>
        <p:txBody>
          <a:bodyPr/>
          <a:lstStyle/>
          <a:p>
            <a:r>
              <a:rPr lang="en-AU" sz="2000" dirty="0">
                <a:solidFill>
                  <a:srgbClr val="161818"/>
                </a:solidFill>
                <a:latin typeface="Arial" panose="020B0604020202020204"/>
              </a:rPr>
              <a:t>American</a:t>
            </a:r>
            <a:r>
              <a:rPr kumimoji="0" lang="en-AU" sz="2000" b="1" i="0" u="none" strike="noStrike" kern="1200" cap="none" spc="0" normalizeH="0" baseline="0" noProof="0" dirty="0">
                <a:ln>
                  <a:noFill/>
                </a:ln>
                <a:solidFill>
                  <a:srgbClr val="161818"/>
                </a:solidFill>
                <a:effectLst/>
                <a:uLnTx/>
                <a:uFillTx/>
                <a:latin typeface="Arial" panose="020B0604020202020204"/>
                <a:ea typeface="+mj-ea"/>
                <a:cs typeface="+mj-cs"/>
              </a:rPr>
              <a:t> and Australian share prices have made new historic highs and have delivered strong returns in the past year.</a:t>
            </a:r>
            <a:endParaRPr lang="en-AU" dirty="0"/>
          </a:p>
        </p:txBody>
      </p:sp>
      <p:pic>
        <p:nvPicPr>
          <p:cNvPr id="10" name="Picture 9">
            <a:extLst>
              <a:ext uri="{FF2B5EF4-FFF2-40B4-BE49-F238E27FC236}">
                <a16:creationId xmlns:a16="http://schemas.microsoft.com/office/drawing/2014/main" id="{F0A46CC5-459E-80EE-DDD7-AAD8BD4FCEFB}"/>
              </a:ext>
            </a:extLst>
          </p:cNvPr>
          <p:cNvPicPr>
            <a:picLocks noChangeAspect="1"/>
          </p:cNvPicPr>
          <p:nvPr/>
        </p:nvPicPr>
        <p:blipFill>
          <a:blip r:embed="rId2"/>
          <a:stretch>
            <a:fillRect/>
          </a:stretch>
        </p:blipFill>
        <p:spPr>
          <a:xfrm>
            <a:off x="1240970" y="1023257"/>
            <a:ext cx="8969829" cy="5672348"/>
          </a:xfrm>
          <a:prstGeom prst="rect">
            <a:avLst/>
          </a:prstGeom>
        </p:spPr>
      </p:pic>
      <p:pic>
        <p:nvPicPr>
          <p:cNvPr id="11" name="Picture 10">
            <a:extLst>
              <a:ext uri="{FF2B5EF4-FFF2-40B4-BE49-F238E27FC236}">
                <a16:creationId xmlns:a16="http://schemas.microsoft.com/office/drawing/2014/main" id="{D3E87FE8-8008-9A53-7104-DF62492FCC9D}"/>
              </a:ext>
            </a:extLst>
          </p:cNvPr>
          <p:cNvPicPr>
            <a:picLocks noChangeAspect="1"/>
          </p:cNvPicPr>
          <p:nvPr/>
        </p:nvPicPr>
        <p:blipFill>
          <a:blip r:embed="rId3"/>
          <a:stretch>
            <a:fillRect/>
          </a:stretch>
        </p:blipFill>
        <p:spPr>
          <a:xfrm>
            <a:off x="5264250" y="5273862"/>
            <a:ext cx="1859441" cy="1121761"/>
          </a:xfrm>
          <a:prstGeom prst="rect">
            <a:avLst/>
          </a:prstGeom>
        </p:spPr>
      </p:pic>
      <p:sp>
        <p:nvSpPr>
          <p:cNvPr id="13" name="TextBox 12">
            <a:extLst>
              <a:ext uri="{FF2B5EF4-FFF2-40B4-BE49-F238E27FC236}">
                <a16:creationId xmlns:a16="http://schemas.microsoft.com/office/drawing/2014/main" id="{B5C57C3D-7555-5261-7DD8-0B9CF0B1B4A0}"/>
              </a:ext>
            </a:extLst>
          </p:cNvPr>
          <p:cNvSpPr txBox="1"/>
          <p:nvPr/>
        </p:nvSpPr>
        <p:spPr>
          <a:xfrm>
            <a:off x="2824992" y="2936100"/>
            <a:ext cx="1526443" cy="646331"/>
          </a:xfrm>
          <a:prstGeom prst="rect">
            <a:avLst/>
          </a:prstGeom>
          <a:noFill/>
        </p:spPr>
        <p:txBody>
          <a:bodyPr wrap="square" rtlCol="0">
            <a:spAutoFit/>
          </a:bodyPr>
          <a:lstStyle/>
          <a:p>
            <a:pPr algn="ctr"/>
            <a:r>
              <a:rPr lang="en-AU" sz="1200" b="1" i="1" dirty="0"/>
              <a:t>President Trump takes office </a:t>
            </a:r>
          </a:p>
          <a:p>
            <a:pPr algn="ctr"/>
            <a:r>
              <a:rPr lang="en-AU" sz="1200" b="1" i="1" dirty="0"/>
              <a:t>January</a:t>
            </a:r>
          </a:p>
        </p:txBody>
      </p:sp>
      <p:sp>
        <p:nvSpPr>
          <p:cNvPr id="14" name="TextBox 13">
            <a:extLst>
              <a:ext uri="{FF2B5EF4-FFF2-40B4-BE49-F238E27FC236}">
                <a16:creationId xmlns:a16="http://schemas.microsoft.com/office/drawing/2014/main" id="{57B20BF4-A07D-9EDF-A2D2-6714C6DCC299}"/>
              </a:ext>
            </a:extLst>
          </p:cNvPr>
          <p:cNvSpPr txBox="1"/>
          <p:nvPr/>
        </p:nvSpPr>
        <p:spPr>
          <a:xfrm>
            <a:off x="4386943" y="3259266"/>
            <a:ext cx="1098371" cy="1200329"/>
          </a:xfrm>
          <a:prstGeom prst="rect">
            <a:avLst/>
          </a:prstGeom>
          <a:noFill/>
        </p:spPr>
        <p:txBody>
          <a:bodyPr wrap="square" rtlCol="0">
            <a:spAutoFit/>
          </a:bodyPr>
          <a:lstStyle/>
          <a:p>
            <a:pPr algn="ctr"/>
            <a:r>
              <a:rPr lang="en-AU" sz="1200" dirty="0"/>
              <a:t> </a:t>
            </a:r>
            <a:r>
              <a:rPr lang="en-AU" sz="1200" b="1" i="1" dirty="0"/>
              <a:t>Trump announces large tariffs increases in March &amp; April</a:t>
            </a:r>
          </a:p>
        </p:txBody>
      </p:sp>
      <p:sp>
        <p:nvSpPr>
          <p:cNvPr id="15" name="TextBox 14">
            <a:extLst>
              <a:ext uri="{FF2B5EF4-FFF2-40B4-BE49-F238E27FC236}">
                <a16:creationId xmlns:a16="http://schemas.microsoft.com/office/drawing/2014/main" id="{D7D48AD9-E4F9-C1D1-7781-3F94246B989C}"/>
              </a:ext>
            </a:extLst>
          </p:cNvPr>
          <p:cNvSpPr txBox="1"/>
          <p:nvPr/>
        </p:nvSpPr>
        <p:spPr>
          <a:xfrm>
            <a:off x="6859197" y="4167207"/>
            <a:ext cx="2576208" cy="584775"/>
          </a:xfrm>
          <a:prstGeom prst="rect">
            <a:avLst/>
          </a:prstGeom>
          <a:noFill/>
        </p:spPr>
        <p:txBody>
          <a:bodyPr wrap="square" rtlCol="0">
            <a:spAutoFit/>
          </a:bodyPr>
          <a:lstStyle/>
          <a:p>
            <a:r>
              <a:rPr lang="en-AU" sz="1600" b="1" i="1" dirty="0">
                <a:solidFill>
                  <a:srgbClr val="008000"/>
                </a:solidFill>
              </a:rPr>
              <a:t>RBA cuts interest rates in Feb, May &amp; August </a:t>
            </a:r>
          </a:p>
        </p:txBody>
      </p:sp>
      <p:cxnSp>
        <p:nvCxnSpPr>
          <p:cNvPr id="17" name="Straight Arrow Connector 16">
            <a:extLst>
              <a:ext uri="{FF2B5EF4-FFF2-40B4-BE49-F238E27FC236}">
                <a16:creationId xmlns:a16="http://schemas.microsoft.com/office/drawing/2014/main" id="{C43CEC29-7756-DD20-850D-F67E14D279E0}"/>
              </a:ext>
            </a:extLst>
          </p:cNvPr>
          <p:cNvCxnSpPr>
            <a:cxnSpLocks/>
          </p:cNvCxnSpPr>
          <p:nvPr/>
        </p:nvCxnSpPr>
        <p:spPr>
          <a:xfrm flipV="1">
            <a:off x="5572809" y="3341914"/>
            <a:ext cx="1924599" cy="2013857"/>
          </a:xfrm>
          <a:prstGeom prst="straightConnector1">
            <a:avLst/>
          </a:prstGeom>
          <a:ln w="508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296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CA822D-DE8B-72B7-0E87-A238BD33027B}"/>
              </a:ext>
            </a:extLst>
          </p:cNvPr>
          <p:cNvSpPr>
            <a:spLocks noGrp="1"/>
          </p:cNvSpPr>
          <p:nvPr>
            <p:ph type="sldNum" sz="quarter" idx="12"/>
          </p:nvPr>
        </p:nvSpPr>
        <p:spPr/>
        <p:txBody>
          <a:bodyPr/>
          <a:lstStyle/>
          <a:p>
            <a:fld id="{E6316B6A-336A-44FF-82DA-A4D1594FA055}" type="slidenum">
              <a:rPr lang="en-AU" smtClean="0"/>
              <a:t>30</a:t>
            </a:fld>
            <a:endParaRPr lang="en-AU"/>
          </a:p>
        </p:txBody>
      </p:sp>
      <p:sp>
        <p:nvSpPr>
          <p:cNvPr id="4" name="Title 3">
            <a:extLst>
              <a:ext uri="{FF2B5EF4-FFF2-40B4-BE49-F238E27FC236}">
                <a16:creationId xmlns:a16="http://schemas.microsoft.com/office/drawing/2014/main" id="{4540E8C0-D0E9-3EDD-0B02-DDBF14D0A367}"/>
              </a:ext>
            </a:extLst>
          </p:cNvPr>
          <p:cNvSpPr>
            <a:spLocks noGrp="1"/>
          </p:cNvSpPr>
          <p:nvPr>
            <p:ph type="title"/>
          </p:nvPr>
        </p:nvSpPr>
        <p:spPr>
          <a:xfrm>
            <a:off x="219766" y="244160"/>
            <a:ext cx="9720000" cy="516637"/>
          </a:xfrm>
        </p:spPr>
        <p:txBody>
          <a:bodyPr/>
          <a:lstStyle/>
          <a:p>
            <a:r>
              <a:rPr lang="en-AU" sz="2000" dirty="0"/>
              <a:t>RBA has highlighted  that Productivity is constrained by regulations and skills availability</a:t>
            </a:r>
          </a:p>
        </p:txBody>
      </p:sp>
      <p:sp>
        <p:nvSpPr>
          <p:cNvPr id="5" name="Text Placeholder 4">
            <a:extLst>
              <a:ext uri="{FF2B5EF4-FFF2-40B4-BE49-F238E27FC236}">
                <a16:creationId xmlns:a16="http://schemas.microsoft.com/office/drawing/2014/main" id="{EA702F42-9A2D-0F19-584E-7D6127E0140B}"/>
              </a:ext>
            </a:extLst>
          </p:cNvPr>
          <p:cNvSpPr>
            <a:spLocks noGrp="1"/>
          </p:cNvSpPr>
          <p:nvPr>
            <p:ph type="body" sz="quarter" idx="31"/>
          </p:nvPr>
        </p:nvSpPr>
        <p:spPr>
          <a:xfrm>
            <a:off x="219766" y="1178707"/>
            <a:ext cx="4479825" cy="5550302"/>
          </a:xfrm>
        </p:spPr>
        <p:txBody>
          <a:bodyPr/>
          <a:lstStyle/>
          <a:p>
            <a:pPr marL="0" indent="0">
              <a:buNone/>
            </a:pPr>
            <a:r>
              <a:rPr lang="en-AU" sz="1800" i="1" dirty="0"/>
              <a:t>“ Contacts have reported in a survey on productivity that </a:t>
            </a:r>
            <a:r>
              <a:rPr lang="en-AU" sz="1800" b="1" i="1" dirty="0">
                <a:solidFill>
                  <a:srgbClr val="FF0000"/>
                </a:solidFill>
              </a:rPr>
              <a:t>regulation and labour availability </a:t>
            </a:r>
            <a:r>
              <a:rPr lang="en-AU" sz="1800" i="1" dirty="0"/>
              <a:t>were key barriers to lifting their productivity growth over the past five years.</a:t>
            </a:r>
          </a:p>
          <a:p>
            <a:pPr marL="0" indent="0">
              <a:buNone/>
            </a:pPr>
            <a:endParaRPr lang="en-AU" sz="1800" i="1" dirty="0"/>
          </a:p>
          <a:p>
            <a:pPr marL="0" indent="0">
              <a:buNone/>
            </a:pPr>
            <a:r>
              <a:rPr lang="en-AU" sz="1800" i="1" dirty="0"/>
              <a:t> Firms said that the </a:t>
            </a:r>
            <a:r>
              <a:rPr lang="en-AU" sz="1800" b="1" i="1" dirty="0">
                <a:solidFill>
                  <a:schemeClr val="accent1"/>
                </a:solidFill>
              </a:rPr>
              <a:t>complexity, cumulative volume and frequency of change in regulation </a:t>
            </a:r>
            <a:r>
              <a:rPr lang="en-AU" sz="1800" i="1" dirty="0"/>
              <a:t>has been hard to manage, particularly for smaller firms. </a:t>
            </a:r>
          </a:p>
          <a:p>
            <a:pPr marL="0" indent="0">
              <a:buNone/>
            </a:pPr>
            <a:endParaRPr lang="en-AU" sz="1800" i="1" dirty="0"/>
          </a:p>
          <a:p>
            <a:pPr marL="0" indent="0">
              <a:buNone/>
            </a:pPr>
            <a:r>
              <a:rPr lang="en-AU" sz="1800" i="1" dirty="0"/>
              <a:t>The large share of firms identifying </a:t>
            </a:r>
            <a:r>
              <a:rPr lang="en-AU" sz="1800" b="1" i="1" dirty="0"/>
              <a:t>employee skills and availability </a:t>
            </a:r>
            <a:r>
              <a:rPr lang="en-AU" sz="1800" i="1" dirty="0"/>
              <a:t>as a barrier over the recent period cited the significant turnover in the labour market, much higher wage expectations and the inability to attract specific skills when needed as factors weighing on productivity.”</a:t>
            </a:r>
          </a:p>
          <a:p>
            <a:pPr marL="0" indent="0">
              <a:buNone/>
            </a:pPr>
            <a:r>
              <a:rPr lang="en-AU" sz="1800" i="1" dirty="0"/>
              <a:t>     </a:t>
            </a:r>
          </a:p>
          <a:p>
            <a:pPr marL="0" indent="0" algn="r">
              <a:buNone/>
            </a:pPr>
            <a:r>
              <a:rPr lang="en-AU" sz="1400" i="1" dirty="0"/>
              <a:t>RBA  SMP  Aug 25 , page 45</a:t>
            </a:r>
          </a:p>
        </p:txBody>
      </p:sp>
      <p:pic>
        <p:nvPicPr>
          <p:cNvPr id="7" name="Picture 6">
            <a:extLst>
              <a:ext uri="{FF2B5EF4-FFF2-40B4-BE49-F238E27FC236}">
                <a16:creationId xmlns:a16="http://schemas.microsoft.com/office/drawing/2014/main" id="{00500FA0-932A-B12E-838D-19810227C0F0}"/>
              </a:ext>
            </a:extLst>
          </p:cNvPr>
          <p:cNvPicPr>
            <a:picLocks noChangeAspect="1"/>
          </p:cNvPicPr>
          <p:nvPr/>
        </p:nvPicPr>
        <p:blipFill>
          <a:blip r:embed="rId2"/>
          <a:stretch>
            <a:fillRect/>
          </a:stretch>
        </p:blipFill>
        <p:spPr>
          <a:xfrm>
            <a:off x="4880344" y="1212112"/>
            <a:ext cx="7091890" cy="5483493"/>
          </a:xfrm>
          <a:prstGeom prst="rect">
            <a:avLst/>
          </a:prstGeom>
        </p:spPr>
      </p:pic>
    </p:spTree>
    <p:extLst>
      <p:ext uri="{BB962C8B-B14F-4D97-AF65-F5344CB8AC3E}">
        <p14:creationId xmlns:p14="http://schemas.microsoft.com/office/powerpoint/2010/main" val="2696390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DAD1-5D55-48C8-A90E-A7170AB2E5A8}"/>
              </a:ext>
            </a:extLst>
          </p:cNvPr>
          <p:cNvSpPr>
            <a:spLocks noGrp="1"/>
          </p:cNvSpPr>
          <p:nvPr>
            <p:ph type="title"/>
          </p:nvPr>
        </p:nvSpPr>
        <p:spPr>
          <a:xfrm>
            <a:off x="242843" y="245864"/>
            <a:ext cx="10501357" cy="570259"/>
          </a:xfrm>
        </p:spPr>
        <p:txBody>
          <a:bodyPr/>
          <a:lstStyle/>
          <a:p>
            <a:r>
              <a:rPr lang="en-AU" sz="2000" dirty="0"/>
              <a:t>Australia’s  house prices have made strong gains given the shortage of new supply.</a:t>
            </a:r>
            <a:br>
              <a:rPr lang="en-AU" sz="2000" dirty="0"/>
            </a:br>
            <a:r>
              <a:rPr lang="en-AU" sz="2000" b="0" i="1" dirty="0"/>
              <a:t>This may caution the Reserve Bank against aggressively cutting  cash interest rates. </a:t>
            </a:r>
            <a:endParaRPr lang="en-AU" sz="2000" b="0" i="1" dirty="0">
              <a:latin typeface="+mn-lt"/>
            </a:endParaRPr>
          </a:p>
        </p:txBody>
      </p:sp>
      <p:sp>
        <p:nvSpPr>
          <p:cNvPr id="4" name="Slide Number Placeholder 3">
            <a:extLst>
              <a:ext uri="{FF2B5EF4-FFF2-40B4-BE49-F238E27FC236}">
                <a16:creationId xmlns:a16="http://schemas.microsoft.com/office/drawing/2014/main" id="{252473E2-5518-403B-87AE-B6E84DB620A9}"/>
              </a:ext>
            </a:extLst>
          </p:cNvPr>
          <p:cNvSpPr>
            <a:spLocks noGrp="1"/>
          </p:cNvSpPr>
          <p:nvPr>
            <p:ph type="sldNum" sz="quarter" idx="10"/>
          </p:nvPr>
        </p:nvSpPr>
        <p:spPr>
          <a:xfrm>
            <a:off x="11805705" y="6575411"/>
            <a:ext cx="178541" cy="127165"/>
          </a:xfrm>
        </p:spPr>
        <p:txBody>
          <a:bodyPr/>
          <a:lstStyle/>
          <a:p>
            <a:fld id="{124866B3-8C2A-4B94-AF1A-57C3F889C822}" type="slidenum">
              <a:rPr lang="en-AU" smtClean="0"/>
              <a:pPr/>
              <a:t>31</a:t>
            </a:fld>
            <a:endParaRPr lang="en-AU" sz="941" dirty="0"/>
          </a:p>
        </p:txBody>
      </p:sp>
      <p:sp>
        <p:nvSpPr>
          <p:cNvPr id="5" name="Footer Placeholder 4">
            <a:extLst>
              <a:ext uri="{FF2B5EF4-FFF2-40B4-BE49-F238E27FC236}">
                <a16:creationId xmlns:a16="http://schemas.microsoft.com/office/drawing/2014/main" id="{20F21B9E-84A5-4481-8620-2FC7E80911A3}"/>
              </a:ext>
            </a:extLst>
          </p:cNvPr>
          <p:cNvSpPr>
            <a:spLocks noGrp="1"/>
          </p:cNvSpPr>
          <p:nvPr>
            <p:ph type="ftr" sz="quarter" idx="11"/>
          </p:nvPr>
        </p:nvSpPr>
        <p:spPr>
          <a:xfrm>
            <a:off x="538733" y="5847270"/>
            <a:ext cx="1730637" cy="213015"/>
          </a:xfrm>
        </p:spPr>
        <p:txBody>
          <a:bodyPr/>
          <a:lstStyle/>
          <a:p>
            <a:r>
              <a:rPr lang="en-AU" sz="1000" dirty="0"/>
              <a:t>Source: </a:t>
            </a:r>
            <a:r>
              <a:rPr lang="en-AU" sz="1000" dirty="0" err="1"/>
              <a:t>Refinitv</a:t>
            </a:r>
            <a:r>
              <a:rPr lang="en-AU" sz="1000" dirty="0"/>
              <a:t> data</a:t>
            </a:r>
          </a:p>
        </p:txBody>
      </p:sp>
      <p:sp>
        <p:nvSpPr>
          <p:cNvPr id="13" name="TextBox 12">
            <a:extLst>
              <a:ext uri="{FF2B5EF4-FFF2-40B4-BE49-F238E27FC236}">
                <a16:creationId xmlns:a16="http://schemas.microsoft.com/office/drawing/2014/main" id="{04E6E14C-0046-D18E-0F90-B63314D8753B}"/>
              </a:ext>
            </a:extLst>
          </p:cNvPr>
          <p:cNvSpPr txBox="1"/>
          <p:nvPr/>
        </p:nvSpPr>
        <p:spPr>
          <a:xfrm>
            <a:off x="102025" y="1514797"/>
            <a:ext cx="2604052" cy="3847207"/>
          </a:xfrm>
          <a:prstGeom prst="rect">
            <a:avLst/>
          </a:prstGeom>
          <a:noFill/>
          <a:ln w="34925">
            <a:solidFill>
              <a:schemeClr val="accent2"/>
            </a:solidFill>
            <a:prstDash val="sysDash"/>
          </a:ln>
        </p:spPr>
        <p:txBody>
          <a:bodyPr wrap="square" lIns="0" tIns="0" rIns="0" bIns="0" rtlCol="0">
            <a:spAutoFit/>
          </a:bodyPr>
          <a:lstStyle/>
          <a:p>
            <a:pPr algn="ctr"/>
            <a:endParaRPr lang="en-AU" b="1" dirty="0"/>
          </a:p>
          <a:p>
            <a:pPr algn="ctr"/>
            <a:r>
              <a:rPr lang="en-AU" b="1" dirty="0"/>
              <a:t>House price gains since start of 2020 to September  2025</a:t>
            </a:r>
          </a:p>
          <a:p>
            <a:endParaRPr lang="en-AU" dirty="0"/>
          </a:p>
          <a:p>
            <a:pPr algn="ctr"/>
            <a:endParaRPr lang="en-AU" sz="2000" dirty="0"/>
          </a:p>
          <a:p>
            <a:pPr algn="ctr"/>
            <a:r>
              <a:rPr lang="en-AU" sz="2000" b="1" dirty="0">
                <a:solidFill>
                  <a:srgbClr val="0033CC"/>
                </a:solidFill>
              </a:rPr>
              <a:t>BRISBANE      83 %</a:t>
            </a:r>
          </a:p>
          <a:p>
            <a:pPr algn="ctr"/>
            <a:endParaRPr lang="en-AU" sz="2000" b="1" dirty="0">
              <a:solidFill>
                <a:srgbClr val="008000"/>
              </a:solidFill>
            </a:endParaRPr>
          </a:p>
          <a:p>
            <a:pPr algn="ctr"/>
            <a:r>
              <a:rPr lang="en-AU" sz="2000" b="1" dirty="0">
                <a:solidFill>
                  <a:srgbClr val="008000"/>
                </a:solidFill>
              </a:rPr>
              <a:t>NATIONAL      44 %</a:t>
            </a:r>
          </a:p>
          <a:p>
            <a:pPr algn="ctr"/>
            <a:endParaRPr lang="en-AU" sz="2000" b="1" dirty="0">
              <a:solidFill>
                <a:srgbClr val="008000"/>
              </a:solidFill>
            </a:endParaRPr>
          </a:p>
          <a:p>
            <a:pPr algn="ctr"/>
            <a:r>
              <a:rPr lang="en-AU" sz="2000" b="1" dirty="0">
                <a:solidFill>
                  <a:srgbClr val="0070C0"/>
                </a:solidFill>
              </a:rPr>
              <a:t>SYDNEY         38 %</a:t>
            </a:r>
          </a:p>
          <a:p>
            <a:pPr algn="ctr"/>
            <a:endParaRPr lang="en-AU" sz="2000" b="1" dirty="0">
              <a:solidFill>
                <a:srgbClr val="002060"/>
              </a:solidFill>
            </a:endParaRPr>
          </a:p>
          <a:p>
            <a:pPr algn="ctr"/>
            <a:r>
              <a:rPr lang="en-AU" sz="2000" b="1" dirty="0">
                <a:solidFill>
                  <a:schemeClr val="accent1">
                    <a:lumMod val="75000"/>
                  </a:schemeClr>
                </a:solidFill>
              </a:rPr>
              <a:t>Melbourne     14 %</a:t>
            </a:r>
          </a:p>
        </p:txBody>
      </p:sp>
      <p:pic>
        <p:nvPicPr>
          <p:cNvPr id="8" name="Picture 7">
            <a:extLst>
              <a:ext uri="{FF2B5EF4-FFF2-40B4-BE49-F238E27FC236}">
                <a16:creationId xmlns:a16="http://schemas.microsoft.com/office/drawing/2014/main" id="{552219D5-7AE8-E3D2-BF03-3BE6DC477C6A}"/>
              </a:ext>
            </a:extLst>
          </p:cNvPr>
          <p:cNvPicPr>
            <a:picLocks noChangeAspect="1"/>
          </p:cNvPicPr>
          <p:nvPr/>
        </p:nvPicPr>
        <p:blipFill>
          <a:blip r:embed="rId2"/>
          <a:stretch>
            <a:fillRect/>
          </a:stretch>
        </p:blipFill>
        <p:spPr>
          <a:xfrm>
            <a:off x="3116950" y="933217"/>
            <a:ext cx="8867295" cy="5769359"/>
          </a:xfrm>
          <a:prstGeom prst="rect">
            <a:avLst/>
          </a:prstGeom>
        </p:spPr>
      </p:pic>
      <p:pic>
        <p:nvPicPr>
          <p:cNvPr id="10" name="Picture 9">
            <a:extLst>
              <a:ext uri="{FF2B5EF4-FFF2-40B4-BE49-F238E27FC236}">
                <a16:creationId xmlns:a16="http://schemas.microsoft.com/office/drawing/2014/main" id="{96735A00-8941-D033-FC1F-9C3FD116670D}"/>
              </a:ext>
            </a:extLst>
          </p:cNvPr>
          <p:cNvPicPr>
            <a:picLocks noChangeAspect="1"/>
          </p:cNvPicPr>
          <p:nvPr/>
        </p:nvPicPr>
        <p:blipFill>
          <a:blip r:embed="rId3"/>
          <a:stretch>
            <a:fillRect/>
          </a:stretch>
        </p:blipFill>
        <p:spPr>
          <a:xfrm>
            <a:off x="10068165" y="1641435"/>
            <a:ext cx="1352069" cy="2277422"/>
          </a:xfrm>
          <a:prstGeom prst="rect">
            <a:avLst/>
          </a:prstGeom>
        </p:spPr>
      </p:pic>
      <p:pic>
        <p:nvPicPr>
          <p:cNvPr id="11" name="Picture 10">
            <a:extLst>
              <a:ext uri="{FF2B5EF4-FFF2-40B4-BE49-F238E27FC236}">
                <a16:creationId xmlns:a16="http://schemas.microsoft.com/office/drawing/2014/main" id="{822A4014-F36B-AB91-E7C9-55BEC2027C87}"/>
              </a:ext>
            </a:extLst>
          </p:cNvPr>
          <p:cNvPicPr>
            <a:picLocks noChangeAspect="1"/>
          </p:cNvPicPr>
          <p:nvPr/>
        </p:nvPicPr>
        <p:blipFill>
          <a:blip r:embed="rId4"/>
          <a:stretch>
            <a:fillRect/>
          </a:stretch>
        </p:blipFill>
        <p:spPr>
          <a:xfrm>
            <a:off x="4687773" y="2705649"/>
            <a:ext cx="1140051" cy="1115238"/>
          </a:xfrm>
          <a:prstGeom prst="rect">
            <a:avLst/>
          </a:prstGeom>
        </p:spPr>
      </p:pic>
      <p:cxnSp>
        <p:nvCxnSpPr>
          <p:cNvPr id="15" name="Straight Connector 14">
            <a:extLst>
              <a:ext uri="{FF2B5EF4-FFF2-40B4-BE49-F238E27FC236}">
                <a16:creationId xmlns:a16="http://schemas.microsoft.com/office/drawing/2014/main" id="{53CD70BF-8F6D-E8D9-2038-EF4FB8D1643C}"/>
              </a:ext>
            </a:extLst>
          </p:cNvPr>
          <p:cNvCxnSpPr>
            <a:cxnSpLocks/>
          </p:cNvCxnSpPr>
          <p:nvPr/>
        </p:nvCxnSpPr>
        <p:spPr>
          <a:xfrm flipV="1">
            <a:off x="4746169" y="1404257"/>
            <a:ext cx="0" cy="4865914"/>
          </a:xfrm>
          <a:prstGeom prst="line">
            <a:avLst/>
          </a:prstGeom>
          <a:ln w="50800">
            <a:solidFill>
              <a:srgbClr val="7030A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93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DAD1-5D55-48C8-A90E-A7170AB2E5A8}"/>
              </a:ext>
            </a:extLst>
          </p:cNvPr>
          <p:cNvSpPr>
            <a:spLocks noGrp="1"/>
          </p:cNvSpPr>
          <p:nvPr>
            <p:ph type="title"/>
          </p:nvPr>
        </p:nvSpPr>
        <p:spPr>
          <a:xfrm>
            <a:off x="133526" y="244508"/>
            <a:ext cx="10640491" cy="718058"/>
          </a:xfrm>
        </p:spPr>
        <p:txBody>
          <a:bodyPr/>
          <a:lstStyle/>
          <a:p>
            <a:r>
              <a:rPr lang="en-AU" sz="2000" dirty="0"/>
              <a:t>Australia’s </a:t>
            </a:r>
            <a:r>
              <a:rPr lang="en-AU" sz="2000" dirty="0">
                <a:solidFill>
                  <a:srgbClr val="FF0000"/>
                </a:solidFill>
              </a:rPr>
              <a:t>new housing construction </a:t>
            </a:r>
            <a:r>
              <a:rPr lang="en-AU" sz="2000" dirty="0"/>
              <a:t>has been subdued despite a sharp increase in population in the past three years</a:t>
            </a:r>
            <a:r>
              <a:rPr lang="en-AU" sz="2000" b="0" dirty="0">
                <a:latin typeface="+mn-lt"/>
              </a:rPr>
              <a:t>.</a:t>
            </a:r>
          </a:p>
        </p:txBody>
      </p:sp>
      <p:sp>
        <p:nvSpPr>
          <p:cNvPr id="4" name="Slide Number Placeholder 3">
            <a:extLst>
              <a:ext uri="{FF2B5EF4-FFF2-40B4-BE49-F238E27FC236}">
                <a16:creationId xmlns:a16="http://schemas.microsoft.com/office/drawing/2014/main" id="{252473E2-5518-403B-87AE-B6E84DB620A9}"/>
              </a:ext>
            </a:extLst>
          </p:cNvPr>
          <p:cNvSpPr>
            <a:spLocks noGrp="1"/>
          </p:cNvSpPr>
          <p:nvPr>
            <p:ph type="sldNum" sz="quarter" idx="10"/>
          </p:nvPr>
        </p:nvSpPr>
        <p:spPr>
          <a:xfrm>
            <a:off x="11805705" y="6575411"/>
            <a:ext cx="178541" cy="127165"/>
          </a:xfrm>
        </p:spPr>
        <p:txBody>
          <a:bodyPr/>
          <a:lstStyle/>
          <a:p>
            <a:fld id="{124866B3-8C2A-4B94-AF1A-57C3F889C822}" type="slidenum">
              <a:rPr lang="en-AU" smtClean="0"/>
              <a:pPr/>
              <a:t>32</a:t>
            </a:fld>
            <a:endParaRPr lang="en-AU" sz="941" dirty="0"/>
          </a:p>
        </p:txBody>
      </p:sp>
      <p:sp>
        <p:nvSpPr>
          <p:cNvPr id="5" name="Footer Placeholder 4">
            <a:extLst>
              <a:ext uri="{FF2B5EF4-FFF2-40B4-BE49-F238E27FC236}">
                <a16:creationId xmlns:a16="http://schemas.microsoft.com/office/drawing/2014/main" id="{20F21B9E-84A5-4481-8620-2FC7E80911A3}"/>
              </a:ext>
            </a:extLst>
          </p:cNvPr>
          <p:cNvSpPr>
            <a:spLocks noGrp="1"/>
          </p:cNvSpPr>
          <p:nvPr>
            <p:ph type="ftr" sz="quarter" idx="11"/>
          </p:nvPr>
        </p:nvSpPr>
        <p:spPr>
          <a:xfrm>
            <a:off x="207754" y="6259818"/>
            <a:ext cx="1397762" cy="353674"/>
          </a:xfrm>
        </p:spPr>
        <p:txBody>
          <a:bodyPr/>
          <a:lstStyle/>
          <a:p>
            <a:r>
              <a:rPr lang="en-AU" sz="1000" dirty="0"/>
              <a:t>Source: </a:t>
            </a:r>
          </a:p>
          <a:p>
            <a:r>
              <a:rPr lang="en-AU" sz="1000" dirty="0"/>
              <a:t>Refinitv data</a:t>
            </a:r>
          </a:p>
        </p:txBody>
      </p:sp>
      <p:sp>
        <p:nvSpPr>
          <p:cNvPr id="6" name="Right Brace 5">
            <a:extLst>
              <a:ext uri="{FF2B5EF4-FFF2-40B4-BE49-F238E27FC236}">
                <a16:creationId xmlns:a16="http://schemas.microsoft.com/office/drawing/2014/main" id="{2451788B-3576-F00E-95D9-9B487D92FCFE}"/>
              </a:ext>
            </a:extLst>
          </p:cNvPr>
          <p:cNvSpPr/>
          <p:nvPr/>
        </p:nvSpPr>
        <p:spPr>
          <a:xfrm>
            <a:off x="10362534" y="3331029"/>
            <a:ext cx="351586" cy="1631213"/>
          </a:xfrm>
          <a:prstGeom prst="rightBrace">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sp>
        <p:nvSpPr>
          <p:cNvPr id="7" name="TextBox 6">
            <a:extLst>
              <a:ext uri="{FF2B5EF4-FFF2-40B4-BE49-F238E27FC236}">
                <a16:creationId xmlns:a16="http://schemas.microsoft.com/office/drawing/2014/main" id="{B5D9C297-5C03-06DC-215F-DC0D472E3EE0}"/>
              </a:ext>
            </a:extLst>
          </p:cNvPr>
          <p:cNvSpPr txBox="1"/>
          <p:nvPr/>
        </p:nvSpPr>
        <p:spPr>
          <a:xfrm>
            <a:off x="10714120" y="3170734"/>
            <a:ext cx="1417983" cy="2062103"/>
          </a:xfrm>
          <a:prstGeom prst="rect">
            <a:avLst/>
          </a:prstGeom>
          <a:noFill/>
        </p:spPr>
        <p:txBody>
          <a:bodyPr wrap="square" rtlCol="0">
            <a:spAutoFit/>
          </a:bodyPr>
          <a:lstStyle/>
          <a:p>
            <a:pPr algn="ctr"/>
            <a:r>
              <a:rPr lang="en-AU" sz="1600" i="1" dirty="0"/>
              <a:t>Housing shortage with  </a:t>
            </a:r>
            <a:r>
              <a:rPr lang="en-AU" sz="1600" b="1" i="1" dirty="0">
                <a:solidFill>
                  <a:srgbClr val="008000"/>
                </a:solidFill>
              </a:rPr>
              <a:t>population</a:t>
            </a:r>
            <a:r>
              <a:rPr lang="en-AU" sz="1600" b="1" i="1" dirty="0"/>
              <a:t> </a:t>
            </a:r>
            <a:r>
              <a:rPr lang="en-AU" sz="1600" b="1" i="1" dirty="0">
                <a:solidFill>
                  <a:srgbClr val="006600"/>
                </a:solidFill>
              </a:rPr>
              <a:t>increases</a:t>
            </a:r>
            <a:r>
              <a:rPr lang="en-AU" sz="1600" b="1" i="1" dirty="0"/>
              <a:t> </a:t>
            </a:r>
            <a:r>
              <a:rPr lang="en-AU" sz="1600" i="1" dirty="0"/>
              <a:t>exceeding </a:t>
            </a:r>
            <a:r>
              <a:rPr lang="en-AU" sz="1600" b="1" i="1" dirty="0">
                <a:solidFill>
                  <a:srgbClr val="FF0000"/>
                </a:solidFill>
              </a:rPr>
              <a:t>new housing  construction</a:t>
            </a:r>
          </a:p>
        </p:txBody>
      </p:sp>
      <p:pic>
        <p:nvPicPr>
          <p:cNvPr id="10" name="Picture 9">
            <a:extLst>
              <a:ext uri="{FF2B5EF4-FFF2-40B4-BE49-F238E27FC236}">
                <a16:creationId xmlns:a16="http://schemas.microsoft.com/office/drawing/2014/main" id="{7C7F6E2F-B543-3002-4A34-03A8EDFE78AA}"/>
              </a:ext>
            </a:extLst>
          </p:cNvPr>
          <p:cNvPicPr>
            <a:picLocks noChangeAspect="1"/>
          </p:cNvPicPr>
          <p:nvPr/>
        </p:nvPicPr>
        <p:blipFill>
          <a:blip r:embed="rId2"/>
          <a:stretch>
            <a:fillRect/>
          </a:stretch>
        </p:blipFill>
        <p:spPr>
          <a:xfrm>
            <a:off x="1694557" y="962566"/>
            <a:ext cx="8464219" cy="5740010"/>
          </a:xfrm>
          <a:prstGeom prst="rect">
            <a:avLst/>
          </a:prstGeom>
        </p:spPr>
      </p:pic>
      <p:pic>
        <p:nvPicPr>
          <p:cNvPr id="12" name="Picture 11">
            <a:extLst>
              <a:ext uri="{FF2B5EF4-FFF2-40B4-BE49-F238E27FC236}">
                <a16:creationId xmlns:a16="http://schemas.microsoft.com/office/drawing/2014/main" id="{7633C9C5-75A7-9255-396F-9121F0E5639A}"/>
              </a:ext>
            </a:extLst>
          </p:cNvPr>
          <p:cNvPicPr>
            <a:picLocks noChangeAspect="1"/>
          </p:cNvPicPr>
          <p:nvPr/>
        </p:nvPicPr>
        <p:blipFill>
          <a:blip r:embed="rId3"/>
          <a:stretch>
            <a:fillRect/>
          </a:stretch>
        </p:blipFill>
        <p:spPr>
          <a:xfrm>
            <a:off x="6249234" y="3801646"/>
            <a:ext cx="847417" cy="823031"/>
          </a:xfrm>
          <a:prstGeom prst="rect">
            <a:avLst/>
          </a:prstGeom>
        </p:spPr>
      </p:pic>
      <p:pic>
        <p:nvPicPr>
          <p:cNvPr id="13" name="Picture 12">
            <a:extLst>
              <a:ext uri="{FF2B5EF4-FFF2-40B4-BE49-F238E27FC236}">
                <a16:creationId xmlns:a16="http://schemas.microsoft.com/office/drawing/2014/main" id="{0E363ABD-95C3-DAB8-FE21-B71796555410}"/>
              </a:ext>
            </a:extLst>
          </p:cNvPr>
          <p:cNvPicPr>
            <a:picLocks noChangeAspect="1"/>
          </p:cNvPicPr>
          <p:nvPr/>
        </p:nvPicPr>
        <p:blipFill>
          <a:blip r:embed="rId4"/>
          <a:stretch>
            <a:fillRect/>
          </a:stretch>
        </p:blipFill>
        <p:spPr>
          <a:xfrm>
            <a:off x="8063289" y="3265171"/>
            <a:ext cx="1493649" cy="2994647"/>
          </a:xfrm>
          <a:prstGeom prst="rect">
            <a:avLst/>
          </a:prstGeom>
        </p:spPr>
      </p:pic>
    </p:spTree>
    <p:extLst>
      <p:ext uri="{BB962C8B-B14F-4D97-AF65-F5344CB8AC3E}">
        <p14:creationId xmlns:p14="http://schemas.microsoft.com/office/powerpoint/2010/main" val="1560910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3328" y="183415"/>
            <a:ext cx="10474924" cy="849358"/>
          </a:xfrm>
        </p:spPr>
        <p:txBody>
          <a:bodyPr/>
          <a:lstStyle/>
          <a:p>
            <a:r>
              <a:rPr lang="en-AU" altLang="en-US" sz="2000" dirty="0">
                <a:solidFill>
                  <a:schemeClr val="tx1"/>
                </a:solidFill>
              </a:rPr>
              <a:t>Australia’s slow economic growth over recent years has seen the unemployment rate drift higher to 4.2%. </a:t>
            </a:r>
            <a:r>
              <a:rPr lang="en-AU" altLang="en-US" sz="2000" b="0" dirty="0">
                <a:solidFill>
                  <a:schemeClr val="tx1"/>
                </a:solidFill>
              </a:rPr>
              <a:t>By contrast, the Reserve Bank views the labour market as still “ </a:t>
            </a:r>
            <a:r>
              <a:rPr lang="en-AU" altLang="en-US" sz="2000" b="0" i="1" dirty="0">
                <a:solidFill>
                  <a:schemeClr val="tx1"/>
                </a:solidFill>
              </a:rPr>
              <a:t>tight</a:t>
            </a:r>
            <a:r>
              <a:rPr lang="en-AU" altLang="en-US" sz="2000" b="0" dirty="0">
                <a:solidFill>
                  <a:schemeClr val="tx1"/>
                </a:solidFill>
              </a:rPr>
              <a:t> ” . </a:t>
            </a:r>
            <a:endParaRPr lang="en-AU" altLang="en-US" sz="2000" b="0" i="1" dirty="0">
              <a:solidFill>
                <a:schemeClr val="accent1"/>
              </a:solidFill>
            </a:endParaRPr>
          </a:p>
        </p:txBody>
      </p:sp>
      <p:sp>
        <p:nvSpPr>
          <p:cNvPr id="13" name="Slide Number Placeholder 4"/>
          <p:cNvSpPr>
            <a:spLocks noGrp="1"/>
          </p:cNvSpPr>
          <p:nvPr>
            <p:ph type="sldNum" sz="quarter" idx="10"/>
          </p:nvPr>
        </p:nvSpPr>
        <p:spPr>
          <a:xfrm>
            <a:off x="11732393" y="6593231"/>
            <a:ext cx="438750" cy="188928"/>
          </a:xfrm>
          <a:noFill/>
          <a:ln w="9525">
            <a:noFill/>
            <a:miter lim="800000"/>
            <a:headEnd/>
            <a:tailEnd/>
          </a:ln>
          <a:effectLst/>
        </p:spPr>
        <p:txBody>
          <a:bodyPr vert="horz" wrap="square" lIns="82620" tIns="41309" rIns="82620" bIns="41309" numCol="1" rtlCol="0" anchor="t" anchorCtr="0" compatLnSpc="1">
            <a:prstTxWarp prst="textNoShape">
              <a:avLst/>
            </a:prstTxWarp>
          </a:bodyPr>
          <a:lstStyle/>
          <a:p>
            <a:fld id="{3D995E5C-55F7-4FB7-9CFC-7374D1E73381}" type="slidenum">
              <a:rPr lang="en-AU" altLang="en-US" sz="1200"/>
              <a:pPr/>
              <a:t>33</a:t>
            </a:fld>
            <a:endParaRPr lang="en-AU" altLang="en-US" sz="1200" dirty="0"/>
          </a:p>
        </p:txBody>
      </p:sp>
      <p:sp>
        <p:nvSpPr>
          <p:cNvPr id="3" name="TextBox 2">
            <a:extLst>
              <a:ext uri="{FF2B5EF4-FFF2-40B4-BE49-F238E27FC236}">
                <a16:creationId xmlns:a16="http://schemas.microsoft.com/office/drawing/2014/main" id="{41917AD1-612B-4695-96B0-F3323C3B9C06}"/>
              </a:ext>
            </a:extLst>
          </p:cNvPr>
          <p:cNvSpPr txBox="1"/>
          <p:nvPr/>
        </p:nvSpPr>
        <p:spPr>
          <a:xfrm>
            <a:off x="197792" y="991995"/>
            <a:ext cx="4481343" cy="5663089"/>
          </a:xfrm>
          <a:prstGeom prst="rect">
            <a:avLst/>
          </a:prstGeom>
          <a:noFill/>
        </p:spPr>
        <p:txBody>
          <a:bodyPr wrap="square" rtlCol="0">
            <a:spAutoFit/>
          </a:bodyPr>
          <a:lstStyle/>
          <a:p>
            <a:r>
              <a:rPr lang="en-AU" sz="2000" b="1" dirty="0"/>
              <a:t>RBA’s view is the jobs market as still </a:t>
            </a:r>
            <a:r>
              <a:rPr lang="en-AU" sz="2000" b="1" dirty="0">
                <a:solidFill>
                  <a:srgbClr val="0000FF"/>
                </a:solidFill>
              </a:rPr>
              <a:t>“ </a:t>
            </a:r>
            <a:r>
              <a:rPr lang="en-AU" sz="2000" b="1" i="1" dirty="0">
                <a:solidFill>
                  <a:srgbClr val="0000FF"/>
                </a:solidFill>
              </a:rPr>
              <a:t>tight </a:t>
            </a:r>
            <a:r>
              <a:rPr lang="en-AU" sz="2000" b="1" dirty="0">
                <a:solidFill>
                  <a:srgbClr val="0000FF"/>
                </a:solidFill>
              </a:rPr>
              <a:t>”:</a:t>
            </a:r>
          </a:p>
          <a:p>
            <a:endParaRPr lang="en-AU" sz="1400" dirty="0"/>
          </a:p>
          <a:p>
            <a:r>
              <a:rPr lang="en-AU" sz="2000" b="0" i="1" dirty="0">
                <a:solidFill>
                  <a:srgbClr val="000000"/>
                </a:solidFill>
                <a:effectLst/>
              </a:rPr>
              <a:t>“</a:t>
            </a:r>
            <a:r>
              <a:rPr lang="en-AU" sz="2000" b="1" i="1" dirty="0">
                <a:solidFill>
                  <a:srgbClr val="008000"/>
                </a:solidFill>
                <a:effectLst/>
              </a:rPr>
              <a:t>The unemployment rates </a:t>
            </a:r>
            <a:r>
              <a:rPr lang="en-AU" sz="2000" b="0" i="1" dirty="0">
                <a:solidFill>
                  <a:srgbClr val="000000"/>
                </a:solidFill>
                <a:effectLst/>
              </a:rPr>
              <a:t>held steady at 4.2 percent, so it has eased over the past year and we think that the - if you look at some of the forward-looking indicators like vacancies, if you look at surveys, you look at our liaison, all of those things don’t suggest that there is mass lay-offs coming or anything like that…. Overall, </a:t>
            </a:r>
            <a:r>
              <a:rPr lang="en-AU" sz="2000" b="1" i="1" dirty="0">
                <a:solidFill>
                  <a:srgbClr val="0000FF"/>
                </a:solidFill>
                <a:effectLst/>
              </a:rPr>
              <a:t>we assess that some tightness in labour market conditions remains</a:t>
            </a:r>
            <a:r>
              <a:rPr lang="en-AU" sz="2000" b="0" i="1" dirty="0">
                <a:solidFill>
                  <a:srgbClr val="000000"/>
                </a:solidFill>
                <a:effectLst/>
              </a:rPr>
              <a:t>, though there is considerable uncertainty around this assessment. “”</a:t>
            </a:r>
            <a:endParaRPr lang="en-AU" b="1" i="1" dirty="0">
              <a:solidFill>
                <a:srgbClr val="000000"/>
              </a:solidFill>
              <a:effectLst/>
            </a:endParaRPr>
          </a:p>
          <a:p>
            <a:endParaRPr lang="en-AU" sz="1400" dirty="0"/>
          </a:p>
          <a:p>
            <a:r>
              <a:rPr lang="en-AU" sz="1400" dirty="0"/>
              <a:t>Source :  RBA Michelle Bullock , September 30</a:t>
            </a:r>
          </a:p>
        </p:txBody>
      </p:sp>
      <p:sp>
        <p:nvSpPr>
          <p:cNvPr id="8" name="TextBox 7">
            <a:extLst>
              <a:ext uri="{FF2B5EF4-FFF2-40B4-BE49-F238E27FC236}">
                <a16:creationId xmlns:a16="http://schemas.microsoft.com/office/drawing/2014/main" id="{06657733-5977-72D0-B7E8-A1DEA860A9F5}"/>
              </a:ext>
            </a:extLst>
          </p:cNvPr>
          <p:cNvSpPr txBox="1"/>
          <p:nvPr/>
        </p:nvSpPr>
        <p:spPr>
          <a:xfrm>
            <a:off x="10733889" y="6593231"/>
            <a:ext cx="1386394" cy="246221"/>
          </a:xfrm>
          <a:prstGeom prst="rect">
            <a:avLst/>
          </a:prstGeom>
          <a:noFill/>
        </p:spPr>
        <p:txBody>
          <a:bodyPr wrap="square" rtlCol="0">
            <a:spAutoFit/>
          </a:bodyPr>
          <a:lstStyle/>
          <a:p>
            <a:r>
              <a:rPr lang="en-AU" sz="1000" dirty="0"/>
              <a:t>AustLabour.xls</a:t>
            </a:r>
          </a:p>
        </p:txBody>
      </p:sp>
      <p:pic>
        <p:nvPicPr>
          <p:cNvPr id="6" name="Picture 5">
            <a:extLst>
              <a:ext uri="{FF2B5EF4-FFF2-40B4-BE49-F238E27FC236}">
                <a16:creationId xmlns:a16="http://schemas.microsoft.com/office/drawing/2014/main" id="{D1553889-FB1B-CB91-5383-FCE137615B44}"/>
              </a:ext>
            </a:extLst>
          </p:cNvPr>
          <p:cNvPicPr>
            <a:picLocks noChangeAspect="1"/>
          </p:cNvPicPr>
          <p:nvPr/>
        </p:nvPicPr>
        <p:blipFill>
          <a:blip r:embed="rId3"/>
          <a:stretch>
            <a:fillRect/>
          </a:stretch>
        </p:blipFill>
        <p:spPr>
          <a:xfrm>
            <a:off x="4626429" y="991995"/>
            <a:ext cx="7206342" cy="5682589"/>
          </a:xfrm>
          <a:prstGeom prst="rect">
            <a:avLst/>
          </a:prstGeom>
        </p:spPr>
      </p:pic>
      <p:cxnSp>
        <p:nvCxnSpPr>
          <p:cNvPr id="9" name="Straight Arrow Connector 8">
            <a:extLst>
              <a:ext uri="{FF2B5EF4-FFF2-40B4-BE49-F238E27FC236}">
                <a16:creationId xmlns:a16="http://schemas.microsoft.com/office/drawing/2014/main" id="{0789BC23-2594-930A-C811-22A07D20A8A1}"/>
              </a:ext>
            </a:extLst>
          </p:cNvPr>
          <p:cNvCxnSpPr/>
          <p:nvPr/>
        </p:nvCxnSpPr>
        <p:spPr>
          <a:xfrm flipV="1">
            <a:off x="8100002" y="5240848"/>
            <a:ext cx="2187965" cy="7331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DC4088C-A203-4F6F-DAB0-01ED5029E4C0}"/>
              </a:ext>
            </a:extLst>
          </p:cNvPr>
          <p:cNvSpPr txBox="1"/>
          <p:nvPr/>
        </p:nvSpPr>
        <p:spPr>
          <a:xfrm>
            <a:off x="9469260" y="4510665"/>
            <a:ext cx="818707" cy="369332"/>
          </a:xfrm>
          <a:prstGeom prst="rect">
            <a:avLst/>
          </a:prstGeom>
          <a:noFill/>
        </p:spPr>
        <p:txBody>
          <a:bodyPr wrap="square" rtlCol="0">
            <a:spAutoFit/>
          </a:bodyPr>
          <a:lstStyle/>
          <a:p>
            <a:r>
              <a:rPr lang="en-AU" b="1" dirty="0">
                <a:solidFill>
                  <a:srgbClr val="006600"/>
                </a:solidFill>
              </a:rPr>
              <a:t>4.2 %</a:t>
            </a:r>
          </a:p>
        </p:txBody>
      </p:sp>
      <p:pic>
        <p:nvPicPr>
          <p:cNvPr id="12" name="Picture 11">
            <a:extLst>
              <a:ext uri="{FF2B5EF4-FFF2-40B4-BE49-F238E27FC236}">
                <a16:creationId xmlns:a16="http://schemas.microsoft.com/office/drawing/2014/main" id="{6D57345B-109C-86D3-FD48-A79F60A5D268}"/>
              </a:ext>
            </a:extLst>
          </p:cNvPr>
          <p:cNvPicPr>
            <a:picLocks noChangeAspect="1"/>
          </p:cNvPicPr>
          <p:nvPr/>
        </p:nvPicPr>
        <p:blipFill>
          <a:blip r:embed="rId4"/>
          <a:stretch>
            <a:fillRect/>
          </a:stretch>
        </p:blipFill>
        <p:spPr>
          <a:xfrm>
            <a:off x="6103434" y="3378423"/>
            <a:ext cx="970763" cy="950510"/>
          </a:xfrm>
          <a:prstGeom prst="rect">
            <a:avLst/>
          </a:prstGeom>
        </p:spPr>
      </p:pic>
      <p:sp>
        <p:nvSpPr>
          <p:cNvPr id="2" name="TextBox 1">
            <a:extLst>
              <a:ext uri="{FF2B5EF4-FFF2-40B4-BE49-F238E27FC236}">
                <a16:creationId xmlns:a16="http://schemas.microsoft.com/office/drawing/2014/main" id="{E68E2EAC-1411-9994-873E-C1F2246D32C7}"/>
              </a:ext>
            </a:extLst>
          </p:cNvPr>
          <p:cNvSpPr txBox="1"/>
          <p:nvPr/>
        </p:nvSpPr>
        <p:spPr>
          <a:xfrm>
            <a:off x="6826126" y="5502062"/>
            <a:ext cx="1116419" cy="646331"/>
          </a:xfrm>
          <a:prstGeom prst="rect">
            <a:avLst/>
          </a:prstGeom>
          <a:noFill/>
        </p:spPr>
        <p:txBody>
          <a:bodyPr wrap="square" rtlCol="0">
            <a:spAutoFit/>
          </a:bodyPr>
          <a:lstStyle/>
          <a:p>
            <a:r>
              <a:rPr lang="en-AU" b="1" dirty="0"/>
              <a:t>July 22 </a:t>
            </a:r>
          </a:p>
          <a:p>
            <a:pPr algn="r"/>
            <a:r>
              <a:rPr lang="en-AU" b="1" dirty="0">
                <a:solidFill>
                  <a:srgbClr val="006600"/>
                </a:solidFill>
              </a:rPr>
              <a:t>3.4 %</a:t>
            </a:r>
          </a:p>
        </p:txBody>
      </p:sp>
    </p:spTree>
    <p:extLst>
      <p:ext uri="{BB962C8B-B14F-4D97-AF65-F5344CB8AC3E}">
        <p14:creationId xmlns:p14="http://schemas.microsoft.com/office/powerpoint/2010/main" val="3229200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F61398-53C2-00AB-30A5-4E714D1BD2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26E712-D1FE-9E36-4AD7-D9C0C644F502}"/>
              </a:ext>
            </a:extLst>
          </p:cNvPr>
          <p:cNvSpPr>
            <a:spLocks noGrp="1"/>
          </p:cNvSpPr>
          <p:nvPr>
            <p:ph type="title"/>
          </p:nvPr>
        </p:nvSpPr>
        <p:spPr>
          <a:xfrm>
            <a:off x="180753" y="251036"/>
            <a:ext cx="10728251" cy="789204"/>
          </a:xfrm>
        </p:spPr>
        <p:txBody>
          <a:bodyPr/>
          <a:lstStyle/>
          <a:p>
            <a:pPr algn="l" eaLnBrk="1" fontAlgn="auto" hangingPunct="1">
              <a:spcBef>
                <a:spcPts val="0"/>
              </a:spcBef>
              <a:spcAft>
                <a:spcPts val="0"/>
              </a:spcAft>
              <a:defRPr/>
            </a:pPr>
            <a:r>
              <a:rPr lang="en-AU" altLang="en-US" sz="2000" b="1" dirty="0">
                <a:latin typeface="+mj-lt"/>
              </a:rPr>
              <a:t>Australia’s recent strong jobs growth is concentrated in industry sectors that are reliant on government spending. </a:t>
            </a:r>
            <a:r>
              <a:rPr lang="en-AU" altLang="en-US" sz="1800" i="1" dirty="0">
                <a:latin typeface="+mj-lt"/>
              </a:rPr>
              <a:t>By contrast, the private ‘market ‘ sector is seeing  only mild jobs growth. </a:t>
            </a:r>
            <a:br>
              <a:rPr lang="en-AU" altLang="en-US" sz="1800" b="1" dirty="0">
                <a:latin typeface="+mj-lt"/>
              </a:rPr>
            </a:br>
            <a:endParaRPr lang="en-US" sz="1800" dirty="0">
              <a:latin typeface="+mj-lt"/>
            </a:endParaRPr>
          </a:p>
        </p:txBody>
      </p:sp>
      <p:sp>
        <p:nvSpPr>
          <p:cNvPr id="67" name="object 7">
            <a:extLst>
              <a:ext uri="{FF2B5EF4-FFF2-40B4-BE49-F238E27FC236}">
                <a16:creationId xmlns:a16="http://schemas.microsoft.com/office/drawing/2014/main" id="{3E3295E5-EE68-3ABC-0574-AC6F6B2560F9}"/>
              </a:ext>
            </a:extLst>
          </p:cNvPr>
          <p:cNvSpPr txBox="1"/>
          <p:nvPr/>
        </p:nvSpPr>
        <p:spPr>
          <a:xfrm rot="10800000">
            <a:off x="11738238" y="1"/>
            <a:ext cx="453762" cy="6857999"/>
          </a:xfrm>
          <a:prstGeom prst="rect">
            <a:avLst/>
          </a:prstGeom>
        </p:spPr>
        <p:txBody>
          <a:bodyPr vert="vert270" lIns="0" tIns="3810" rIns="0" bIns="0" anchor="ctr"/>
          <a:lstStyle/>
          <a:p>
            <a:pPr marL="12700" marR="0" lvl="0" indent="0" algn="ctr" defTabSz="914400" eaLnBrk="1" fontAlgn="auto" latinLnBrk="0" hangingPunct="1">
              <a:lnSpc>
                <a:spcPct val="100000"/>
              </a:lnSpc>
              <a:spcBef>
                <a:spcPts val="30"/>
              </a:spcBef>
              <a:spcAft>
                <a:spcPts val="0"/>
              </a:spcAft>
              <a:buClrTx/>
              <a:buSzTx/>
              <a:buFontTx/>
              <a:buNone/>
              <a:tabLst/>
              <a:defRPr/>
            </a:pPr>
            <a:endParaRPr kumimoji="0" lang="en-AU" sz="700" b="0" i="0" u="none" strike="noStrike" kern="0" cap="none" spc="0" normalizeH="0" baseline="0" noProof="0" dirty="0">
              <a:ln>
                <a:noFill/>
              </a:ln>
              <a:solidFill>
                <a:sysClr val="windowText" lastClr="000000"/>
              </a:solidFill>
              <a:effectLst/>
              <a:uLnTx/>
              <a:uFillTx/>
              <a:latin typeface="Arial"/>
              <a:cs typeface="Arial"/>
            </a:endParaRPr>
          </a:p>
        </p:txBody>
      </p:sp>
      <p:sp>
        <p:nvSpPr>
          <p:cNvPr id="64521" name="Text Box 1">
            <a:extLst>
              <a:ext uri="{FF2B5EF4-FFF2-40B4-BE49-F238E27FC236}">
                <a16:creationId xmlns:a16="http://schemas.microsoft.com/office/drawing/2014/main" id="{5C2B93A5-C1C9-68E7-A13F-9C655A112059}"/>
              </a:ext>
            </a:extLst>
          </p:cNvPr>
          <p:cNvSpPr txBox="1">
            <a:spLocks noChangeArrowheads="1"/>
          </p:cNvSpPr>
          <p:nvPr/>
        </p:nvSpPr>
        <p:spPr bwMode="auto">
          <a:xfrm>
            <a:off x="828428" y="6712059"/>
            <a:ext cx="2969282" cy="14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0" marR="0" lvl="0" indent="0" defTabSz="914400" eaLnBrk="1" fontAlgn="auto" latinLnBrk="0" hangingPunct="1">
              <a:lnSpc>
                <a:spcPct val="100000"/>
              </a:lnSpc>
              <a:spcBef>
                <a:spcPts val="0"/>
              </a:spcBef>
              <a:spcAft>
                <a:spcPts val="400"/>
              </a:spcAft>
              <a:buClrTx/>
              <a:buSzTx/>
              <a:buFontTx/>
              <a:buNone/>
              <a:tabLst/>
              <a:defRPr/>
            </a:pPr>
            <a:r>
              <a:rPr kumimoji="0" lang="en-AU" altLang="en-US" sz="700" b="1" i="0" u="none" strike="noStrike" kern="0" cap="none" spc="0" normalizeH="0" baseline="0" noProof="0" dirty="0">
                <a:ln>
                  <a:noFill/>
                </a:ln>
                <a:solidFill>
                  <a:sysClr val="windowText" lastClr="000000"/>
                </a:solidFill>
                <a:effectLst/>
                <a:uLnTx/>
                <a:uFillTx/>
                <a:cs typeface="Arial" panose="020B0604020202020204" pitchFamily="34" charset="0"/>
              </a:rPr>
              <a:t>Source: </a:t>
            </a:r>
            <a:r>
              <a:rPr lang="en-AU" altLang="en-US" sz="700" kern="0" dirty="0">
                <a:solidFill>
                  <a:sysClr val="windowText" lastClr="000000"/>
                </a:solidFill>
                <a:cs typeface="Arial" panose="020B0604020202020204" pitchFamily="34" charset="0"/>
              </a:rPr>
              <a:t>RBA, ABS</a:t>
            </a:r>
            <a:endParaRPr kumimoji="0" lang="en-AU" altLang="en-US" sz="700" b="0" i="0" u="none" strike="noStrike" kern="0" cap="none" spc="0" normalizeH="0" baseline="0" noProof="0" dirty="0">
              <a:ln>
                <a:noFill/>
              </a:ln>
              <a:solidFill>
                <a:sysClr val="windowText" lastClr="000000"/>
              </a:solidFill>
              <a:effectLst/>
              <a:uLnTx/>
              <a:uFillTx/>
              <a:cs typeface="Arial" panose="020B0604020202020204" pitchFamily="34" charset="0"/>
            </a:endParaRPr>
          </a:p>
        </p:txBody>
      </p:sp>
      <p:sp>
        <p:nvSpPr>
          <p:cNvPr id="7" name="TextBox 6">
            <a:extLst>
              <a:ext uri="{FF2B5EF4-FFF2-40B4-BE49-F238E27FC236}">
                <a16:creationId xmlns:a16="http://schemas.microsoft.com/office/drawing/2014/main" id="{00BFF932-8211-626C-473B-5DC4701E1699}"/>
              </a:ext>
            </a:extLst>
          </p:cNvPr>
          <p:cNvSpPr txBox="1"/>
          <p:nvPr/>
        </p:nvSpPr>
        <p:spPr>
          <a:xfrm>
            <a:off x="180753" y="1528651"/>
            <a:ext cx="4625162" cy="5078313"/>
          </a:xfrm>
          <a:prstGeom prst="rect">
            <a:avLst/>
          </a:prstGeom>
          <a:noFill/>
        </p:spPr>
        <p:txBody>
          <a:bodyPr wrap="square">
            <a:spAutoFit/>
          </a:bodyPr>
          <a:lstStyle/>
          <a:p>
            <a:r>
              <a:rPr lang="en-AU" altLang="en-US" b="1" dirty="0">
                <a:solidFill>
                  <a:srgbClr val="008000"/>
                </a:solidFill>
              </a:rPr>
              <a:t>Health care </a:t>
            </a:r>
            <a:r>
              <a:rPr lang="en-AU" altLang="en-US" dirty="0"/>
              <a:t>which is the largest jobs sector (now 2.4 million) has seen +603,000 extra jobs since February 2020. </a:t>
            </a:r>
          </a:p>
          <a:p>
            <a:endParaRPr lang="en-AU" altLang="en-US" dirty="0"/>
          </a:p>
          <a:p>
            <a:r>
              <a:rPr lang="en-AU" altLang="en-US" b="1" dirty="0">
                <a:solidFill>
                  <a:srgbClr val="7030A0"/>
                </a:solidFill>
              </a:rPr>
              <a:t>Public Administration </a:t>
            </a:r>
            <a:r>
              <a:rPr lang="en-AU" altLang="en-US" dirty="0"/>
              <a:t>at 157,000 thousand and </a:t>
            </a:r>
            <a:r>
              <a:rPr lang="en-AU" altLang="en-US" b="1" dirty="0"/>
              <a:t>Education </a:t>
            </a:r>
            <a:r>
              <a:rPr lang="en-AU" altLang="en-US" dirty="0"/>
              <a:t>at 147 thousand has also seen large increases.</a:t>
            </a:r>
          </a:p>
          <a:p>
            <a:endParaRPr lang="en-AU" altLang="en-US" dirty="0"/>
          </a:p>
          <a:p>
            <a:r>
              <a:rPr lang="en-AU" altLang="en-US" dirty="0"/>
              <a:t>Essentially these three sectors of Health, Education and Public Administration account for 53% of the employment created since February 2020. </a:t>
            </a:r>
          </a:p>
          <a:p>
            <a:endParaRPr lang="en-AU" altLang="en-US" dirty="0"/>
          </a:p>
          <a:p>
            <a:r>
              <a:rPr lang="en-AU" altLang="en-US" dirty="0"/>
              <a:t>The private “market” sector only accounts for the remaining 47% of jobs including sectors such as construction, finance and  retail. </a:t>
            </a:r>
          </a:p>
          <a:p>
            <a:endParaRPr lang="en-AU" altLang="en-US" dirty="0"/>
          </a:p>
        </p:txBody>
      </p:sp>
      <p:pic>
        <p:nvPicPr>
          <p:cNvPr id="3" name="Picture 2">
            <a:extLst>
              <a:ext uri="{FF2B5EF4-FFF2-40B4-BE49-F238E27FC236}">
                <a16:creationId xmlns:a16="http://schemas.microsoft.com/office/drawing/2014/main" id="{0E7CA12F-5418-139A-0526-8CA68DABD023}"/>
              </a:ext>
            </a:extLst>
          </p:cNvPr>
          <p:cNvPicPr>
            <a:picLocks noChangeAspect="1"/>
          </p:cNvPicPr>
          <p:nvPr/>
        </p:nvPicPr>
        <p:blipFill>
          <a:blip r:embed="rId2"/>
          <a:stretch>
            <a:fillRect/>
          </a:stretch>
        </p:blipFill>
        <p:spPr>
          <a:xfrm>
            <a:off x="5308740" y="1040240"/>
            <a:ext cx="6702507" cy="5566724"/>
          </a:xfrm>
          <a:prstGeom prst="rect">
            <a:avLst/>
          </a:prstGeom>
        </p:spPr>
      </p:pic>
      <p:pic>
        <p:nvPicPr>
          <p:cNvPr id="5" name="Picture 4">
            <a:extLst>
              <a:ext uri="{FF2B5EF4-FFF2-40B4-BE49-F238E27FC236}">
                <a16:creationId xmlns:a16="http://schemas.microsoft.com/office/drawing/2014/main" id="{AE8C5C60-02A4-69A6-9E7F-1A3EDD427DF1}"/>
              </a:ext>
            </a:extLst>
          </p:cNvPr>
          <p:cNvPicPr>
            <a:picLocks noChangeAspect="1"/>
          </p:cNvPicPr>
          <p:nvPr/>
        </p:nvPicPr>
        <p:blipFill>
          <a:blip r:embed="rId3"/>
          <a:stretch>
            <a:fillRect/>
          </a:stretch>
        </p:blipFill>
        <p:spPr>
          <a:xfrm>
            <a:off x="6294931" y="5376463"/>
            <a:ext cx="920576" cy="774259"/>
          </a:xfrm>
          <a:prstGeom prst="rect">
            <a:avLst/>
          </a:prstGeom>
        </p:spPr>
      </p:pic>
    </p:spTree>
    <p:extLst>
      <p:ext uri="{BB962C8B-B14F-4D97-AF65-F5344CB8AC3E}">
        <p14:creationId xmlns:p14="http://schemas.microsoft.com/office/powerpoint/2010/main" val="306404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077C3-1D70-6E0F-E60B-ACB14228AA6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5232DE-19A4-30D2-C7E7-5FF8243EEB4C}"/>
              </a:ext>
            </a:extLst>
          </p:cNvPr>
          <p:cNvSpPr>
            <a:spLocks noGrp="1"/>
          </p:cNvSpPr>
          <p:nvPr>
            <p:ph type="title"/>
          </p:nvPr>
        </p:nvSpPr>
        <p:spPr>
          <a:xfrm>
            <a:off x="235179" y="284479"/>
            <a:ext cx="10611293" cy="618877"/>
          </a:xfrm>
        </p:spPr>
        <p:txBody>
          <a:bodyPr/>
          <a:lstStyle/>
          <a:p>
            <a:r>
              <a:rPr lang="en-AU" sz="2000" dirty="0">
                <a:latin typeface="+mn-lt"/>
              </a:rPr>
              <a:t>Australia’s Inflation pickup has seen market expectations shift on future interest rates.</a:t>
            </a:r>
            <a:br>
              <a:rPr lang="en-AU" sz="2000" dirty="0">
                <a:latin typeface="+mn-lt"/>
              </a:rPr>
            </a:br>
            <a:r>
              <a:rPr lang="en-AU" sz="2000" b="0" i="1" dirty="0">
                <a:latin typeface="+mn-lt"/>
              </a:rPr>
              <a:t>Prospects for another 0.25% RBA  interest rate cut  this year appear to have faded. </a:t>
            </a:r>
            <a:endParaRPr lang="en-AU" sz="2000" b="0" i="1" dirty="0">
              <a:solidFill>
                <a:schemeClr val="accent1"/>
              </a:solidFill>
              <a:latin typeface="+mn-lt"/>
            </a:endParaRPr>
          </a:p>
        </p:txBody>
      </p:sp>
      <p:sp>
        <p:nvSpPr>
          <p:cNvPr id="2" name="TextBox 1">
            <a:extLst>
              <a:ext uri="{FF2B5EF4-FFF2-40B4-BE49-F238E27FC236}">
                <a16:creationId xmlns:a16="http://schemas.microsoft.com/office/drawing/2014/main" id="{DBCC7662-266A-5B3B-A7C0-9C60135EA7C1}"/>
              </a:ext>
            </a:extLst>
          </p:cNvPr>
          <p:cNvSpPr txBox="1"/>
          <p:nvPr/>
        </p:nvSpPr>
        <p:spPr>
          <a:xfrm>
            <a:off x="100240" y="1073131"/>
            <a:ext cx="5011734" cy="563231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0000"/>
                </a:solidFill>
                <a:effectLst/>
                <a:uLnTx/>
                <a:uFillTx/>
                <a:latin typeface="Arial" panose="020B0604020202020204"/>
                <a:ea typeface="+mn-ea"/>
                <a:cs typeface="+mn-cs"/>
              </a:rPr>
              <a:t>RBA  </a:t>
            </a:r>
            <a:r>
              <a:rPr lang="en-AU" b="1" dirty="0">
                <a:solidFill>
                  <a:srgbClr val="000000"/>
                </a:solidFill>
                <a:latin typeface="Arial" panose="020B0604020202020204"/>
              </a:rPr>
              <a:t>Governor Michele Bullock </a:t>
            </a:r>
            <a:r>
              <a:rPr lang="en-AU" dirty="0">
                <a:solidFill>
                  <a:srgbClr val="000000"/>
                </a:solidFill>
                <a:latin typeface="Arial" panose="020B0604020202020204"/>
              </a:rPr>
              <a:t> commenting on the market pricing of future interest rates :</a:t>
            </a:r>
            <a:endParaRPr kumimoji="0" lang="en-AU" sz="180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b="1" i="1" dirty="0">
                <a:solidFill>
                  <a:srgbClr val="000000"/>
                </a:solidFill>
                <a:effectLst/>
              </a:rPr>
              <a:t>“ </a:t>
            </a:r>
            <a:r>
              <a:rPr lang="en-AU" i="1" dirty="0">
                <a:solidFill>
                  <a:srgbClr val="000000"/>
                </a:solidFill>
                <a:ea typeface="Aptos" panose="020B0004020202020204" pitchFamily="34" charset="0"/>
                <a:cs typeface="Aptos" panose="020B0004020202020204" pitchFamily="34" charset="0"/>
              </a:rPr>
              <a:t>I’m not going to say they’re right or wrong, because as I’ve said earlier, it will depend a little bit on what we see coming over the next few months and what our forecasts end up being …..</a:t>
            </a:r>
          </a:p>
          <a:p>
            <a:pPr marL="0" marR="0" lvl="0" indent="0" defTabSz="914400" rtl="0" eaLnBrk="1" fontAlgn="auto" latinLnBrk="0" hangingPunct="1">
              <a:lnSpc>
                <a:spcPct val="100000"/>
              </a:lnSpc>
              <a:spcBef>
                <a:spcPts val="0"/>
              </a:spcBef>
              <a:spcAft>
                <a:spcPts val="0"/>
              </a:spcAft>
              <a:buClrTx/>
              <a:buSzTx/>
              <a:buFontTx/>
              <a:buNone/>
              <a:tabLst/>
              <a:defRPr/>
            </a:pPr>
            <a:endParaRPr lang="en-AU" i="1" dirty="0">
              <a:solidFill>
                <a:srgbClr val="000000"/>
              </a:solidFill>
              <a:ea typeface="Aptos" panose="020B0004020202020204" pitchFamily="34" charset="0"/>
              <a:cs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i="1" dirty="0">
                <a:solidFill>
                  <a:srgbClr val="000000"/>
                </a:solidFill>
                <a:ea typeface="Aptos" panose="020B0004020202020204" pitchFamily="34" charset="0"/>
                <a:cs typeface="Aptos" panose="020B0004020202020204" pitchFamily="34" charset="0"/>
              </a:rPr>
              <a:t>“And as you’ve seen, actually </a:t>
            </a:r>
            <a:r>
              <a:rPr lang="en-AU" b="1" i="1" dirty="0">
                <a:solidFill>
                  <a:srgbClr val="000000"/>
                </a:solidFill>
                <a:ea typeface="Aptos" panose="020B0004020202020204" pitchFamily="34" charset="0"/>
                <a:cs typeface="Aptos" panose="020B0004020202020204" pitchFamily="34" charset="0"/>
              </a:rPr>
              <a:t>they </a:t>
            </a:r>
            <a:r>
              <a:rPr lang="en-AU" b="1" i="1" dirty="0">
                <a:solidFill>
                  <a:schemeClr val="accent1"/>
                </a:solidFill>
                <a:ea typeface="Aptos" panose="020B0004020202020204" pitchFamily="34" charset="0"/>
                <a:cs typeface="Aptos" panose="020B0004020202020204" pitchFamily="34" charset="0"/>
              </a:rPr>
              <a:t>adjust </a:t>
            </a:r>
            <a:r>
              <a:rPr lang="en-AU" b="1" i="1" dirty="0">
                <a:solidFill>
                  <a:srgbClr val="000000"/>
                </a:solidFill>
                <a:ea typeface="Aptos" panose="020B0004020202020204" pitchFamily="34" charset="0"/>
                <a:cs typeface="Aptos" panose="020B0004020202020204" pitchFamily="34" charset="0"/>
              </a:rPr>
              <a:t>depending on what the data come in. </a:t>
            </a:r>
          </a:p>
          <a:p>
            <a:pPr marL="0" marR="0" lvl="0" indent="0" defTabSz="914400" rtl="0" eaLnBrk="1" fontAlgn="auto" latinLnBrk="0" hangingPunct="1">
              <a:lnSpc>
                <a:spcPct val="100000"/>
              </a:lnSpc>
              <a:spcBef>
                <a:spcPts val="0"/>
              </a:spcBef>
              <a:spcAft>
                <a:spcPts val="0"/>
              </a:spcAft>
              <a:buClrTx/>
              <a:buSzTx/>
              <a:buFontTx/>
              <a:buNone/>
              <a:tabLst/>
              <a:defRPr/>
            </a:pPr>
            <a:r>
              <a:rPr lang="en-AU" i="1" dirty="0">
                <a:solidFill>
                  <a:srgbClr val="000000"/>
                </a:solidFill>
                <a:ea typeface="Aptos" panose="020B0004020202020204" pitchFamily="34" charset="0"/>
                <a:cs typeface="Aptos" panose="020B0004020202020204" pitchFamily="34" charset="0"/>
              </a:rPr>
              <a:t>So six weeks ago, they did expect more cuts. </a:t>
            </a:r>
          </a:p>
          <a:p>
            <a:pPr marL="0" marR="0" lvl="0" indent="0" defTabSz="914400" rtl="0" eaLnBrk="1" fontAlgn="auto" latinLnBrk="0" hangingPunct="1">
              <a:lnSpc>
                <a:spcPct val="100000"/>
              </a:lnSpc>
              <a:spcBef>
                <a:spcPts val="0"/>
              </a:spcBef>
              <a:spcAft>
                <a:spcPts val="0"/>
              </a:spcAft>
              <a:buClrTx/>
              <a:buSzTx/>
              <a:buFontTx/>
              <a:buNone/>
              <a:tabLst/>
              <a:defRPr/>
            </a:pPr>
            <a:endParaRPr lang="en-AU" i="1" dirty="0">
              <a:solidFill>
                <a:srgbClr val="000000"/>
              </a:solidFill>
              <a:ea typeface="Aptos" panose="020B0004020202020204" pitchFamily="34" charset="0"/>
              <a:cs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b="1" i="1" dirty="0">
                <a:solidFill>
                  <a:srgbClr val="7030A0"/>
                </a:solidFill>
                <a:ea typeface="Aptos" panose="020B0004020202020204" pitchFamily="34" charset="0"/>
                <a:cs typeface="Aptos" panose="020B0004020202020204" pitchFamily="34" charset="0"/>
              </a:rPr>
              <a:t>Now they don’t </a:t>
            </a:r>
            <a:r>
              <a:rPr lang="en-AU" b="1" i="1" dirty="0">
                <a:solidFill>
                  <a:srgbClr val="000000"/>
                </a:solidFill>
                <a:ea typeface="Aptos" panose="020B0004020202020204" pitchFamily="34" charset="0"/>
                <a:cs typeface="Aptos" panose="020B0004020202020204" pitchFamily="34" charset="0"/>
              </a:rPr>
              <a:t>because of the inflation data, so I wouldn’t say they’re right or wrong</a:t>
            </a:r>
            <a:r>
              <a:rPr lang="en-AU" i="1" dirty="0">
                <a:solidFill>
                  <a:srgbClr val="000000"/>
                </a:solidFill>
                <a:ea typeface="Aptos" panose="020B0004020202020204" pitchFamily="34" charset="0"/>
                <a:cs typeface="Aptos" panose="020B0004020202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endParaRPr lang="en-AU" i="1" dirty="0">
              <a:solidFill>
                <a:srgbClr val="000000"/>
              </a:solidFill>
              <a:ea typeface="Aptos" panose="020B0004020202020204" pitchFamily="34" charset="0"/>
              <a:cs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i="1" dirty="0">
                <a:solidFill>
                  <a:srgbClr val="000000"/>
                </a:solidFill>
                <a:ea typeface="Aptos" panose="020B0004020202020204" pitchFamily="34" charset="0"/>
                <a:cs typeface="Aptos" panose="020B0004020202020204" pitchFamily="34" charset="0"/>
              </a:rPr>
              <a:t>I do take notice of what they’re what they’re predicting, </a:t>
            </a:r>
            <a:r>
              <a:rPr lang="en-AU" b="1" i="1" dirty="0">
                <a:solidFill>
                  <a:srgbClr val="000000"/>
                </a:solidFill>
                <a:ea typeface="Aptos" panose="020B0004020202020204" pitchFamily="34" charset="0"/>
                <a:cs typeface="Aptos" panose="020B0004020202020204" pitchFamily="34" charset="0"/>
              </a:rPr>
              <a:t>but I’m not basing my own thoughts. “</a:t>
            </a:r>
          </a:p>
        </p:txBody>
      </p:sp>
      <p:pic>
        <p:nvPicPr>
          <p:cNvPr id="10" name="Picture 9">
            <a:extLst>
              <a:ext uri="{FF2B5EF4-FFF2-40B4-BE49-F238E27FC236}">
                <a16:creationId xmlns:a16="http://schemas.microsoft.com/office/drawing/2014/main" id="{E6886650-26C6-4704-397D-97D53F5AC77E}"/>
              </a:ext>
            </a:extLst>
          </p:cNvPr>
          <p:cNvPicPr>
            <a:picLocks noChangeAspect="1"/>
          </p:cNvPicPr>
          <p:nvPr/>
        </p:nvPicPr>
        <p:blipFill>
          <a:blip r:embed="rId3"/>
          <a:stretch>
            <a:fillRect/>
          </a:stretch>
        </p:blipFill>
        <p:spPr>
          <a:xfrm>
            <a:off x="5111974" y="1142841"/>
            <a:ext cx="6688140" cy="5595416"/>
          </a:xfrm>
          <a:prstGeom prst="rect">
            <a:avLst/>
          </a:prstGeom>
        </p:spPr>
      </p:pic>
      <p:pic>
        <p:nvPicPr>
          <p:cNvPr id="3" name="Picture 2">
            <a:extLst>
              <a:ext uri="{FF2B5EF4-FFF2-40B4-BE49-F238E27FC236}">
                <a16:creationId xmlns:a16="http://schemas.microsoft.com/office/drawing/2014/main" id="{A872708E-B168-F3D1-FE49-BDCD0FB48A23}"/>
              </a:ext>
            </a:extLst>
          </p:cNvPr>
          <p:cNvPicPr>
            <a:picLocks noChangeAspect="1"/>
          </p:cNvPicPr>
          <p:nvPr/>
        </p:nvPicPr>
        <p:blipFill>
          <a:blip r:embed="rId4"/>
          <a:stretch>
            <a:fillRect/>
          </a:stretch>
        </p:blipFill>
        <p:spPr>
          <a:xfrm>
            <a:off x="6388554" y="5242678"/>
            <a:ext cx="1243692" cy="944962"/>
          </a:xfrm>
          <a:prstGeom prst="rect">
            <a:avLst/>
          </a:prstGeom>
        </p:spPr>
      </p:pic>
      <p:cxnSp>
        <p:nvCxnSpPr>
          <p:cNvPr id="6" name="Straight Arrow Connector 5">
            <a:extLst>
              <a:ext uri="{FF2B5EF4-FFF2-40B4-BE49-F238E27FC236}">
                <a16:creationId xmlns:a16="http://schemas.microsoft.com/office/drawing/2014/main" id="{E9A2D0B1-E036-EA50-0523-89836E183D45}"/>
              </a:ext>
            </a:extLst>
          </p:cNvPr>
          <p:cNvCxnSpPr>
            <a:cxnSpLocks/>
          </p:cNvCxnSpPr>
          <p:nvPr/>
        </p:nvCxnSpPr>
        <p:spPr>
          <a:xfrm flipV="1">
            <a:off x="10515599" y="3309257"/>
            <a:ext cx="0" cy="402771"/>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306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448295" y="3121170"/>
            <a:ext cx="4933090" cy="949267"/>
          </a:xfrm>
        </p:spPr>
        <p:txBody>
          <a:bodyPr/>
          <a:lstStyle/>
          <a:p>
            <a:pPr algn="ctr"/>
            <a:r>
              <a:rPr lang="en-AU" sz="2736" dirty="0"/>
              <a:t>APPENDIX</a:t>
            </a:r>
          </a:p>
        </p:txBody>
      </p:sp>
      <p:sp>
        <p:nvSpPr>
          <p:cNvPr id="4" name="Slide Number Placeholder 2">
            <a:extLst>
              <a:ext uri="{FF2B5EF4-FFF2-40B4-BE49-F238E27FC236}">
                <a16:creationId xmlns:a16="http://schemas.microsoft.com/office/drawing/2014/main" id="{C53C0CA1-E536-4BB9-A11D-988095E47E63}"/>
              </a:ext>
            </a:extLst>
          </p:cNvPr>
          <p:cNvSpPr txBox="1">
            <a:spLocks/>
          </p:cNvSpPr>
          <p:nvPr/>
        </p:nvSpPr>
        <p:spPr>
          <a:xfrm>
            <a:off x="9951168" y="6504334"/>
            <a:ext cx="531302" cy="1747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E6316B6A-336A-44FF-82DA-A4D1594FA055}" type="slidenum">
              <a:rPr lang="en-AU" sz="1100">
                <a:latin typeface="Arial" panose="020B0604020202020204"/>
              </a:rPr>
              <a:pPr algn="r">
                <a:defRPr/>
              </a:pPr>
              <a:t>36</a:t>
            </a:fld>
            <a:endParaRPr lang="en-AU" sz="1100" dirty="0">
              <a:latin typeface="Arial" panose="020B0604020202020204"/>
            </a:endParaRPr>
          </a:p>
        </p:txBody>
      </p:sp>
    </p:spTree>
    <p:extLst>
      <p:ext uri="{BB962C8B-B14F-4D97-AF65-F5344CB8AC3E}">
        <p14:creationId xmlns:p14="http://schemas.microsoft.com/office/powerpoint/2010/main" val="4106915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0110D5-72EE-3D43-E734-3C9A336326F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572381"/>
                </a:solidFill>
                <a:effectLst/>
                <a:uLnTx/>
                <a:uFillTx/>
                <a:latin typeface="Arial" panose="020B0604020202020204"/>
                <a:ea typeface="+mn-ea"/>
                <a:cs typeface="+mn-cs"/>
              </a:rPr>
              <a:t>1</a:t>
            </a:r>
          </a:p>
        </p:txBody>
      </p:sp>
      <p:sp>
        <p:nvSpPr>
          <p:cNvPr id="4" name="Text Placeholder 3">
            <a:extLst>
              <a:ext uri="{FF2B5EF4-FFF2-40B4-BE49-F238E27FC236}">
                <a16:creationId xmlns:a16="http://schemas.microsoft.com/office/drawing/2014/main" id="{EBCF01B7-921A-0100-8A06-7CEC90AFFFB8}"/>
              </a:ext>
            </a:extLst>
          </p:cNvPr>
          <p:cNvSpPr>
            <a:spLocks noGrp="1"/>
          </p:cNvSpPr>
          <p:nvPr>
            <p:ph type="body" sz="quarter" idx="13"/>
          </p:nvPr>
        </p:nvSpPr>
        <p:spPr>
          <a:xfrm>
            <a:off x="265814" y="278926"/>
            <a:ext cx="10057870" cy="790396"/>
          </a:xfrm>
        </p:spPr>
        <p:txBody>
          <a:bodyPr/>
          <a:lstStyle/>
          <a:p>
            <a:pPr marL="0" indent="0">
              <a:buNone/>
            </a:pPr>
            <a:r>
              <a:rPr lang="en-AU" sz="2400" b="1" dirty="0">
                <a:solidFill>
                  <a:schemeClr val="accent4"/>
                </a:solidFill>
              </a:rPr>
              <a:t>The key  “Geo-political Risk”</a:t>
            </a:r>
            <a:r>
              <a:rPr lang="en-AU" sz="2400" b="1" dirty="0">
                <a:solidFill>
                  <a:srgbClr val="CCAD6E"/>
                </a:solidFill>
              </a:rPr>
              <a:t> </a:t>
            </a:r>
            <a:endParaRPr lang="en-AU" sz="2400" b="1" dirty="0">
              <a:solidFill>
                <a:schemeClr val="tx1"/>
              </a:solidFill>
            </a:endParaRPr>
          </a:p>
        </p:txBody>
      </p:sp>
      <p:pic>
        <p:nvPicPr>
          <p:cNvPr id="5" name="Picture 4">
            <a:extLst>
              <a:ext uri="{FF2B5EF4-FFF2-40B4-BE49-F238E27FC236}">
                <a16:creationId xmlns:a16="http://schemas.microsoft.com/office/drawing/2014/main" id="{1C70239E-0420-C5E5-FF1E-CD16ADA70599}"/>
              </a:ext>
            </a:extLst>
          </p:cNvPr>
          <p:cNvPicPr>
            <a:picLocks noChangeAspect="1"/>
          </p:cNvPicPr>
          <p:nvPr/>
        </p:nvPicPr>
        <p:blipFill>
          <a:blip r:embed="rId2"/>
          <a:stretch>
            <a:fillRect/>
          </a:stretch>
        </p:blipFill>
        <p:spPr>
          <a:xfrm>
            <a:off x="882502" y="1069322"/>
            <a:ext cx="10728251" cy="5626283"/>
          </a:xfrm>
          <a:prstGeom prst="rect">
            <a:avLst/>
          </a:prstGeom>
        </p:spPr>
      </p:pic>
      <p:pic>
        <p:nvPicPr>
          <p:cNvPr id="8" name="Picture 7">
            <a:extLst>
              <a:ext uri="{FF2B5EF4-FFF2-40B4-BE49-F238E27FC236}">
                <a16:creationId xmlns:a16="http://schemas.microsoft.com/office/drawing/2014/main" id="{D39E46EE-9E85-BE64-AA85-AB9CBC49890C}"/>
              </a:ext>
            </a:extLst>
          </p:cNvPr>
          <p:cNvPicPr>
            <a:picLocks noChangeAspect="1"/>
          </p:cNvPicPr>
          <p:nvPr/>
        </p:nvPicPr>
        <p:blipFill>
          <a:blip r:embed="rId3"/>
          <a:stretch>
            <a:fillRect/>
          </a:stretch>
        </p:blipFill>
        <p:spPr>
          <a:xfrm>
            <a:off x="10388046" y="5059449"/>
            <a:ext cx="1696345" cy="1444877"/>
          </a:xfrm>
          <a:prstGeom prst="rect">
            <a:avLst/>
          </a:prstGeom>
        </p:spPr>
      </p:pic>
    </p:spTree>
    <p:extLst>
      <p:ext uri="{BB962C8B-B14F-4D97-AF65-F5344CB8AC3E}">
        <p14:creationId xmlns:p14="http://schemas.microsoft.com/office/powerpoint/2010/main" val="3189341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90607-ADF4-10AF-442D-8752FC5398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B770B-F80D-9EE4-25AC-698253F25D6A}"/>
              </a:ext>
            </a:extLst>
          </p:cNvPr>
          <p:cNvSpPr>
            <a:spLocks noGrp="1"/>
          </p:cNvSpPr>
          <p:nvPr>
            <p:ph type="title"/>
          </p:nvPr>
        </p:nvSpPr>
        <p:spPr>
          <a:xfrm>
            <a:off x="187841" y="305578"/>
            <a:ext cx="5085907" cy="516637"/>
          </a:xfrm>
        </p:spPr>
        <p:txBody>
          <a:bodyPr/>
          <a:lstStyle/>
          <a:p>
            <a:r>
              <a:rPr lang="en-AU" sz="2000" dirty="0"/>
              <a:t>President Trump’s diplomatic skills with Federal Reserve Chair Jerome Powell</a:t>
            </a:r>
          </a:p>
        </p:txBody>
      </p:sp>
      <p:pic>
        <p:nvPicPr>
          <p:cNvPr id="5" name="Content Placeholder 4">
            <a:extLst>
              <a:ext uri="{FF2B5EF4-FFF2-40B4-BE49-F238E27FC236}">
                <a16:creationId xmlns:a16="http://schemas.microsoft.com/office/drawing/2014/main" id="{93C21368-84A0-C370-1FF0-13C3B8E1D7CF}"/>
              </a:ext>
            </a:extLst>
          </p:cNvPr>
          <p:cNvPicPr>
            <a:picLocks noGrp="1" noChangeAspect="1"/>
          </p:cNvPicPr>
          <p:nvPr>
            <p:ph idx="1"/>
          </p:nvPr>
        </p:nvPicPr>
        <p:blipFill>
          <a:blip r:embed="rId2"/>
          <a:stretch>
            <a:fillRect/>
          </a:stretch>
        </p:blipFill>
        <p:spPr>
          <a:xfrm>
            <a:off x="1704753" y="1190847"/>
            <a:ext cx="8782494" cy="5504758"/>
          </a:xfrm>
          <a:prstGeom prst="rect">
            <a:avLst/>
          </a:prstGeom>
        </p:spPr>
      </p:pic>
      <p:sp>
        <p:nvSpPr>
          <p:cNvPr id="4" name="Slide Number Placeholder 3">
            <a:extLst>
              <a:ext uri="{FF2B5EF4-FFF2-40B4-BE49-F238E27FC236}">
                <a16:creationId xmlns:a16="http://schemas.microsoft.com/office/drawing/2014/main" id="{57774C8A-C6B6-98E2-78D3-E5B003C058B6}"/>
              </a:ext>
            </a:extLst>
          </p:cNvPr>
          <p:cNvSpPr>
            <a:spLocks noGrp="1"/>
          </p:cNvSpPr>
          <p:nvPr>
            <p:ph type="sldNum" sz="quarter" idx="10"/>
          </p:nvPr>
        </p:nvSpPr>
        <p:spPr/>
        <p:txBody>
          <a:bodyPr/>
          <a:lstStyle/>
          <a:p>
            <a:fld id="{124866B3-8C2A-4B94-AF1A-57C3F889C822}" type="slidenum">
              <a:rPr lang="en-AU" smtClean="0"/>
              <a:pPr/>
              <a:t>38</a:t>
            </a:fld>
            <a:endParaRPr lang="en-AU" sz="941" dirty="0"/>
          </a:p>
        </p:txBody>
      </p:sp>
      <p:sp>
        <p:nvSpPr>
          <p:cNvPr id="6" name="TextBox 5">
            <a:extLst>
              <a:ext uri="{FF2B5EF4-FFF2-40B4-BE49-F238E27FC236}">
                <a16:creationId xmlns:a16="http://schemas.microsoft.com/office/drawing/2014/main" id="{838F7E2B-999F-0B65-19DA-9E0727B2343E}"/>
              </a:ext>
            </a:extLst>
          </p:cNvPr>
          <p:cNvSpPr txBox="1"/>
          <p:nvPr/>
        </p:nvSpPr>
        <p:spPr>
          <a:xfrm>
            <a:off x="187841" y="2325707"/>
            <a:ext cx="1339702" cy="1354217"/>
          </a:xfrm>
          <a:prstGeom prst="rect">
            <a:avLst/>
          </a:prstGeom>
          <a:noFill/>
        </p:spPr>
        <p:txBody>
          <a:bodyPr wrap="square" rtlCol="0">
            <a:spAutoFit/>
          </a:bodyPr>
          <a:lstStyle/>
          <a:p>
            <a:pPr algn="ctr"/>
            <a:r>
              <a:rPr lang="en-AU" sz="1600" b="1" dirty="0">
                <a:solidFill>
                  <a:srgbClr val="7030A0"/>
                </a:solidFill>
              </a:rPr>
              <a:t>Ex Treasury</a:t>
            </a:r>
          </a:p>
          <a:p>
            <a:pPr algn="ctr"/>
            <a:r>
              <a:rPr lang="en-AU" sz="1600" b="1" dirty="0">
                <a:solidFill>
                  <a:srgbClr val="7030A0"/>
                </a:solidFill>
              </a:rPr>
              <a:t>Secretary</a:t>
            </a:r>
          </a:p>
          <a:p>
            <a:pPr algn="ctr"/>
            <a:r>
              <a:rPr lang="en-AU" sz="1600" b="1" dirty="0">
                <a:solidFill>
                  <a:srgbClr val="7030A0"/>
                </a:solidFill>
              </a:rPr>
              <a:t>Steve</a:t>
            </a:r>
          </a:p>
          <a:p>
            <a:pPr algn="ctr"/>
            <a:r>
              <a:rPr lang="en-AU" sz="1600" b="1" dirty="0">
                <a:solidFill>
                  <a:srgbClr val="7030A0"/>
                </a:solidFill>
              </a:rPr>
              <a:t>Mnuchin</a:t>
            </a:r>
          </a:p>
          <a:p>
            <a:endParaRPr lang="en-AU" dirty="0"/>
          </a:p>
        </p:txBody>
      </p:sp>
      <p:sp>
        <p:nvSpPr>
          <p:cNvPr id="7" name="TextBox 6">
            <a:extLst>
              <a:ext uri="{FF2B5EF4-FFF2-40B4-BE49-F238E27FC236}">
                <a16:creationId xmlns:a16="http://schemas.microsoft.com/office/drawing/2014/main" id="{BC57856D-14BC-D74C-4B41-38D6B6CE0AFF}"/>
              </a:ext>
            </a:extLst>
          </p:cNvPr>
          <p:cNvSpPr txBox="1"/>
          <p:nvPr/>
        </p:nvSpPr>
        <p:spPr>
          <a:xfrm>
            <a:off x="10487247" y="1171545"/>
            <a:ext cx="1623237" cy="2800767"/>
          </a:xfrm>
          <a:prstGeom prst="rect">
            <a:avLst/>
          </a:prstGeom>
          <a:noFill/>
        </p:spPr>
        <p:txBody>
          <a:bodyPr wrap="square" rtlCol="0">
            <a:spAutoFit/>
          </a:bodyPr>
          <a:lstStyle/>
          <a:p>
            <a:pPr algn="ctr"/>
            <a:r>
              <a:rPr lang="en-AU" sz="1600" b="1" dirty="0">
                <a:solidFill>
                  <a:srgbClr val="7030A0"/>
                </a:solidFill>
              </a:rPr>
              <a:t>President Trump</a:t>
            </a:r>
          </a:p>
          <a:p>
            <a:pPr algn="ctr"/>
            <a:r>
              <a:rPr lang="en-AU" sz="1600" b="1" dirty="0">
                <a:solidFill>
                  <a:srgbClr val="7030A0"/>
                </a:solidFill>
              </a:rPr>
              <a:t>nominated Powell to be the FED Chair in 2018 and Republicans in  Congress approved</a:t>
            </a:r>
          </a:p>
          <a:p>
            <a:pPr algn="ctr"/>
            <a:r>
              <a:rPr lang="en-AU" sz="1600" b="1" dirty="0">
                <a:solidFill>
                  <a:srgbClr val="7030A0"/>
                </a:solidFill>
              </a:rPr>
              <a:t>Powell’s</a:t>
            </a:r>
          </a:p>
          <a:p>
            <a:pPr algn="ctr"/>
            <a:r>
              <a:rPr lang="en-AU" sz="1600" b="1" dirty="0">
                <a:solidFill>
                  <a:srgbClr val="7030A0"/>
                </a:solidFill>
              </a:rPr>
              <a:t>appointment.</a:t>
            </a:r>
          </a:p>
        </p:txBody>
      </p:sp>
      <p:cxnSp>
        <p:nvCxnSpPr>
          <p:cNvPr id="9" name="Straight Connector 8">
            <a:extLst>
              <a:ext uri="{FF2B5EF4-FFF2-40B4-BE49-F238E27FC236}">
                <a16:creationId xmlns:a16="http://schemas.microsoft.com/office/drawing/2014/main" id="{768F85BE-A72C-1CA8-7CC7-98648FB5CA0A}"/>
              </a:ext>
            </a:extLst>
          </p:cNvPr>
          <p:cNvCxnSpPr>
            <a:cxnSpLocks/>
          </p:cNvCxnSpPr>
          <p:nvPr/>
        </p:nvCxnSpPr>
        <p:spPr>
          <a:xfrm>
            <a:off x="1875517" y="5178056"/>
            <a:ext cx="480237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C714896-3E6F-9536-7966-A8023FAA57C8}"/>
              </a:ext>
            </a:extLst>
          </p:cNvPr>
          <p:cNvCxnSpPr>
            <a:cxnSpLocks/>
          </p:cNvCxnSpPr>
          <p:nvPr/>
        </p:nvCxnSpPr>
        <p:spPr>
          <a:xfrm>
            <a:off x="9569302" y="3040911"/>
            <a:ext cx="5741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7E129-5C9B-1921-D367-4A9FF2B57112}"/>
              </a:ext>
            </a:extLst>
          </p:cNvPr>
          <p:cNvCxnSpPr/>
          <p:nvPr/>
        </p:nvCxnSpPr>
        <p:spPr>
          <a:xfrm>
            <a:off x="1818167" y="3429000"/>
            <a:ext cx="832529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508AD83-5A58-EA5C-B462-A7F802E6A918}"/>
              </a:ext>
            </a:extLst>
          </p:cNvPr>
          <p:cNvCxnSpPr>
            <a:cxnSpLocks/>
          </p:cNvCxnSpPr>
          <p:nvPr/>
        </p:nvCxnSpPr>
        <p:spPr>
          <a:xfrm flipH="1">
            <a:off x="9913089" y="1998921"/>
            <a:ext cx="574158" cy="65390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0C88EB0F-16AF-784F-4783-CAFCE2A6955C}"/>
              </a:ext>
            </a:extLst>
          </p:cNvPr>
          <p:cNvPicPr>
            <a:picLocks noChangeAspect="1"/>
          </p:cNvPicPr>
          <p:nvPr/>
        </p:nvPicPr>
        <p:blipFill>
          <a:blip r:embed="rId3"/>
          <a:stretch>
            <a:fillRect/>
          </a:stretch>
        </p:blipFill>
        <p:spPr>
          <a:xfrm>
            <a:off x="6096000" y="107065"/>
            <a:ext cx="3781647" cy="1966277"/>
          </a:xfrm>
          <a:prstGeom prst="rect">
            <a:avLst/>
          </a:prstGeom>
        </p:spPr>
      </p:pic>
      <p:cxnSp>
        <p:nvCxnSpPr>
          <p:cNvPr id="8" name="Straight Arrow Connector 7">
            <a:extLst>
              <a:ext uri="{FF2B5EF4-FFF2-40B4-BE49-F238E27FC236}">
                <a16:creationId xmlns:a16="http://schemas.microsoft.com/office/drawing/2014/main" id="{6A3E3512-0296-8611-1A69-EAF8E97E472D}"/>
              </a:ext>
            </a:extLst>
          </p:cNvPr>
          <p:cNvCxnSpPr>
            <a:cxnSpLocks/>
          </p:cNvCxnSpPr>
          <p:nvPr/>
        </p:nvCxnSpPr>
        <p:spPr>
          <a:xfrm flipH="1" flipV="1">
            <a:off x="9569302" y="1073888"/>
            <a:ext cx="917945" cy="92503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5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4094AA0-3C7A-BC1C-F505-CBC500A5C111}"/>
              </a:ext>
            </a:extLst>
          </p:cNvPr>
          <p:cNvSpPr>
            <a:spLocks noGrp="1"/>
          </p:cNvSpPr>
          <p:nvPr>
            <p:ph type="sldNum" sz="quarter" idx="12"/>
          </p:nvPr>
        </p:nvSpPr>
        <p:spPr/>
        <p:txBody>
          <a:bodyPr/>
          <a:lstStyle/>
          <a:p>
            <a:fld id="{E6316B6A-336A-44FF-82DA-A4D1594FA055}" type="slidenum">
              <a:rPr lang="en-AU" smtClean="0"/>
              <a:t>39</a:t>
            </a:fld>
            <a:endParaRPr lang="en-AU" dirty="0"/>
          </a:p>
        </p:txBody>
      </p:sp>
      <p:sp>
        <p:nvSpPr>
          <p:cNvPr id="4" name="Title 3">
            <a:extLst>
              <a:ext uri="{FF2B5EF4-FFF2-40B4-BE49-F238E27FC236}">
                <a16:creationId xmlns:a16="http://schemas.microsoft.com/office/drawing/2014/main" id="{C5A4CFD0-40A4-BA9B-B6ED-860B279CCEC2}"/>
              </a:ext>
            </a:extLst>
          </p:cNvPr>
          <p:cNvSpPr>
            <a:spLocks noGrp="1"/>
          </p:cNvSpPr>
          <p:nvPr>
            <p:ph type="title"/>
          </p:nvPr>
        </p:nvSpPr>
        <p:spPr>
          <a:xfrm>
            <a:off x="346561" y="292930"/>
            <a:ext cx="10222201" cy="516637"/>
          </a:xfrm>
        </p:spPr>
        <p:txBody>
          <a:bodyPr/>
          <a:lstStyle/>
          <a:p>
            <a:r>
              <a:rPr kumimoji="0" lang="en-AU" sz="2000" b="1" i="0" u="none" strike="noStrike" kern="1200" cap="none" spc="0" normalizeH="0" baseline="0" noProof="0" dirty="0">
                <a:ln>
                  <a:noFill/>
                </a:ln>
                <a:solidFill>
                  <a:srgbClr val="161818"/>
                </a:solidFill>
                <a:effectLst/>
                <a:uLnTx/>
                <a:uFillTx/>
                <a:latin typeface="Arial" panose="020B0604020202020204"/>
                <a:ea typeface="+mj-ea"/>
                <a:cs typeface="+mj-cs"/>
              </a:rPr>
              <a:t>Long term </a:t>
            </a:r>
            <a:r>
              <a:rPr lang="en-AU" sz="2000" dirty="0">
                <a:solidFill>
                  <a:srgbClr val="161818"/>
                </a:solidFill>
                <a:latin typeface="Arial" panose="020B0604020202020204"/>
              </a:rPr>
              <a:t>government bond yields have been rising steadily. </a:t>
            </a:r>
            <a:r>
              <a:rPr lang="en-AU" sz="2000" b="0" dirty="0">
                <a:solidFill>
                  <a:srgbClr val="161818"/>
                </a:solidFill>
                <a:latin typeface="Arial" panose="020B0604020202020204"/>
              </a:rPr>
              <a:t>This suggests investors are concerned over budget deficits and debt obligations as well as persistent inflation.</a:t>
            </a:r>
            <a:endParaRPr lang="en-AU" b="0" dirty="0"/>
          </a:p>
        </p:txBody>
      </p:sp>
      <p:pic>
        <p:nvPicPr>
          <p:cNvPr id="2" name="Picture 1">
            <a:extLst>
              <a:ext uri="{FF2B5EF4-FFF2-40B4-BE49-F238E27FC236}">
                <a16:creationId xmlns:a16="http://schemas.microsoft.com/office/drawing/2014/main" id="{287248FD-D8BA-898A-8DDD-10CF6DFB578B}"/>
              </a:ext>
            </a:extLst>
          </p:cNvPr>
          <p:cNvPicPr>
            <a:picLocks noChangeAspect="1"/>
          </p:cNvPicPr>
          <p:nvPr/>
        </p:nvPicPr>
        <p:blipFill>
          <a:blip r:embed="rId2"/>
          <a:stretch>
            <a:fillRect/>
          </a:stretch>
        </p:blipFill>
        <p:spPr>
          <a:xfrm>
            <a:off x="2100943" y="1054461"/>
            <a:ext cx="8011886" cy="5641143"/>
          </a:xfrm>
          <a:prstGeom prst="rect">
            <a:avLst/>
          </a:prstGeom>
        </p:spPr>
      </p:pic>
      <p:cxnSp>
        <p:nvCxnSpPr>
          <p:cNvPr id="7" name="Straight Arrow Connector 6">
            <a:extLst>
              <a:ext uri="{FF2B5EF4-FFF2-40B4-BE49-F238E27FC236}">
                <a16:creationId xmlns:a16="http://schemas.microsoft.com/office/drawing/2014/main" id="{75E68172-80CA-E88A-02C7-EB0D15DFF264}"/>
              </a:ext>
            </a:extLst>
          </p:cNvPr>
          <p:cNvCxnSpPr>
            <a:cxnSpLocks/>
          </p:cNvCxnSpPr>
          <p:nvPr/>
        </p:nvCxnSpPr>
        <p:spPr>
          <a:xfrm flipV="1">
            <a:off x="6585857" y="3080657"/>
            <a:ext cx="1807029" cy="1197429"/>
          </a:xfrm>
          <a:prstGeom prst="straightConnector1">
            <a:avLst/>
          </a:prstGeom>
          <a:ln w="508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03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1B27CC-50D3-5DC0-97EF-12EFA7F02194}"/>
              </a:ext>
            </a:extLst>
          </p:cNvPr>
          <p:cNvSpPr>
            <a:spLocks noGrp="1"/>
          </p:cNvSpPr>
          <p:nvPr>
            <p:ph type="sldNum" sz="quarter" idx="12"/>
          </p:nvPr>
        </p:nvSpPr>
        <p:spPr/>
        <p:txBody>
          <a:bodyPr/>
          <a:lstStyle/>
          <a:p>
            <a:fld id="{E6316B6A-336A-44FF-82DA-A4D1594FA055}" type="slidenum">
              <a:rPr lang="en-AU" smtClean="0"/>
              <a:t>4</a:t>
            </a:fld>
            <a:endParaRPr lang="en-AU" dirty="0"/>
          </a:p>
        </p:txBody>
      </p:sp>
      <p:sp>
        <p:nvSpPr>
          <p:cNvPr id="4" name="Title 3">
            <a:extLst>
              <a:ext uri="{FF2B5EF4-FFF2-40B4-BE49-F238E27FC236}">
                <a16:creationId xmlns:a16="http://schemas.microsoft.com/office/drawing/2014/main" id="{5F89C779-4718-E6E0-1842-8BC411C8F87A}"/>
              </a:ext>
            </a:extLst>
          </p:cNvPr>
          <p:cNvSpPr>
            <a:spLocks noGrp="1"/>
          </p:cNvSpPr>
          <p:nvPr>
            <p:ph type="title"/>
          </p:nvPr>
        </p:nvSpPr>
        <p:spPr>
          <a:xfrm>
            <a:off x="344331" y="305756"/>
            <a:ext cx="9720000" cy="516637"/>
          </a:xfrm>
        </p:spPr>
        <p:txBody>
          <a:bodyPr/>
          <a:lstStyle/>
          <a:p>
            <a:r>
              <a:rPr lang="en-AU" sz="2000" dirty="0"/>
              <a:t>RBA is concerned that global financial markets may be complacent on risks</a:t>
            </a:r>
          </a:p>
        </p:txBody>
      </p:sp>
      <p:sp>
        <p:nvSpPr>
          <p:cNvPr id="5" name="Content Placeholder 4">
            <a:extLst>
              <a:ext uri="{FF2B5EF4-FFF2-40B4-BE49-F238E27FC236}">
                <a16:creationId xmlns:a16="http://schemas.microsoft.com/office/drawing/2014/main" id="{1AECBF5A-9641-931F-433A-520662151981}"/>
              </a:ext>
            </a:extLst>
          </p:cNvPr>
          <p:cNvSpPr txBox="1">
            <a:spLocks noGrp="1"/>
          </p:cNvSpPr>
          <p:nvPr>
            <p:ph idx="1"/>
          </p:nvPr>
        </p:nvSpPr>
        <p:spPr>
          <a:xfrm>
            <a:off x="788803" y="1216737"/>
            <a:ext cx="10704591" cy="5070619"/>
          </a:xfrm>
          <a:prstGeom prst="rect">
            <a:avLst/>
          </a:prstGeom>
          <a:noFill/>
        </p:spPr>
        <p:txBody>
          <a:bodyPr wrap="square">
            <a:spAutoFit/>
          </a:bodyPr>
          <a:lstStyle/>
          <a:p>
            <a:pPr marL="0" indent="0" algn="l">
              <a:buNone/>
            </a:pPr>
            <a:r>
              <a:rPr lang="en-AU" sz="2400" b="1" i="1" dirty="0">
                <a:effectLst/>
              </a:rPr>
              <a:t>“ Despite </a:t>
            </a:r>
            <a:r>
              <a:rPr lang="en-AU" sz="2400" b="1" i="1" dirty="0">
                <a:solidFill>
                  <a:srgbClr val="FF0000"/>
                </a:solidFill>
                <a:effectLst/>
              </a:rPr>
              <a:t>rising geopolitical tension, and fiscal sustainability challenges in a number of large advanced economies</a:t>
            </a:r>
            <a:r>
              <a:rPr lang="en-AU" sz="2400" i="1" dirty="0">
                <a:effectLst/>
              </a:rPr>
              <a:t>, </a:t>
            </a:r>
            <a:r>
              <a:rPr lang="en-AU" sz="2400" b="1" i="1" dirty="0">
                <a:solidFill>
                  <a:srgbClr val="006600"/>
                </a:solidFill>
                <a:effectLst/>
              </a:rPr>
              <a:t>risk premiums in global equity and credit markets remain low,</a:t>
            </a:r>
            <a:r>
              <a:rPr lang="en-AU" sz="2400" i="1" dirty="0">
                <a:effectLst/>
              </a:rPr>
              <a:t> and sovereign bond term premia are only around long-term averages. </a:t>
            </a:r>
          </a:p>
          <a:p>
            <a:pPr marL="0" indent="0" algn="l">
              <a:buNone/>
            </a:pPr>
            <a:endParaRPr lang="en-AU" sz="2400" i="1" dirty="0"/>
          </a:p>
          <a:p>
            <a:pPr marL="0" indent="0" algn="l">
              <a:buNone/>
            </a:pPr>
            <a:r>
              <a:rPr lang="en-AU" sz="2400" b="1" i="1" dirty="0">
                <a:solidFill>
                  <a:srgbClr val="7030A0"/>
                </a:solidFill>
                <a:effectLst/>
              </a:rPr>
              <a:t>Forward-looking measures of financial market volatility are also generally subdued. </a:t>
            </a:r>
          </a:p>
          <a:p>
            <a:pPr marL="0" indent="0" algn="l">
              <a:buNone/>
            </a:pPr>
            <a:endParaRPr lang="en-AU" sz="2400" b="1" i="1" dirty="0">
              <a:solidFill>
                <a:srgbClr val="7030A0"/>
              </a:solidFill>
            </a:endParaRPr>
          </a:p>
          <a:p>
            <a:pPr marL="0" indent="0" algn="l">
              <a:buNone/>
            </a:pPr>
            <a:r>
              <a:rPr lang="en-AU" sz="2400" i="1" dirty="0">
                <a:effectLst/>
              </a:rPr>
              <a:t>A reassessment of the likelihood or consequences of key risks materialising would therefore make international financial markets vulnerable to sharp corrections</a:t>
            </a:r>
            <a:r>
              <a:rPr lang="en-AU" sz="2400" b="0" i="1" dirty="0">
                <a:solidFill>
                  <a:srgbClr val="000000"/>
                </a:solidFill>
                <a:effectLst/>
              </a:rPr>
              <a:t>.”</a:t>
            </a:r>
          </a:p>
          <a:p>
            <a:pPr marL="0" indent="0">
              <a:buNone/>
            </a:pPr>
            <a:endParaRPr lang="en-AU" sz="2000" i="1" dirty="0"/>
          </a:p>
          <a:p>
            <a:pPr marL="0" indent="0" algn="r">
              <a:buNone/>
            </a:pPr>
            <a:r>
              <a:rPr lang="en-AU" sz="1600" dirty="0">
                <a:effectLst/>
              </a:rPr>
              <a:t>Source : Reserve Bank of Australia  </a:t>
            </a:r>
            <a:r>
              <a:rPr lang="en-AU" sz="1600" dirty="0"/>
              <a:t>Financial Stability Review , </a:t>
            </a:r>
            <a:r>
              <a:rPr lang="en-AU" sz="1600" dirty="0">
                <a:effectLst/>
              </a:rPr>
              <a:t> October   2025   page 5  (RBA)</a:t>
            </a:r>
          </a:p>
          <a:p>
            <a:pPr algn="l"/>
            <a:endParaRPr lang="en-AU" sz="1200" i="0" dirty="0">
              <a:effectLst/>
            </a:endParaRPr>
          </a:p>
        </p:txBody>
      </p:sp>
    </p:spTree>
    <p:extLst>
      <p:ext uri="{BB962C8B-B14F-4D97-AF65-F5344CB8AC3E}">
        <p14:creationId xmlns:p14="http://schemas.microsoft.com/office/powerpoint/2010/main" val="4045563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AC6C-BF45-4AE1-9C82-FB0BB3FBC516}"/>
              </a:ext>
            </a:extLst>
          </p:cNvPr>
          <p:cNvSpPr>
            <a:spLocks noGrp="1"/>
          </p:cNvSpPr>
          <p:nvPr>
            <p:ph type="title"/>
          </p:nvPr>
        </p:nvSpPr>
        <p:spPr>
          <a:xfrm>
            <a:off x="359454" y="306687"/>
            <a:ext cx="9890332" cy="628978"/>
          </a:xfrm>
        </p:spPr>
        <p:txBody>
          <a:bodyPr/>
          <a:lstStyle/>
          <a:p>
            <a:r>
              <a:rPr lang="en-AU" sz="2000" dirty="0">
                <a:solidFill>
                  <a:schemeClr val="tx1"/>
                </a:solidFill>
              </a:rPr>
              <a:t>China’s industrial production still shows solid growth but consumers are  reluctant to spend judging by the soft retail spending data.</a:t>
            </a:r>
            <a:endParaRPr lang="en-AU" sz="1800" b="0" dirty="0">
              <a:solidFill>
                <a:schemeClr val="tx1"/>
              </a:solidFill>
            </a:endParaRPr>
          </a:p>
        </p:txBody>
      </p:sp>
      <p:sp>
        <p:nvSpPr>
          <p:cNvPr id="5" name="Slide Number Placeholder 4">
            <a:extLst>
              <a:ext uri="{FF2B5EF4-FFF2-40B4-BE49-F238E27FC236}">
                <a16:creationId xmlns:a16="http://schemas.microsoft.com/office/drawing/2014/main" id="{05DC97BE-ED50-4AE0-BC14-EE6D8CD8F511}"/>
              </a:ext>
            </a:extLst>
          </p:cNvPr>
          <p:cNvSpPr>
            <a:spLocks noGrp="1"/>
          </p:cNvSpPr>
          <p:nvPr>
            <p:ph type="sldNum" sz="quarter" idx="10"/>
          </p:nvPr>
        </p:nvSpPr>
        <p:spPr>
          <a:xfrm>
            <a:off x="11832546" y="6405379"/>
            <a:ext cx="257175" cy="191279"/>
          </a:xfrm>
        </p:spPr>
        <p:txBody>
          <a:bodyPr/>
          <a:lstStyle/>
          <a:p>
            <a:fld id="{85862CF6-E18B-41F7-91E3-0BE057B5524C}" type="slidenum">
              <a:rPr lang="en-AU" smtClean="0"/>
              <a:pPr/>
              <a:t>40</a:t>
            </a:fld>
            <a:endParaRPr lang="en-AU" sz="749" dirty="0"/>
          </a:p>
        </p:txBody>
      </p:sp>
      <p:sp>
        <p:nvSpPr>
          <p:cNvPr id="3" name="TextBox 2">
            <a:extLst>
              <a:ext uri="{FF2B5EF4-FFF2-40B4-BE49-F238E27FC236}">
                <a16:creationId xmlns:a16="http://schemas.microsoft.com/office/drawing/2014/main" id="{D73D1123-8339-4D90-A91E-4DCD65BF2C16}"/>
              </a:ext>
            </a:extLst>
          </p:cNvPr>
          <p:cNvSpPr txBox="1"/>
          <p:nvPr/>
        </p:nvSpPr>
        <p:spPr>
          <a:xfrm>
            <a:off x="10972523" y="6627168"/>
            <a:ext cx="1117198" cy="230832"/>
          </a:xfrm>
          <a:prstGeom prst="rect">
            <a:avLst/>
          </a:prstGeom>
          <a:noFill/>
        </p:spPr>
        <p:txBody>
          <a:bodyPr wrap="square" rtlCol="0">
            <a:spAutoFit/>
          </a:bodyPr>
          <a:lstStyle/>
          <a:p>
            <a:r>
              <a:rPr lang="en-AU" sz="900" dirty="0">
                <a:effectLst/>
                <a:latin typeface="Calibri" panose="020F0502020204030204" pitchFamily="34" charset="0"/>
                <a:ea typeface="Calibri" panose="020F0502020204030204" pitchFamily="34" charset="0"/>
                <a:cs typeface="Times New Roman" panose="02020603050405020304" pitchFamily="18" charset="0"/>
              </a:rPr>
              <a:t>AAAequitycycle.xls</a:t>
            </a:r>
          </a:p>
        </p:txBody>
      </p:sp>
      <p:sp>
        <p:nvSpPr>
          <p:cNvPr id="8" name="TextBox 7">
            <a:extLst>
              <a:ext uri="{FF2B5EF4-FFF2-40B4-BE49-F238E27FC236}">
                <a16:creationId xmlns:a16="http://schemas.microsoft.com/office/drawing/2014/main" id="{F2AF7A04-DFA2-4C6D-B8CA-E9C14E425136}"/>
              </a:ext>
            </a:extLst>
          </p:cNvPr>
          <p:cNvSpPr txBox="1"/>
          <p:nvPr/>
        </p:nvSpPr>
        <p:spPr>
          <a:xfrm>
            <a:off x="278560" y="1265510"/>
            <a:ext cx="4697477" cy="5139869"/>
          </a:xfrm>
          <a:prstGeom prst="rect">
            <a:avLst/>
          </a:prstGeom>
          <a:noFill/>
        </p:spPr>
        <p:txBody>
          <a:bodyPr wrap="square" lIns="91440" tIns="45720" rIns="91440" bIns="45720" rtlCol="0" anchor="t">
            <a:spAutoFit/>
          </a:bodyPr>
          <a:lstStyle/>
          <a:p>
            <a:r>
              <a:rPr kumimoji="0" lang="en-AU" sz="1800" b="1" i="0" u="none" strike="noStrike" kern="1200" cap="none" spc="0" normalizeH="0" baseline="0" noProof="0" dirty="0">
                <a:ln>
                  <a:noFill/>
                </a:ln>
                <a:solidFill>
                  <a:prstClr val="black"/>
                </a:solidFill>
                <a:effectLst/>
                <a:uLnTx/>
                <a:uFillTx/>
                <a:latin typeface="Arial" panose="020B0604020202020204"/>
                <a:ea typeface="+mj-ea"/>
                <a:cs typeface="+mj-cs"/>
              </a:rPr>
              <a:t>The adverse impact of </a:t>
            </a:r>
            <a:r>
              <a:rPr lang="en-AU" b="1" dirty="0">
                <a:latin typeface="Arial" panose="020B0604020202020204"/>
                <a:ea typeface="+mj-ea"/>
                <a:cs typeface="+mj-cs"/>
              </a:rPr>
              <a:t>President Trump’s increased tariffs </a:t>
            </a:r>
            <a:r>
              <a:rPr lang="en-AU" b="1" dirty="0">
                <a:solidFill>
                  <a:prstClr val="black"/>
                </a:solidFill>
                <a:latin typeface="Arial" panose="020B0604020202020204"/>
                <a:ea typeface="+mj-ea"/>
                <a:cs typeface="+mj-cs"/>
              </a:rPr>
              <a:t>on Chinese exports and production is yet to appear.</a:t>
            </a:r>
          </a:p>
          <a:p>
            <a:endParaRPr lang="en-AU" sz="1200" b="1" dirty="0">
              <a:solidFill>
                <a:prstClr val="black"/>
              </a:solidFill>
              <a:latin typeface="Arial" panose="020B0604020202020204"/>
              <a:ea typeface="+mj-ea"/>
              <a:cs typeface="+mj-cs"/>
            </a:endParaRPr>
          </a:p>
          <a:p>
            <a:endParaRPr lang="en-AU" sz="800" b="1" dirty="0">
              <a:solidFill>
                <a:prstClr val="black"/>
              </a:solidFill>
              <a:latin typeface="Arial" panose="020B0604020202020204"/>
              <a:ea typeface="+mj-ea"/>
              <a:cs typeface="+mj-cs"/>
            </a:endParaRPr>
          </a:p>
          <a:p>
            <a:r>
              <a:rPr lang="en-AU" dirty="0"/>
              <a:t>China’s production data has been solid  given that US importers made increased orders to beat the tariffs. </a:t>
            </a:r>
          </a:p>
          <a:p>
            <a:endParaRPr lang="en-AU" sz="1200" dirty="0"/>
          </a:p>
          <a:p>
            <a:r>
              <a:rPr lang="en-AU" dirty="0"/>
              <a:t>Negotiations between the White House and Beijing are continuing , so the final impact of tariffs on China’s activity is ‘wait and see’  proposition.   </a:t>
            </a:r>
            <a:endParaRPr lang="en-AU" b="1" dirty="0"/>
          </a:p>
          <a:p>
            <a:endParaRPr lang="en-AU" b="1" dirty="0"/>
          </a:p>
          <a:p>
            <a:r>
              <a:rPr lang="en-AU" b="1" dirty="0"/>
              <a:t>China’s </a:t>
            </a:r>
            <a:r>
              <a:rPr lang="en-AU" b="1" dirty="0">
                <a:solidFill>
                  <a:srgbClr val="0000FF"/>
                </a:solidFill>
              </a:rPr>
              <a:t>industrial production </a:t>
            </a:r>
            <a:r>
              <a:rPr lang="en-AU" dirty="0"/>
              <a:t>is still showing   growth at  5.7 % annual change.</a:t>
            </a:r>
          </a:p>
          <a:p>
            <a:endParaRPr lang="en-AU" sz="800" dirty="0"/>
          </a:p>
          <a:p>
            <a:r>
              <a:rPr lang="en-AU" b="1" dirty="0">
                <a:solidFill>
                  <a:srgbClr val="FF0000"/>
                </a:solidFill>
              </a:rPr>
              <a:t>Retail sales </a:t>
            </a:r>
            <a:r>
              <a:rPr lang="en-AU" dirty="0"/>
              <a:t>are  subdued with 3.7 % annual growth as the property market weakness continues to weigh. </a:t>
            </a:r>
            <a:endParaRPr lang="en-AU" dirty="0">
              <a:cs typeface="Arial"/>
            </a:endParaRPr>
          </a:p>
        </p:txBody>
      </p:sp>
      <p:pic>
        <p:nvPicPr>
          <p:cNvPr id="9" name="Picture 8">
            <a:extLst>
              <a:ext uri="{FF2B5EF4-FFF2-40B4-BE49-F238E27FC236}">
                <a16:creationId xmlns:a16="http://schemas.microsoft.com/office/drawing/2014/main" id="{5EB07957-A99E-8B33-A16D-6117AD745C60}"/>
              </a:ext>
            </a:extLst>
          </p:cNvPr>
          <p:cNvPicPr>
            <a:picLocks noChangeAspect="1"/>
          </p:cNvPicPr>
          <p:nvPr/>
        </p:nvPicPr>
        <p:blipFill>
          <a:blip r:embed="rId3"/>
          <a:stretch>
            <a:fillRect/>
          </a:stretch>
        </p:blipFill>
        <p:spPr>
          <a:xfrm>
            <a:off x="4976038" y="1106916"/>
            <a:ext cx="7028120" cy="5520251"/>
          </a:xfrm>
          <a:prstGeom prst="rect">
            <a:avLst/>
          </a:prstGeom>
        </p:spPr>
      </p:pic>
      <p:sp>
        <p:nvSpPr>
          <p:cNvPr id="4" name="TextBox 3">
            <a:extLst>
              <a:ext uri="{FF2B5EF4-FFF2-40B4-BE49-F238E27FC236}">
                <a16:creationId xmlns:a16="http://schemas.microsoft.com/office/drawing/2014/main" id="{C39E893D-711D-3D33-4C66-10B79D9BA3DC}"/>
              </a:ext>
            </a:extLst>
          </p:cNvPr>
          <p:cNvSpPr txBox="1"/>
          <p:nvPr/>
        </p:nvSpPr>
        <p:spPr>
          <a:xfrm>
            <a:off x="10643190" y="3561907"/>
            <a:ext cx="871870" cy="584775"/>
          </a:xfrm>
          <a:prstGeom prst="rect">
            <a:avLst/>
          </a:prstGeom>
          <a:noFill/>
        </p:spPr>
        <p:txBody>
          <a:bodyPr wrap="square" rtlCol="0">
            <a:spAutoFit/>
          </a:bodyPr>
          <a:lstStyle/>
          <a:p>
            <a:r>
              <a:rPr lang="en-AU" sz="1600" b="1" dirty="0">
                <a:solidFill>
                  <a:srgbClr val="0000FF"/>
                </a:solidFill>
              </a:rPr>
              <a:t>5.7%</a:t>
            </a:r>
            <a:r>
              <a:rPr lang="en-AU" sz="1600" dirty="0"/>
              <a:t> </a:t>
            </a:r>
          </a:p>
          <a:p>
            <a:r>
              <a:rPr lang="en-AU" sz="1600" b="1" dirty="0">
                <a:solidFill>
                  <a:srgbClr val="FF0000"/>
                </a:solidFill>
              </a:rPr>
              <a:t>3.7 %</a:t>
            </a:r>
          </a:p>
        </p:txBody>
      </p:sp>
    </p:spTree>
    <p:extLst>
      <p:ext uri="{BB962C8B-B14F-4D97-AF65-F5344CB8AC3E}">
        <p14:creationId xmlns:p14="http://schemas.microsoft.com/office/powerpoint/2010/main" val="202996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DE5243-211B-5A58-81A1-F180456AD873}"/>
              </a:ext>
            </a:extLst>
          </p:cNvPr>
          <p:cNvSpPr>
            <a:spLocks noGrp="1"/>
          </p:cNvSpPr>
          <p:nvPr>
            <p:ph type="sldNum" sz="quarter" idx="12"/>
          </p:nvPr>
        </p:nvSpPr>
        <p:spPr/>
        <p:txBody>
          <a:bodyPr/>
          <a:lstStyle/>
          <a:p>
            <a:fld id="{E6316B6A-336A-44FF-82DA-A4D1594FA055}" type="slidenum">
              <a:rPr lang="en-AU" smtClean="0"/>
              <a:t>41</a:t>
            </a:fld>
            <a:endParaRPr lang="en-AU"/>
          </a:p>
        </p:txBody>
      </p:sp>
      <p:sp>
        <p:nvSpPr>
          <p:cNvPr id="4" name="Title 3">
            <a:extLst>
              <a:ext uri="{FF2B5EF4-FFF2-40B4-BE49-F238E27FC236}">
                <a16:creationId xmlns:a16="http://schemas.microsoft.com/office/drawing/2014/main" id="{6BA75D7E-3250-25EF-3B5E-CD89820F040A}"/>
              </a:ext>
            </a:extLst>
          </p:cNvPr>
          <p:cNvSpPr>
            <a:spLocks noGrp="1"/>
          </p:cNvSpPr>
          <p:nvPr>
            <p:ph type="title"/>
          </p:nvPr>
        </p:nvSpPr>
        <p:spPr/>
        <p:txBody>
          <a:bodyPr/>
          <a:lstStyle/>
          <a:p>
            <a:r>
              <a:rPr lang="en-AU" sz="2400" dirty="0"/>
              <a:t>RBA economic forecasts in August’s statement</a:t>
            </a:r>
          </a:p>
        </p:txBody>
      </p:sp>
      <p:pic>
        <p:nvPicPr>
          <p:cNvPr id="7" name="Picture 6">
            <a:extLst>
              <a:ext uri="{FF2B5EF4-FFF2-40B4-BE49-F238E27FC236}">
                <a16:creationId xmlns:a16="http://schemas.microsoft.com/office/drawing/2014/main" id="{416222FD-70BF-4CE9-B322-9ACD80EAFDC2}"/>
              </a:ext>
            </a:extLst>
          </p:cNvPr>
          <p:cNvPicPr>
            <a:picLocks noChangeAspect="1"/>
          </p:cNvPicPr>
          <p:nvPr/>
        </p:nvPicPr>
        <p:blipFill>
          <a:blip r:embed="rId2"/>
          <a:stretch>
            <a:fillRect/>
          </a:stretch>
        </p:blipFill>
        <p:spPr>
          <a:xfrm>
            <a:off x="1297172" y="1095153"/>
            <a:ext cx="9356651" cy="5600451"/>
          </a:xfrm>
          <a:prstGeom prst="rect">
            <a:avLst/>
          </a:prstGeom>
        </p:spPr>
      </p:pic>
    </p:spTree>
    <p:extLst>
      <p:ext uri="{BB962C8B-B14F-4D97-AF65-F5344CB8AC3E}">
        <p14:creationId xmlns:p14="http://schemas.microsoft.com/office/powerpoint/2010/main" val="1153921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D6B17-8E93-F4B1-2CD5-B429AFD0D4F0}"/>
              </a:ext>
            </a:extLst>
          </p:cNvPr>
          <p:cNvSpPr>
            <a:spLocks noGrp="1"/>
          </p:cNvSpPr>
          <p:nvPr>
            <p:ph type="sldNum" sz="quarter" idx="12"/>
          </p:nvPr>
        </p:nvSpPr>
        <p:spPr/>
        <p:txBody>
          <a:bodyPr/>
          <a:lstStyle/>
          <a:p>
            <a:fld id="{E6316B6A-336A-44FF-82DA-A4D1594FA055}" type="slidenum">
              <a:rPr lang="en-AU" smtClean="0"/>
              <a:t>42</a:t>
            </a:fld>
            <a:endParaRPr lang="en-AU" dirty="0"/>
          </a:p>
        </p:txBody>
      </p:sp>
      <p:sp>
        <p:nvSpPr>
          <p:cNvPr id="4" name="Title 3">
            <a:extLst>
              <a:ext uri="{FF2B5EF4-FFF2-40B4-BE49-F238E27FC236}">
                <a16:creationId xmlns:a16="http://schemas.microsoft.com/office/drawing/2014/main" id="{A93C40B9-2891-9ED5-5760-E3D51E74DD56}"/>
              </a:ext>
            </a:extLst>
          </p:cNvPr>
          <p:cNvSpPr>
            <a:spLocks noGrp="1"/>
          </p:cNvSpPr>
          <p:nvPr>
            <p:ph type="title"/>
          </p:nvPr>
        </p:nvSpPr>
        <p:spPr>
          <a:xfrm>
            <a:off x="138223" y="244548"/>
            <a:ext cx="10181289" cy="765545"/>
          </a:xfrm>
        </p:spPr>
        <p:txBody>
          <a:bodyPr/>
          <a:lstStyle/>
          <a:p>
            <a:r>
              <a:rPr lang="en-AU" sz="2000" dirty="0"/>
              <a:t>Australian Dollar is struggling versus the US Dollar given our bond yields and interest rates are below the United States.</a:t>
            </a:r>
          </a:p>
        </p:txBody>
      </p:sp>
      <p:sp>
        <p:nvSpPr>
          <p:cNvPr id="10" name="TextBox 9">
            <a:extLst>
              <a:ext uri="{FF2B5EF4-FFF2-40B4-BE49-F238E27FC236}">
                <a16:creationId xmlns:a16="http://schemas.microsoft.com/office/drawing/2014/main" id="{57D40645-A641-F66B-955A-32BCD70945E3}"/>
              </a:ext>
            </a:extLst>
          </p:cNvPr>
          <p:cNvSpPr txBox="1"/>
          <p:nvPr/>
        </p:nvSpPr>
        <p:spPr>
          <a:xfrm>
            <a:off x="138223" y="6059454"/>
            <a:ext cx="1403499" cy="553998"/>
          </a:xfrm>
          <a:prstGeom prst="rect">
            <a:avLst/>
          </a:prstGeom>
          <a:noFill/>
        </p:spPr>
        <p:txBody>
          <a:bodyPr wrap="square">
            <a:spAutoFit/>
          </a:bodyPr>
          <a:lstStyle/>
          <a:p>
            <a:pPr algn="ctr"/>
            <a:r>
              <a:rPr lang="en-AU" sz="1800" b="1" baseline="30000" dirty="0">
                <a:solidFill>
                  <a:srgbClr val="000000"/>
                </a:solidFill>
                <a:latin typeface="Arial" panose="020B0604020202020204" pitchFamily="34" charset="0"/>
                <a:ea typeface="Aptos" panose="020B0004020202020204" pitchFamily="34" charset="0"/>
                <a:cs typeface="Aptos" panose="020B0004020202020204" pitchFamily="34" charset="0"/>
              </a:rPr>
              <a:t>Source :  RBA</a:t>
            </a:r>
            <a:r>
              <a:rPr lang="en-AU" b="1" baseline="30000" dirty="0">
                <a:solidFill>
                  <a:srgbClr val="000000"/>
                </a:solidFill>
                <a:latin typeface="Arial" panose="020B0604020202020204" pitchFamily="34" charset="0"/>
                <a:ea typeface="Aptos" panose="020B0004020202020204" pitchFamily="34" charset="0"/>
                <a:cs typeface="Aptos" panose="020B0004020202020204" pitchFamily="34" charset="0"/>
              </a:rPr>
              <a:t> and </a:t>
            </a:r>
            <a:r>
              <a:rPr lang="en-AU" sz="1800" b="1" baseline="30000" dirty="0" err="1">
                <a:solidFill>
                  <a:srgbClr val="000000"/>
                </a:solidFill>
                <a:latin typeface="Arial" panose="020B0604020202020204" pitchFamily="34" charset="0"/>
                <a:ea typeface="Aptos" panose="020B0004020202020204" pitchFamily="34" charset="0"/>
                <a:cs typeface="Aptos" panose="020B0004020202020204" pitchFamily="34" charset="0"/>
              </a:rPr>
              <a:t>Datastream</a:t>
            </a:r>
            <a:r>
              <a:rPr lang="en-AU" sz="1800" b="1" dirty="0">
                <a:solidFill>
                  <a:srgbClr val="000000"/>
                </a:solidFill>
                <a:latin typeface="Arial" panose="020B0604020202020204" pitchFamily="34" charset="0"/>
                <a:ea typeface="Aptos" panose="020B0004020202020204" pitchFamily="34" charset="0"/>
                <a:cs typeface="Aptos" panose="020B0004020202020204" pitchFamily="34" charset="0"/>
              </a:rPr>
              <a:t> </a:t>
            </a:r>
          </a:p>
        </p:txBody>
      </p:sp>
      <p:pic>
        <p:nvPicPr>
          <p:cNvPr id="2" name="Picture 1">
            <a:extLst>
              <a:ext uri="{FF2B5EF4-FFF2-40B4-BE49-F238E27FC236}">
                <a16:creationId xmlns:a16="http://schemas.microsoft.com/office/drawing/2014/main" id="{19B49DCE-483D-28B8-5439-1C2B4919403F}"/>
              </a:ext>
            </a:extLst>
          </p:cNvPr>
          <p:cNvPicPr>
            <a:picLocks noChangeAspect="1"/>
          </p:cNvPicPr>
          <p:nvPr/>
        </p:nvPicPr>
        <p:blipFill>
          <a:blip r:embed="rId2"/>
          <a:stretch>
            <a:fillRect/>
          </a:stretch>
        </p:blipFill>
        <p:spPr>
          <a:xfrm>
            <a:off x="2117280" y="925286"/>
            <a:ext cx="8017320" cy="5770319"/>
          </a:xfrm>
          <a:prstGeom prst="rect">
            <a:avLst/>
          </a:prstGeom>
        </p:spPr>
      </p:pic>
    </p:spTree>
    <p:extLst>
      <p:ext uri="{BB962C8B-B14F-4D97-AF65-F5344CB8AC3E}">
        <p14:creationId xmlns:p14="http://schemas.microsoft.com/office/powerpoint/2010/main" val="1315008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17A3E-6979-5ABF-46AC-A677C3F5DA1E}"/>
              </a:ext>
            </a:extLst>
          </p:cNvPr>
          <p:cNvSpPr>
            <a:spLocks noGrp="1"/>
          </p:cNvSpPr>
          <p:nvPr>
            <p:ph type="title"/>
          </p:nvPr>
        </p:nvSpPr>
        <p:spPr>
          <a:xfrm>
            <a:off x="249205" y="234980"/>
            <a:ext cx="10226637" cy="828275"/>
          </a:xfrm>
        </p:spPr>
        <p:txBody>
          <a:bodyPr/>
          <a:lstStyle/>
          <a:p>
            <a:r>
              <a:rPr lang="en-AU" sz="2000" dirty="0"/>
              <a:t>Australia’s economy has improved </a:t>
            </a:r>
            <a:r>
              <a:rPr lang="en-AU" sz="2000" b="0" dirty="0"/>
              <a:t>with Real GDP growth at 1.8 % in the year to June. </a:t>
            </a:r>
            <a:r>
              <a:rPr lang="en-AU" sz="2000" b="0" i="1" dirty="0"/>
              <a:t>The leading indicators suggest that economic activity is still modest and requires further interest rate stimulus to get back to potential growth at circa 2.5 %</a:t>
            </a:r>
          </a:p>
        </p:txBody>
      </p:sp>
      <p:sp>
        <p:nvSpPr>
          <p:cNvPr id="4" name="Slide Number Placeholder 3">
            <a:extLst>
              <a:ext uri="{FF2B5EF4-FFF2-40B4-BE49-F238E27FC236}">
                <a16:creationId xmlns:a16="http://schemas.microsoft.com/office/drawing/2014/main" id="{DCF458A0-E36F-B52E-98F3-2B1D327FBE2A}"/>
              </a:ext>
            </a:extLst>
          </p:cNvPr>
          <p:cNvSpPr>
            <a:spLocks noGrp="1"/>
          </p:cNvSpPr>
          <p:nvPr>
            <p:ph type="sldNum" sz="quarter" idx="10"/>
          </p:nvPr>
        </p:nvSpPr>
        <p:spPr/>
        <p:txBody>
          <a:bodyPr/>
          <a:lstStyle/>
          <a:p>
            <a:fld id="{124866B3-8C2A-4B94-AF1A-57C3F889C822}" type="slidenum">
              <a:rPr lang="en-AU" smtClean="0"/>
              <a:pPr/>
              <a:t>43</a:t>
            </a:fld>
            <a:endParaRPr lang="en-AU" sz="941" dirty="0"/>
          </a:p>
        </p:txBody>
      </p:sp>
      <p:sp>
        <p:nvSpPr>
          <p:cNvPr id="18" name="TextBox 17">
            <a:extLst>
              <a:ext uri="{FF2B5EF4-FFF2-40B4-BE49-F238E27FC236}">
                <a16:creationId xmlns:a16="http://schemas.microsoft.com/office/drawing/2014/main" id="{5FDEE331-04B3-62DC-032F-45307FA545BB}"/>
              </a:ext>
            </a:extLst>
          </p:cNvPr>
          <p:cNvSpPr txBox="1"/>
          <p:nvPr/>
        </p:nvSpPr>
        <p:spPr>
          <a:xfrm>
            <a:off x="122664" y="4300078"/>
            <a:ext cx="1894979" cy="1600438"/>
          </a:xfrm>
          <a:prstGeom prst="rect">
            <a:avLst/>
          </a:prstGeom>
          <a:noFill/>
        </p:spPr>
        <p:txBody>
          <a:bodyPr wrap="square" rtlCol="0">
            <a:spAutoFit/>
          </a:bodyPr>
          <a:lstStyle/>
          <a:p>
            <a:pPr algn="ctr"/>
            <a:r>
              <a:rPr lang="en-AU" sz="1400" b="1" dirty="0">
                <a:solidFill>
                  <a:schemeClr val="accent1"/>
                </a:solidFill>
              </a:rPr>
              <a:t>Leading indicators </a:t>
            </a:r>
            <a:r>
              <a:rPr lang="en-AU" sz="1400" dirty="0"/>
              <a:t>are a composite of business &amp; consumer surveys, car sales, commodity prices and housing approvals</a:t>
            </a:r>
          </a:p>
        </p:txBody>
      </p:sp>
      <p:cxnSp>
        <p:nvCxnSpPr>
          <p:cNvPr id="8" name="Straight Arrow Connector 7">
            <a:extLst>
              <a:ext uri="{FF2B5EF4-FFF2-40B4-BE49-F238E27FC236}">
                <a16:creationId xmlns:a16="http://schemas.microsoft.com/office/drawing/2014/main" id="{BCDC9C46-4A7D-A46F-32DE-887EAAF14218}"/>
              </a:ext>
            </a:extLst>
          </p:cNvPr>
          <p:cNvCxnSpPr/>
          <p:nvPr/>
        </p:nvCxnSpPr>
        <p:spPr>
          <a:xfrm>
            <a:off x="11493394" y="768076"/>
            <a:ext cx="552893" cy="0"/>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2CE7710-84C6-2B32-F5CC-EF24EA555211}"/>
              </a:ext>
            </a:extLst>
          </p:cNvPr>
          <p:cNvPicPr>
            <a:picLocks noChangeAspect="1"/>
          </p:cNvPicPr>
          <p:nvPr/>
        </p:nvPicPr>
        <p:blipFill>
          <a:blip r:embed="rId2"/>
          <a:stretch>
            <a:fillRect/>
          </a:stretch>
        </p:blipFill>
        <p:spPr>
          <a:xfrm>
            <a:off x="737372" y="2417254"/>
            <a:ext cx="1280271" cy="664522"/>
          </a:xfrm>
          <a:prstGeom prst="rect">
            <a:avLst/>
          </a:prstGeom>
        </p:spPr>
      </p:pic>
      <p:pic>
        <p:nvPicPr>
          <p:cNvPr id="13" name="Picture 12">
            <a:extLst>
              <a:ext uri="{FF2B5EF4-FFF2-40B4-BE49-F238E27FC236}">
                <a16:creationId xmlns:a16="http://schemas.microsoft.com/office/drawing/2014/main" id="{0A3425AD-CD2E-E5DE-FE3A-83C2989164C7}"/>
              </a:ext>
            </a:extLst>
          </p:cNvPr>
          <p:cNvPicPr>
            <a:picLocks noChangeAspect="1"/>
          </p:cNvPicPr>
          <p:nvPr/>
        </p:nvPicPr>
        <p:blipFill>
          <a:blip r:embed="rId3"/>
          <a:stretch>
            <a:fillRect/>
          </a:stretch>
        </p:blipFill>
        <p:spPr>
          <a:xfrm>
            <a:off x="2198914" y="1063256"/>
            <a:ext cx="8458200" cy="5632350"/>
          </a:xfrm>
          <a:prstGeom prst="rect">
            <a:avLst/>
          </a:prstGeom>
        </p:spPr>
      </p:pic>
      <p:pic>
        <p:nvPicPr>
          <p:cNvPr id="14" name="Picture 13">
            <a:extLst>
              <a:ext uri="{FF2B5EF4-FFF2-40B4-BE49-F238E27FC236}">
                <a16:creationId xmlns:a16="http://schemas.microsoft.com/office/drawing/2014/main" id="{189A805F-26DC-20B6-D70E-D1FBA8CF8724}"/>
              </a:ext>
            </a:extLst>
          </p:cNvPr>
          <p:cNvPicPr>
            <a:picLocks noChangeAspect="1"/>
          </p:cNvPicPr>
          <p:nvPr/>
        </p:nvPicPr>
        <p:blipFill>
          <a:blip r:embed="rId4"/>
          <a:stretch>
            <a:fillRect/>
          </a:stretch>
        </p:blipFill>
        <p:spPr>
          <a:xfrm>
            <a:off x="8648454" y="3763597"/>
            <a:ext cx="664522" cy="231668"/>
          </a:xfrm>
          <a:prstGeom prst="rect">
            <a:avLst/>
          </a:prstGeom>
        </p:spPr>
      </p:pic>
      <p:pic>
        <p:nvPicPr>
          <p:cNvPr id="15" name="Picture 14">
            <a:extLst>
              <a:ext uri="{FF2B5EF4-FFF2-40B4-BE49-F238E27FC236}">
                <a16:creationId xmlns:a16="http://schemas.microsoft.com/office/drawing/2014/main" id="{4EC878DE-0E29-FFFA-A489-E25EDFBBB3F4}"/>
              </a:ext>
            </a:extLst>
          </p:cNvPr>
          <p:cNvPicPr>
            <a:picLocks noChangeAspect="1"/>
          </p:cNvPicPr>
          <p:nvPr/>
        </p:nvPicPr>
        <p:blipFill>
          <a:blip r:embed="rId5"/>
          <a:stretch>
            <a:fillRect/>
          </a:stretch>
        </p:blipFill>
        <p:spPr>
          <a:xfrm>
            <a:off x="2834582" y="5100297"/>
            <a:ext cx="1341236" cy="932769"/>
          </a:xfrm>
          <a:prstGeom prst="rect">
            <a:avLst/>
          </a:prstGeom>
        </p:spPr>
      </p:pic>
      <p:pic>
        <p:nvPicPr>
          <p:cNvPr id="16" name="Picture 15">
            <a:extLst>
              <a:ext uri="{FF2B5EF4-FFF2-40B4-BE49-F238E27FC236}">
                <a16:creationId xmlns:a16="http://schemas.microsoft.com/office/drawing/2014/main" id="{3311F4BB-7E07-1A6D-0824-F95963DACD66}"/>
              </a:ext>
            </a:extLst>
          </p:cNvPr>
          <p:cNvPicPr>
            <a:picLocks noChangeAspect="1"/>
          </p:cNvPicPr>
          <p:nvPr/>
        </p:nvPicPr>
        <p:blipFill>
          <a:blip r:embed="rId2"/>
          <a:stretch>
            <a:fillRect/>
          </a:stretch>
        </p:blipFill>
        <p:spPr>
          <a:xfrm>
            <a:off x="4618155" y="4435775"/>
            <a:ext cx="1280271" cy="664522"/>
          </a:xfrm>
          <a:prstGeom prst="rect">
            <a:avLst/>
          </a:prstGeom>
        </p:spPr>
      </p:pic>
    </p:spTree>
    <p:extLst>
      <p:ext uri="{BB962C8B-B14F-4D97-AF65-F5344CB8AC3E}">
        <p14:creationId xmlns:p14="http://schemas.microsoft.com/office/powerpoint/2010/main" val="384386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679F1C-4ADE-3875-1D27-4807F72ADB1A}"/>
              </a:ext>
            </a:extLst>
          </p:cNvPr>
          <p:cNvSpPr>
            <a:spLocks noGrp="1"/>
          </p:cNvSpPr>
          <p:nvPr>
            <p:ph idx="1"/>
          </p:nvPr>
        </p:nvSpPr>
        <p:spPr>
          <a:xfrm>
            <a:off x="407504" y="1102135"/>
            <a:ext cx="11635640" cy="5402191"/>
          </a:xfrm>
        </p:spPr>
        <p:txBody>
          <a:bodyPr/>
          <a:lstStyle/>
          <a:p>
            <a:pPr marL="0" indent="0" algn="l">
              <a:buNone/>
            </a:pPr>
            <a:endParaRPr lang="en-AU" sz="1000" b="0" i="0" dirty="0">
              <a:solidFill>
                <a:srgbClr val="3B3C3E"/>
              </a:solidFill>
              <a:effectLst/>
              <a:latin typeface="BlissPro"/>
            </a:endParaRPr>
          </a:p>
          <a:p>
            <a:pPr marL="0" indent="0" algn="l">
              <a:buNone/>
            </a:pPr>
            <a:r>
              <a:rPr lang="en-AU" sz="2400" b="0" i="1" dirty="0">
                <a:solidFill>
                  <a:srgbClr val="3B3C3E"/>
                </a:solidFill>
                <a:effectLst/>
                <a:latin typeface="BlissPro"/>
              </a:rPr>
              <a:t>“ Successive US administrations and Congress have failed to agree on measures to reverse the trend of large annual fiscal deficits and growing interest costs. We do not believe that material multi-year reductions in mandatory spending and deficits will result from current fiscal proposals under consideration. </a:t>
            </a:r>
          </a:p>
          <a:p>
            <a:pPr marL="0" indent="0" algn="l">
              <a:buNone/>
            </a:pPr>
            <a:endParaRPr lang="en-AU" sz="1200" i="1" dirty="0">
              <a:solidFill>
                <a:srgbClr val="3B3C3E"/>
              </a:solidFill>
              <a:latin typeface="BlissPro"/>
            </a:endParaRPr>
          </a:p>
          <a:p>
            <a:pPr marL="0" indent="0" algn="l">
              <a:buNone/>
            </a:pPr>
            <a:r>
              <a:rPr lang="en-AU" sz="2400" b="0" i="1" dirty="0">
                <a:solidFill>
                  <a:srgbClr val="3B3C3E"/>
                </a:solidFill>
                <a:effectLst/>
                <a:latin typeface="BlissPro"/>
              </a:rPr>
              <a:t>Over the next decade, </a:t>
            </a:r>
            <a:r>
              <a:rPr lang="en-AU" sz="2400" i="1" dirty="0">
                <a:solidFill>
                  <a:srgbClr val="3B3C3E"/>
                </a:solidFill>
                <a:effectLst/>
                <a:latin typeface="BlissPro"/>
              </a:rPr>
              <a:t>we expect larger deficits as entitlement spending rises while government revenue remains broadly flat</a:t>
            </a:r>
            <a:r>
              <a:rPr lang="en-AU" sz="2400" b="1" i="1" dirty="0">
                <a:solidFill>
                  <a:srgbClr val="3B3C3E"/>
                </a:solidFill>
                <a:effectLst/>
                <a:latin typeface="BlissPro"/>
              </a:rPr>
              <a:t>. </a:t>
            </a:r>
            <a:r>
              <a:rPr lang="en-AU" sz="2400" b="0" i="1" dirty="0">
                <a:solidFill>
                  <a:srgbClr val="3B3C3E"/>
                </a:solidFill>
                <a:effectLst/>
                <a:latin typeface="BlissPro"/>
              </a:rPr>
              <a:t>In turn, </a:t>
            </a:r>
            <a:r>
              <a:rPr lang="en-AU" sz="2400" b="1" i="1" dirty="0">
                <a:solidFill>
                  <a:srgbClr val="3B3C3E"/>
                </a:solidFill>
                <a:effectLst/>
                <a:latin typeface="BlissPro"/>
              </a:rPr>
              <a:t>persistent, large fiscal deficits will drive the government's debt and interest burden higher. </a:t>
            </a:r>
            <a:r>
              <a:rPr lang="en-AU" sz="2400" b="0" i="1" dirty="0">
                <a:solidFill>
                  <a:srgbClr val="3B3C3E"/>
                </a:solidFill>
                <a:effectLst/>
                <a:latin typeface="BlissPro"/>
              </a:rPr>
              <a:t>The US' fiscal performance is likely to deteriorate relative to its own past and compared to other highly-rated sovereigns.</a:t>
            </a:r>
          </a:p>
          <a:p>
            <a:pPr marL="0" indent="0">
              <a:buNone/>
            </a:pPr>
            <a:endParaRPr lang="en-AU" sz="2400" b="0" i="0" dirty="0">
              <a:solidFill>
                <a:srgbClr val="3B3C3E"/>
              </a:solidFill>
              <a:effectLst/>
              <a:latin typeface="BlissPro"/>
            </a:endParaRPr>
          </a:p>
          <a:p>
            <a:pPr marL="0" indent="0">
              <a:buNone/>
            </a:pPr>
            <a:r>
              <a:rPr lang="en-AU" sz="2400" b="1" i="1" dirty="0">
                <a:solidFill>
                  <a:srgbClr val="7030A0"/>
                </a:solidFill>
                <a:latin typeface="BlissPro"/>
              </a:rPr>
              <a:t>A</a:t>
            </a:r>
            <a:r>
              <a:rPr lang="en-AU" sz="2400" b="1" i="1" dirty="0">
                <a:solidFill>
                  <a:srgbClr val="7030A0"/>
                </a:solidFill>
                <a:effectLst/>
                <a:latin typeface="BlissPro"/>
              </a:rPr>
              <a:t>s a result</a:t>
            </a:r>
            <a:r>
              <a:rPr lang="en-AU" sz="2400" b="1" i="1" dirty="0">
                <a:solidFill>
                  <a:srgbClr val="FF0000"/>
                </a:solidFill>
                <a:effectLst/>
                <a:latin typeface="BlissPro"/>
              </a:rPr>
              <a:t>, </a:t>
            </a:r>
            <a:r>
              <a:rPr lang="en-AU" sz="2400" b="1" i="1" dirty="0">
                <a:solidFill>
                  <a:srgbClr val="7030A0"/>
                </a:solidFill>
                <a:effectLst/>
                <a:latin typeface="BlissPro"/>
              </a:rPr>
              <a:t>we expect federal deficits to widen, reaching nearly 9% of GDP by 2035, up from 6.4% in 2024, </a:t>
            </a:r>
            <a:r>
              <a:rPr lang="en-AU" sz="2400" b="0" i="1" dirty="0">
                <a:solidFill>
                  <a:srgbClr val="3B3C3E"/>
                </a:solidFill>
                <a:effectLst/>
                <a:latin typeface="BlissPro"/>
              </a:rPr>
              <a:t>driven mainly by increased interest payments on debt,  rising entitlement spending, and relatively low revenue generation. </a:t>
            </a:r>
            <a:r>
              <a:rPr lang="en-AU" sz="2400" b="1" i="1" dirty="0">
                <a:solidFill>
                  <a:srgbClr val="FF0000"/>
                </a:solidFill>
                <a:effectLst/>
                <a:latin typeface="BlissPro"/>
              </a:rPr>
              <a:t>We anticipate that the federal debt burden will rise to about 134% of GDP by 2035, compared to 98% in 2024.” </a:t>
            </a:r>
          </a:p>
          <a:p>
            <a:pPr marL="0" indent="0" algn="r">
              <a:buNone/>
            </a:pPr>
            <a:r>
              <a:rPr lang="en-AU" sz="1200" b="1" i="1" dirty="0">
                <a:solidFill>
                  <a:srgbClr val="7030A0"/>
                </a:solidFill>
                <a:effectLst/>
                <a:latin typeface="BlissPro"/>
              </a:rPr>
              <a:t>https://ratings.moodys.com/ratings-news/443154</a:t>
            </a:r>
            <a:endParaRPr lang="en-AU" sz="1200" b="1" i="1" dirty="0">
              <a:solidFill>
                <a:srgbClr val="7030A0"/>
              </a:solidFill>
            </a:endParaRPr>
          </a:p>
        </p:txBody>
      </p:sp>
      <p:sp>
        <p:nvSpPr>
          <p:cNvPr id="3" name="Slide Number Placeholder 2">
            <a:extLst>
              <a:ext uri="{FF2B5EF4-FFF2-40B4-BE49-F238E27FC236}">
                <a16:creationId xmlns:a16="http://schemas.microsoft.com/office/drawing/2014/main" id="{A9A1EEC8-7E9B-1DDD-007E-D82B77C5653D}"/>
              </a:ext>
            </a:extLst>
          </p:cNvPr>
          <p:cNvSpPr>
            <a:spLocks noGrp="1"/>
          </p:cNvSpPr>
          <p:nvPr>
            <p:ph type="sldNum" sz="quarter" idx="12"/>
          </p:nvPr>
        </p:nvSpPr>
        <p:spPr/>
        <p:txBody>
          <a:bodyPr/>
          <a:lstStyle/>
          <a:p>
            <a:fld id="{E6316B6A-336A-44FF-82DA-A4D1594FA055}" type="slidenum">
              <a:rPr lang="en-AU" smtClean="0"/>
              <a:t>44</a:t>
            </a:fld>
            <a:endParaRPr lang="en-AU" dirty="0"/>
          </a:p>
        </p:txBody>
      </p:sp>
      <p:sp>
        <p:nvSpPr>
          <p:cNvPr id="4" name="Title 3">
            <a:extLst>
              <a:ext uri="{FF2B5EF4-FFF2-40B4-BE49-F238E27FC236}">
                <a16:creationId xmlns:a16="http://schemas.microsoft.com/office/drawing/2014/main" id="{748F375A-7E1A-7DC6-F0C6-DEB84C4288B1}"/>
              </a:ext>
            </a:extLst>
          </p:cNvPr>
          <p:cNvSpPr>
            <a:spLocks noGrp="1"/>
          </p:cNvSpPr>
          <p:nvPr>
            <p:ph type="title"/>
          </p:nvPr>
        </p:nvSpPr>
        <p:spPr>
          <a:xfrm>
            <a:off x="407504" y="382383"/>
            <a:ext cx="9720000" cy="691043"/>
          </a:xfrm>
        </p:spPr>
        <p:txBody>
          <a:bodyPr/>
          <a:lstStyle/>
          <a:p>
            <a:r>
              <a:rPr lang="en-AU" sz="2000" dirty="0"/>
              <a:t>Moody’s downgraded the US government credit rating from AAA to Aa1 with a negative outlook in May 2025  with the following rationale :</a:t>
            </a:r>
          </a:p>
        </p:txBody>
      </p:sp>
    </p:spTree>
    <p:extLst>
      <p:ext uri="{BB962C8B-B14F-4D97-AF65-F5344CB8AC3E}">
        <p14:creationId xmlns:p14="http://schemas.microsoft.com/office/powerpoint/2010/main" val="1320855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818F37A-D51F-554C-1A83-4416B8861838}"/>
              </a:ext>
            </a:extLst>
          </p:cNvPr>
          <p:cNvPicPr>
            <a:picLocks noGrp="1" noChangeAspect="1"/>
          </p:cNvPicPr>
          <p:nvPr>
            <p:ph idx="1"/>
          </p:nvPr>
        </p:nvPicPr>
        <p:blipFill>
          <a:blip r:embed="rId2"/>
          <a:stretch>
            <a:fillRect/>
          </a:stretch>
        </p:blipFill>
        <p:spPr>
          <a:xfrm>
            <a:off x="1590262" y="1083365"/>
            <a:ext cx="8676860" cy="5612240"/>
          </a:xfrm>
          <a:prstGeom prst="rect">
            <a:avLst/>
          </a:prstGeom>
        </p:spPr>
      </p:pic>
      <p:sp>
        <p:nvSpPr>
          <p:cNvPr id="3" name="Slide Number Placeholder 2">
            <a:extLst>
              <a:ext uri="{FF2B5EF4-FFF2-40B4-BE49-F238E27FC236}">
                <a16:creationId xmlns:a16="http://schemas.microsoft.com/office/drawing/2014/main" id="{9269045E-79E2-6482-8113-93258B9F6C4F}"/>
              </a:ext>
            </a:extLst>
          </p:cNvPr>
          <p:cNvSpPr>
            <a:spLocks noGrp="1"/>
          </p:cNvSpPr>
          <p:nvPr>
            <p:ph type="sldNum" sz="quarter" idx="12"/>
          </p:nvPr>
        </p:nvSpPr>
        <p:spPr/>
        <p:txBody>
          <a:bodyPr/>
          <a:lstStyle/>
          <a:p>
            <a:fld id="{E6316B6A-336A-44FF-82DA-A4D1594FA055}" type="slidenum">
              <a:rPr lang="en-AU" smtClean="0"/>
              <a:t>45</a:t>
            </a:fld>
            <a:endParaRPr lang="en-AU" dirty="0"/>
          </a:p>
        </p:txBody>
      </p:sp>
      <p:sp>
        <p:nvSpPr>
          <p:cNvPr id="4" name="Title 3">
            <a:extLst>
              <a:ext uri="{FF2B5EF4-FFF2-40B4-BE49-F238E27FC236}">
                <a16:creationId xmlns:a16="http://schemas.microsoft.com/office/drawing/2014/main" id="{46AB0DB3-1A4A-0421-27D1-F0CDCA1164DC}"/>
              </a:ext>
            </a:extLst>
          </p:cNvPr>
          <p:cNvSpPr>
            <a:spLocks noGrp="1"/>
          </p:cNvSpPr>
          <p:nvPr>
            <p:ph type="title"/>
          </p:nvPr>
        </p:nvSpPr>
        <p:spPr>
          <a:xfrm>
            <a:off x="182531" y="369418"/>
            <a:ext cx="10462277" cy="516637"/>
          </a:xfrm>
        </p:spPr>
        <p:txBody>
          <a:bodyPr/>
          <a:lstStyle/>
          <a:p>
            <a:r>
              <a:rPr lang="en-AU" sz="1800" dirty="0"/>
              <a:t>USA has been running large budget deficits since Clinton’s last year in the White House in 2020 </a:t>
            </a:r>
            <a:r>
              <a:rPr lang="en-AU" sz="1800" b="0" i="1" dirty="0"/>
              <a:t>Moody’s forecast is just another warning over the lack of fiscal discipline.</a:t>
            </a:r>
          </a:p>
        </p:txBody>
      </p:sp>
      <p:sp>
        <p:nvSpPr>
          <p:cNvPr id="6" name="TextBox 5">
            <a:extLst>
              <a:ext uri="{FF2B5EF4-FFF2-40B4-BE49-F238E27FC236}">
                <a16:creationId xmlns:a16="http://schemas.microsoft.com/office/drawing/2014/main" id="{9483FDA3-D03D-C2AB-3038-1D3A799790C9}"/>
              </a:ext>
            </a:extLst>
          </p:cNvPr>
          <p:cNvSpPr txBox="1"/>
          <p:nvPr/>
        </p:nvSpPr>
        <p:spPr>
          <a:xfrm>
            <a:off x="3876260" y="1699590"/>
            <a:ext cx="1133061" cy="584775"/>
          </a:xfrm>
          <a:prstGeom prst="rect">
            <a:avLst/>
          </a:prstGeom>
          <a:noFill/>
        </p:spPr>
        <p:txBody>
          <a:bodyPr wrap="square" rtlCol="0">
            <a:spAutoFit/>
          </a:bodyPr>
          <a:lstStyle/>
          <a:p>
            <a:pPr algn="ctr"/>
            <a:r>
              <a:rPr lang="en-AU" sz="1600" b="1" dirty="0"/>
              <a:t>Clinton</a:t>
            </a:r>
          </a:p>
          <a:p>
            <a:pPr algn="ctr"/>
            <a:r>
              <a:rPr lang="en-AU" sz="1600" b="1" dirty="0"/>
              <a:t>2000</a:t>
            </a:r>
          </a:p>
        </p:txBody>
      </p:sp>
      <p:sp>
        <p:nvSpPr>
          <p:cNvPr id="7" name="TextBox 6">
            <a:extLst>
              <a:ext uri="{FF2B5EF4-FFF2-40B4-BE49-F238E27FC236}">
                <a16:creationId xmlns:a16="http://schemas.microsoft.com/office/drawing/2014/main" id="{AB46A8E0-8849-7733-949C-992C513638C6}"/>
              </a:ext>
            </a:extLst>
          </p:cNvPr>
          <p:cNvSpPr txBox="1"/>
          <p:nvPr/>
        </p:nvSpPr>
        <p:spPr>
          <a:xfrm>
            <a:off x="8627166" y="4840357"/>
            <a:ext cx="1053548" cy="707886"/>
          </a:xfrm>
          <a:prstGeom prst="rect">
            <a:avLst/>
          </a:prstGeom>
          <a:noFill/>
        </p:spPr>
        <p:txBody>
          <a:bodyPr wrap="square" rtlCol="0">
            <a:spAutoFit/>
          </a:bodyPr>
          <a:lstStyle/>
          <a:p>
            <a:pPr algn="ctr"/>
            <a:r>
              <a:rPr lang="en-AU" sz="2000" b="1" dirty="0">
                <a:solidFill>
                  <a:srgbClr val="7030A0"/>
                </a:solidFill>
              </a:rPr>
              <a:t>- 9 % in 2035</a:t>
            </a:r>
          </a:p>
        </p:txBody>
      </p:sp>
      <p:cxnSp>
        <p:nvCxnSpPr>
          <p:cNvPr id="9" name="Straight Arrow Connector 8">
            <a:extLst>
              <a:ext uri="{FF2B5EF4-FFF2-40B4-BE49-F238E27FC236}">
                <a16:creationId xmlns:a16="http://schemas.microsoft.com/office/drawing/2014/main" id="{2B35357F-77CF-428A-1685-D57421EB4D6D}"/>
              </a:ext>
            </a:extLst>
          </p:cNvPr>
          <p:cNvCxnSpPr>
            <a:cxnSpLocks/>
          </p:cNvCxnSpPr>
          <p:nvPr/>
        </p:nvCxnSpPr>
        <p:spPr>
          <a:xfrm>
            <a:off x="8219661" y="4114800"/>
            <a:ext cx="934279" cy="655983"/>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40056A-7A72-2EDE-BDBD-BB2228154D1A}"/>
              </a:ext>
            </a:extLst>
          </p:cNvPr>
          <p:cNvSpPr txBox="1"/>
          <p:nvPr/>
        </p:nvSpPr>
        <p:spPr>
          <a:xfrm>
            <a:off x="10267122" y="4055526"/>
            <a:ext cx="1908759" cy="1323439"/>
          </a:xfrm>
          <a:prstGeom prst="rect">
            <a:avLst/>
          </a:prstGeom>
          <a:noFill/>
        </p:spPr>
        <p:txBody>
          <a:bodyPr wrap="square">
            <a:spAutoFit/>
          </a:bodyPr>
          <a:lstStyle/>
          <a:p>
            <a:r>
              <a:rPr lang="en-AU" sz="1600" b="1" i="1" dirty="0">
                <a:solidFill>
                  <a:schemeClr val="accent1"/>
                </a:solidFill>
              </a:rPr>
              <a:t>Moody’s forecast </a:t>
            </a:r>
            <a:r>
              <a:rPr lang="en-AU" sz="1600" i="1" dirty="0"/>
              <a:t>“reaching nearly 9% of GDP by 2035, up from 6.4% in 2024 ”</a:t>
            </a:r>
          </a:p>
        </p:txBody>
      </p:sp>
      <p:pic>
        <p:nvPicPr>
          <p:cNvPr id="14" name="Picture 13">
            <a:extLst>
              <a:ext uri="{FF2B5EF4-FFF2-40B4-BE49-F238E27FC236}">
                <a16:creationId xmlns:a16="http://schemas.microsoft.com/office/drawing/2014/main" id="{8EFA6FA5-C0D3-1DD2-088B-BFB83DE51D88}"/>
              </a:ext>
            </a:extLst>
          </p:cNvPr>
          <p:cNvPicPr>
            <a:picLocks noChangeAspect="1"/>
          </p:cNvPicPr>
          <p:nvPr/>
        </p:nvPicPr>
        <p:blipFill>
          <a:blip r:embed="rId3"/>
          <a:stretch>
            <a:fillRect/>
          </a:stretch>
        </p:blipFill>
        <p:spPr>
          <a:xfrm>
            <a:off x="2238784" y="4055526"/>
            <a:ext cx="1299546" cy="953561"/>
          </a:xfrm>
          <a:prstGeom prst="rect">
            <a:avLst/>
          </a:prstGeom>
        </p:spPr>
      </p:pic>
      <p:pic>
        <p:nvPicPr>
          <p:cNvPr id="15" name="Picture 14">
            <a:extLst>
              <a:ext uri="{FF2B5EF4-FFF2-40B4-BE49-F238E27FC236}">
                <a16:creationId xmlns:a16="http://schemas.microsoft.com/office/drawing/2014/main" id="{1FFDF149-6ED7-8024-ED85-28D648794E58}"/>
              </a:ext>
            </a:extLst>
          </p:cNvPr>
          <p:cNvPicPr>
            <a:picLocks noChangeAspect="1"/>
          </p:cNvPicPr>
          <p:nvPr/>
        </p:nvPicPr>
        <p:blipFill>
          <a:blip r:embed="rId4"/>
          <a:stretch>
            <a:fillRect/>
          </a:stretch>
        </p:blipFill>
        <p:spPr>
          <a:xfrm>
            <a:off x="3322983" y="3543675"/>
            <a:ext cx="932137" cy="807236"/>
          </a:xfrm>
          <a:prstGeom prst="rect">
            <a:avLst/>
          </a:prstGeom>
        </p:spPr>
      </p:pic>
      <p:pic>
        <p:nvPicPr>
          <p:cNvPr id="16" name="Picture 15">
            <a:extLst>
              <a:ext uri="{FF2B5EF4-FFF2-40B4-BE49-F238E27FC236}">
                <a16:creationId xmlns:a16="http://schemas.microsoft.com/office/drawing/2014/main" id="{FE2DB8CC-510D-4DDB-BA24-E4CA19E7F979}"/>
              </a:ext>
            </a:extLst>
          </p:cNvPr>
          <p:cNvPicPr>
            <a:picLocks noChangeAspect="1"/>
          </p:cNvPicPr>
          <p:nvPr/>
        </p:nvPicPr>
        <p:blipFill>
          <a:blip r:embed="rId5"/>
          <a:stretch>
            <a:fillRect/>
          </a:stretch>
        </p:blipFill>
        <p:spPr>
          <a:xfrm>
            <a:off x="4962939" y="3744167"/>
            <a:ext cx="1133061" cy="1096190"/>
          </a:xfrm>
          <a:prstGeom prst="rect">
            <a:avLst/>
          </a:prstGeom>
        </p:spPr>
      </p:pic>
      <p:pic>
        <p:nvPicPr>
          <p:cNvPr id="18" name="Picture 17">
            <a:extLst>
              <a:ext uri="{FF2B5EF4-FFF2-40B4-BE49-F238E27FC236}">
                <a16:creationId xmlns:a16="http://schemas.microsoft.com/office/drawing/2014/main" id="{83FD9DA8-AA4B-689E-8E22-565FE6F60EE6}"/>
              </a:ext>
            </a:extLst>
          </p:cNvPr>
          <p:cNvPicPr>
            <a:picLocks noChangeAspect="1"/>
          </p:cNvPicPr>
          <p:nvPr/>
        </p:nvPicPr>
        <p:blipFill>
          <a:blip r:embed="rId6"/>
          <a:stretch>
            <a:fillRect/>
          </a:stretch>
        </p:blipFill>
        <p:spPr>
          <a:xfrm>
            <a:off x="6096000" y="2503683"/>
            <a:ext cx="1358348" cy="610150"/>
          </a:xfrm>
          <a:prstGeom prst="rect">
            <a:avLst/>
          </a:prstGeom>
        </p:spPr>
      </p:pic>
      <p:sp>
        <p:nvSpPr>
          <p:cNvPr id="20" name="TextBox 19">
            <a:extLst>
              <a:ext uri="{FF2B5EF4-FFF2-40B4-BE49-F238E27FC236}">
                <a16:creationId xmlns:a16="http://schemas.microsoft.com/office/drawing/2014/main" id="{BC2E3B63-15DB-C29F-F9F2-CA7826908205}"/>
              </a:ext>
            </a:extLst>
          </p:cNvPr>
          <p:cNvSpPr txBox="1"/>
          <p:nvPr/>
        </p:nvSpPr>
        <p:spPr>
          <a:xfrm>
            <a:off x="6448840" y="5258134"/>
            <a:ext cx="1358348" cy="646331"/>
          </a:xfrm>
          <a:prstGeom prst="rect">
            <a:avLst/>
          </a:prstGeom>
          <a:noFill/>
        </p:spPr>
        <p:txBody>
          <a:bodyPr wrap="square" rtlCol="0">
            <a:spAutoFit/>
          </a:bodyPr>
          <a:lstStyle/>
          <a:p>
            <a:r>
              <a:rPr lang="en-AU" b="1" dirty="0"/>
              <a:t>TRUMP </a:t>
            </a:r>
          </a:p>
          <a:p>
            <a:r>
              <a:rPr lang="en-AU" dirty="0"/>
              <a:t>2017-21</a:t>
            </a:r>
          </a:p>
        </p:txBody>
      </p:sp>
      <p:sp>
        <p:nvSpPr>
          <p:cNvPr id="21" name="TextBox 20">
            <a:extLst>
              <a:ext uri="{FF2B5EF4-FFF2-40B4-BE49-F238E27FC236}">
                <a16:creationId xmlns:a16="http://schemas.microsoft.com/office/drawing/2014/main" id="{E087838A-D3A9-B5FF-D2D2-630D4C5D2EB7}"/>
              </a:ext>
            </a:extLst>
          </p:cNvPr>
          <p:cNvSpPr txBox="1"/>
          <p:nvPr/>
        </p:nvSpPr>
        <p:spPr>
          <a:xfrm>
            <a:off x="7735956" y="4717245"/>
            <a:ext cx="891210" cy="584775"/>
          </a:xfrm>
          <a:prstGeom prst="rect">
            <a:avLst/>
          </a:prstGeom>
          <a:noFill/>
        </p:spPr>
        <p:txBody>
          <a:bodyPr wrap="square" rtlCol="0">
            <a:spAutoFit/>
          </a:bodyPr>
          <a:lstStyle/>
          <a:p>
            <a:r>
              <a:rPr lang="en-AU" sz="1600" b="1" dirty="0"/>
              <a:t>BIDEN</a:t>
            </a:r>
          </a:p>
          <a:p>
            <a:r>
              <a:rPr lang="en-AU" sz="1600" dirty="0"/>
              <a:t>21-25</a:t>
            </a:r>
          </a:p>
        </p:txBody>
      </p:sp>
    </p:spTree>
    <p:extLst>
      <p:ext uri="{BB962C8B-B14F-4D97-AF65-F5344CB8AC3E}">
        <p14:creationId xmlns:p14="http://schemas.microsoft.com/office/powerpoint/2010/main" val="3472657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94BF3AF-F903-67C3-B549-68C3DE78926C}"/>
              </a:ext>
            </a:extLst>
          </p:cNvPr>
          <p:cNvSpPr>
            <a:spLocks noGrp="1"/>
          </p:cNvSpPr>
          <p:nvPr>
            <p:ph type="sldNum" sz="quarter" idx="12"/>
          </p:nvPr>
        </p:nvSpPr>
        <p:spPr/>
        <p:txBody>
          <a:bodyPr/>
          <a:lstStyle/>
          <a:p>
            <a:fld id="{E6316B6A-336A-44FF-82DA-A4D1594FA055}" type="slidenum">
              <a:rPr lang="en-AU" smtClean="0"/>
              <a:t>46</a:t>
            </a:fld>
            <a:endParaRPr lang="en-AU" dirty="0"/>
          </a:p>
        </p:txBody>
      </p:sp>
      <p:sp>
        <p:nvSpPr>
          <p:cNvPr id="4" name="Title 3">
            <a:extLst>
              <a:ext uri="{FF2B5EF4-FFF2-40B4-BE49-F238E27FC236}">
                <a16:creationId xmlns:a16="http://schemas.microsoft.com/office/drawing/2014/main" id="{C5B6F5D2-1312-ABCF-DAEF-BB6677A40860}"/>
              </a:ext>
            </a:extLst>
          </p:cNvPr>
          <p:cNvSpPr>
            <a:spLocks noGrp="1"/>
          </p:cNvSpPr>
          <p:nvPr>
            <p:ph type="title"/>
          </p:nvPr>
        </p:nvSpPr>
        <p:spPr>
          <a:xfrm>
            <a:off x="228600" y="292931"/>
            <a:ext cx="10244469" cy="896456"/>
          </a:xfrm>
        </p:spPr>
        <p:txBody>
          <a:bodyPr/>
          <a:lstStyle/>
          <a:p>
            <a:r>
              <a:rPr lang="en-AU" sz="2000" dirty="0">
                <a:solidFill>
                  <a:schemeClr val="tx1"/>
                </a:solidFill>
              </a:rPr>
              <a:t>President Trump and the Republican Party’s  “</a:t>
            </a:r>
            <a:r>
              <a:rPr lang="en-AU" sz="2000" i="1" dirty="0">
                <a:solidFill>
                  <a:schemeClr val="tx1"/>
                </a:solidFill>
              </a:rPr>
              <a:t>One Big Beautiful Bill </a:t>
            </a:r>
            <a:r>
              <a:rPr lang="en-AU" sz="2000" dirty="0">
                <a:solidFill>
                  <a:schemeClr val="tx1"/>
                </a:solidFill>
              </a:rPr>
              <a:t>” passed in July 2025 aims to </a:t>
            </a:r>
            <a:r>
              <a:rPr lang="en-AU" sz="2000" dirty="0">
                <a:solidFill>
                  <a:srgbClr val="0000FF"/>
                </a:solidFill>
              </a:rPr>
              <a:t>lower taxes, </a:t>
            </a:r>
            <a:r>
              <a:rPr lang="en-AU" sz="2000" dirty="0">
                <a:solidFill>
                  <a:srgbClr val="FF0000"/>
                </a:solidFill>
              </a:rPr>
              <a:t>cut welfare support </a:t>
            </a:r>
            <a:r>
              <a:rPr lang="en-AU" sz="2000" dirty="0">
                <a:solidFill>
                  <a:schemeClr val="tx1"/>
                </a:solidFill>
              </a:rPr>
              <a:t>and </a:t>
            </a:r>
            <a:r>
              <a:rPr lang="en-AU" sz="2000" dirty="0">
                <a:solidFill>
                  <a:srgbClr val="7030A0"/>
                </a:solidFill>
              </a:rPr>
              <a:t>increase spending on ‘security’. </a:t>
            </a:r>
            <a:br>
              <a:rPr lang="en-AU" sz="2000" dirty="0">
                <a:solidFill>
                  <a:srgbClr val="7030A0"/>
                </a:solidFill>
              </a:rPr>
            </a:br>
            <a:r>
              <a:rPr lang="en-AU" sz="2000" dirty="0">
                <a:solidFill>
                  <a:srgbClr val="7030A0"/>
                </a:solidFill>
              </a:rPr>
              <a:t>‘</a:t>
            </a:r>
          </a:p>
        </p:txBody>
      </p:sp>
      <p:sp>
        <p:nvSpPr>
          <p:cNvPr id="5" name="Content Placeholder 4">
            <a:extLst>
              <a:ext uri="{FF2B5EF4-FFF2-40B4-BE49-F238E27FC236}">
                <a16:creationId xmlns:a16="http://schemas.microsoft.com/office/drawing/2014/main" id="{EFBF2A9F-DD79-FFE2-58F7-68F23AB8F19B}"/>
              </a:ext>
            </a:extLst>
          </p:cNvPr>
          <p:cNvSpPr>
            <a:spLocks noGrp="1"/>
          </p:cNvSpPr>
          <p:nvPr>
            <p:ph idx="1"/>
          </p:nvPr>
        </p:nvSpPr>
        <p:spPr>
          <a:xfrm>
            <a:off x="399912" y="1292087"/>
            <a:ext cx="11596618" cy="5403517"/>
          </a:xfrm>
        </p:spPr>
        <p:txBody>
          <a:bodyPr/>
          <a:lstStyle/>
          <a:p>
            <a:r>
              <a:rPr lang="en-AU" sz="2400" dirty="0"/>
              <a:t>  </a:t>
            </a:r>
            <a:r>
              <a:rPr lang="en-AU" sz="2000" b="1" dirty="0">
                <a:solidFill>
                  <a:srgbClr val="0000FF"/>
                </a:solidFill>
              </a:rPr>
              <a:t>Extend the 2017 Personal Income Tax Cuts </a:t>
            </a:r>
            <a:r>
              <a:rPr lang="en-AU" sz="2000" dirty="0"/>
              <a:t>that were due to expire at end of 2025.</a:t>
            </a:r>
          </a:p>
          <a:p>
            <a:r>
              <a:rPr lang="en-AU" sz="2000" dirty="0">
                <a:solidFill>
                  <a:srgbClr val="0000FF"/>
                </a:solidFill>
              </a:rPr>
              <a:t>   </a:t>
            </a:r>
            <a:r>
              <a:rPr lang="en-AU" sz="2000" b="1" dirty="0">
                <a:solidFill>
                  <a:srgbClr val="0000FF"/>
                </a:solidFill>
              </a:rPr>
              <a:t>No taxes on tips &amp; overtime </a:t>
            </a:r>
            <a:r>
              <a:rPr lang="en-AU" sz="2000" dirty="0"/>
              <a:t>for service workers up to $25,000 in income.</a:t>
            </a:r>
          </a:p>
          <a:p>
            <a:r>
              <a:rPr lang="en-AU" sz="2000" b="1" dirty="0">
                <a:solidFill>
                  <a:srgbClr val="0000FF"/>
                </a:solidFill>
              </a:rPr>
              <a:t>   Child tax credit  sees a </a:t>
            </a:r>
            <a:r>
              <a:rPr lang="en-AU" sz="2000" dirty="0">
                <a:solidFill>
                  <a:srgbClr val="0000FF"/>
                </a:solidFill>
              </a:rPr>
              <a:t>$ </a:t>
            </a:r>
            <a:r>
              <a:rPr lang="en-AU" sz="2000" b="1" dirty="0">
                <a:solidFill>
                  <a:srgbClr val="0000FF"/>
                </a:solidFill>
              </a:rPr>
              <a:t>200 increase </a:t>
            </a:r>
            <a:r>
              <a:rPr lang="en-AU" sz="2000" dirty="0"/>
              <a:t>to $2,200 until 2028</a:t>
            </a:r>
            <a:r>
              <a:rPr lang="en-AU" sz="2000" b="1" dirty="0">
                <a:solidFill>
                  <a:srgbClr val="0000FF"/>
                </a:solidFill>
              </a:rPr>
              <a:t>.</a:t>
            </a:r>
          </a:p>
          <a:p>
            <a:endParaRPr lang="en-AU" sz="2000" b="1" dirty="0">
              <a:solidFill>
                <a:srgbClr val="0000FF"/>
              </a:solidFill>
            </a:endParaRPr>
          </a:p>
          <a:p>
            <a:r>
              <a:rPr lang="en-AU" sz="2000" dirty="0">
                <a:solidFill>
                  <a:srgbClr val="0000FF"/>
                </a:solidFill>
              </a:rPr>
              <a:t>  </a:t>
            </a:r>
            <a:r>
              <a:rPr lang="en-AU" sz="2000" b="1" dirty="0">
                <a:solidFill>
                  <a:srgbClr val="0000FF"/>
                </a:solidFill>
              </a:rPr>
              <a:t>Tax deductions on up to $10,000 in interest paid on car loans for cars made in USA</a:t>
            </a:r>
            <a:r>
              <a:rPr lang="en-AU" sz="2000" dirty="0">
                <a:solidFill>
                  <a:srgbClr val="0000FF"/>
                </a:solidFill>
              </a:rPr>
              <a:t>.</a:t>
            </a:r>
          </a:p>
          <a:p>
            <a:pPr marL="0" indent="0">
              <a:buNone/>
            </a:pPr>
            <a:r>
              <a:rPr lang="en-AU" sz="2000" b="1" dirty="0">
                <a:solidFill>
                  <a:srgbClr val="0000FF"/>
                </a:solidFill>
              </a:rPr>
              <a:t>    </a:t>
            </a:r>
            <a:r>
              <a:rPr lang="en-AU" sz="2000" dirty="0"/>
              <a:t>but ending of tax incentives for buying new  Electric Vehicles ‘ EVs ’ of US$ 7,500.</a:t>
            </a:r>
          </a:p>
          <a:p>
            <a:endParaRPr lang="en-AU" sz="2000" b="1" dirty="0">
              <a:solidFill>
                <a:srgbClr val="0000FF"/>
              </a:solidFill>
            </a:endParaRPr>
          </a:p>
          <a:p>
            <a:r>
              <a:rPr lang="en-AU" sz="2000" b="1" dirty="0">
                <a:solidFill>
                  <a:srgbClr val="101010"/>
                </a:solidFill>
              </a:rPr>
              <a:t>  1</a:t>
            </a:r>
            <a:r>
              <a:rPr lang="en-AU" sz="2000" b="1" i="0" dirty="0">
                <a:solidFill>
                  <a:srgbClr val="101010"/>
                </a:solidFill>
                <a:effectLst/>
              </a:rPr>
              <a:t> % tax for  foreign cash payments sent by non-U.S. citizens.</a:t>
            </a:r>
            <a:endParaRPr lang="en-AU" sz="2000" b="0" i="0" dirty="0">
              <a:solidFill>
                <a:srgbClr val="101010"/>
              </a:solidFill>
              <a:effectLst/>
            </a:endParaRPr>
          </a:p>
          <a:p>
            <a:r>
              <a:rPr lang="en-AU" sz="2000" dirty="0">
                <a:solidFill>
                  <a:srgbClr val="101010"/>
                </a:solidFill>
              </a:rPr>
              <a:t>  </a:t>
            </a:r>
            <a:r>
              <a:rPr lang="en-AU" sz="2000" b="1" dirty="0">
                <a:solidFill>
                  <a:srgbClr val="FF0000"/>
                </a:solidFill>
              </a:rPr>
              <a:t>Medicaid work requirements </a:t>
            </a:r>
            <a:r>
              <a:rPr lang="en-AU" sz="2000" i="0" dirty="0">
                <a:solidFill>
                  <a:srgbClr val="FF0000"/>
                </a:solidFill>
                <a:effectLst/>
              </a:rPr>
              <a:t>&amp; </a:t>
            </a:r>
            <a:r>
              <a:rPr lang="en-AU" sz="2000" b="1" i="0" dirty="0">
                <a:solidFill>
                  <a:srgbClr val="FF0000"/>
                </a:solidFill>
                <a:effectLst/>
              </a:rPr>
              <a:t>eligibility checks as well as restrictions on access to food stamps programs </a:t>
            </a:r>
            <a:r>
              <a:rPr lang="en-AU" sz="2000" i="0" dirty="0">
                <a:solidFill>
                  <a:srgbClr val="FF0000"/>
                </a:solidFill>
                <a:effectLst/>
              </a:rPr>
              <a:t>(SNAP cut by $ 128 billion ).</a:t>
            </a:r>
          </a:p>
          <a:p>
            <a:endParaRPr lang="en-AU" sz="2000" i="0" dirty="0">
              <a:solidFill>
                <a:srgbClr val="FF0000"/>
              </a:solidFill>
              <a:effectLst/>
            </a:endParaRPr>
          </a:p>
          <a:p>
            <a:r>
              <a:rPr lang="en-AU" sz="2000" b="1" dirty="0">
                <a:solidFill>
                  <a:srgbClr val="7030A0"/>
                </a:solidFill>
              </a:rPr>
              <a:t>  Border security :  </a:t>
            </a:r>
            <a:r>
              <a:rPr lang="en-AU" sz="2000" dirty="0"/>
              <a:t>$  100 billion extra funding to  </a:t>
            </a:r>
            <a:r>
              <a:rPr lang="en-AU" sz="2000" i="0" dirty="0">
                <a:effectLst/>
                <a:cs typeface="Arial" panose="020B0604020202020204" pitchFamily="34" charset="0"/>
              </a:rPr>
              <a:t>Immigration and Customs Enforcement (ICE) to</a:t>
            </a:r>
            <a:r>
              <a:rPr lang="en-AU" sz="2000" dirty="0">
                <a:cs typeface="Arial" panose="020B0604020202020204" pitchFamily="34" charset="0"/>
              </a:rPr>
              <a:t> reduce </a:t>
            </a:r>
            <a:r>
              <a:rPr lang="en-AU" sz="2000" i="0" dirty="0">
                <a:effectLst/>
                <a:cs typeface="Arial" panose="020B0604020202020204" pitchFamily="34" charset="0"/>
              </a:rPr>
              <a:t>illegal immigration.</a:t>
            </a:r>
            <a:endParaRPr lang="en-AU" sz="2000" dirty="0">
              <a:cs typeface="Arial" panose="020B0604020202020204" pitchFamily="34" charset="0"/>
            </a:endParaRPr>
          </a:p>
          <a:p>
            <a:r>
              <a:rPr lang="en-AU" sz="2000" b="1" dirty="0">
                <a:solidFill>
                  <a:srgbClr val="7030A0"/>
                </a:solidFill>
              </a:rPr>
              <a:t>  Extra Defence spending of $ 150 billion.</a:t>
            </a:r>
            <a:endParaRPr lang="en-AU" sz="2000" dirty="0"/>
          </a:p>
          <a:p>
            <a:pPr marL="0" indent="0" algn="r">
              <a:buNone/>
            </a:pPr>
            <a:endParaRPr lang="en-AU" sz="1400" dirty="0"/>
          </a:p>
          <a:p>
            <a:pPr marL="0" indent="0" algn="r">
              <a:buNone/>
            </a:pPr>
            <a:r>
              <a:rPr lang="en-AU" sz="1400" dirty="0"/>
              <a:t>Sources :     YALE Budget Lab ,  https://www.cbsnews.com/news/whats-in-trumps-one-big-beautiful-bill-medicaid-taxes/</a:t>
            </a:r>
          </a:p>
        </p:txBody>
      </p:sp>
    </p:spTree>
    <p:extLst>
      <p:ext uri="{BB962C8B-B14F-4D97-AF65-F5344CB8AC3E}">
        <p14:creationId xmlns:p14="http://schemas.microsoft.com/office/powerpoint/2010/main" val="3841443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54E4E0C-C1D2-0FDD-281B-7F514BFDE76C}"/>
              </a:ext>
            </a:extLst>
          </p:cNvPr>
          <p:cNvPicPr>
            <a:picLocks noGrp="1" noChangeAspect="1"/>
          </p:cNvPicPr>
          <p:nvPr>
            <p:ph idx="1"/>
          </p:nvPr>
        </p:nvPicPr>
        <p:blipFill>
          <a:blip r:embed="rId2"/>
          <a:stretch>
            <a:fillRect/>
          </a:stretch>
        </p:blipFill>
        <p:spPr>
          <a:xfrm>
            <a:off x="1669774" y="1083365"/>
            <a:ext cx="7643191" cy="5612240"/>
          </a:xfrm>
          <a:prstGeom prst="rect">
            <a:avLst/>
          </a:prstGeom>
        </p:spPr>
      </p:pic>
      <p:sp>
        <p:nvSpPr>
          <p:cNvPr id="3" name="Slide Number Placeholder 2">
            <a:extLst>
              <a:ext uri="{FF2B5EF4-FFF2-40B4-BE49-F238E27FC236}">
                <a16:creationId xmlns:a16="http://schemas.microsoft.com/office/drawing/2014/main" id="{94F50007-D2FE-B72F-EB73-5F9189327864}"/>
              </a:ext>
            </a:extLst>
          </p:cNvPr>
          <p:cNvSpPr>
            <a:spLocks noGrp="1"/>
          </p:cNvSpPr>
          <p:nvPr>
            <p:ph type="sldNum" sz="quarter" idx="12"/>
          </p:nvPr>
        </p:nvSpPr>
        <p:spPr/>
        <p:txBody>
          <a:bodyPr/>
          <a:lstStyle/>
          <a:p>
            <a:fld id="{E6316B6A-336A-44FF-82DA-A4D1594FA055}" type="slidenum">
              <a:rPr lang="en-AU" smtClean="0"/>
              <a:t>47</a:t>
            </a:fld>
            <a:endParaRPr lang="en-AU" dirty="0"/>
          </a:p>
        </p:txBody>
      </p:sp>
      <p:sp>
        <p:nvSpPr>
          <p:cNvPr id="4" name="Title 3">
            <a:extLst>
              <a:ext uri="{FF2B5EF4-FFF2-40B4-BE49-F238E27FC236}">
                <a16:creationId xmlns:a16="http://schemas.microsoft.com/office/drawing/2014/main" id="{D4640017-3B61-EC1F-39EA-B197200F9CCF}"/>
              </a:ext>
            </a:extLst>
          </p:cNvPr>
          <p:cNvSpPr>
            <a:spLocks noGrp="1"/>
          </p:cNvSpPr>
          <p:nvPr>
            <p:ph type="title"/>
          </p:nvPr>
        </p:nvSpPr>
        <p:spPr>
          <a:xfrm>
            <a:off x="421070" y="344727"/>
            <a:ext cx="9720000" cy="516637"/>
          </a:xfrm>
        </p:spPr>
        <p:txBody>
          <a:bodyPr/>
          <a:lstStyle/>
          <a:p>
            <a:r>
              <a:rPr lang="en-AU" sz="2000" dirty="0"/>
              <a:t>US budget analysis typically focuses on the </a:t>
            </a:r>
            <a:r>
              <a:rPr lang="en-AU" sz="2000" dirty="0">
                <a:solidFill>
                  <a:srgbClr val="FF0000"/>
                </a:solidFill>
              </a:rPr>
              <a:t>“Total  Debt held by the Public” </a:t>
            </a:r>
            <a:r>
              <a:rPr lang="en-AU" sz="2000" dirty="0"/>
              <a:t>which is “</a:t>
            </a:r>
            <a:r>
              <a:rPr lang="en-AU" sz="2000" dirty="0">
                <a:solidFill>
                  <a:srgbClr val="0000FF"/>
                </a:solidFill>
              </a:rPr>
              <a:t>Gross Government Debt </a:t>
            </a:r>
            <a:r>
              <a:rPr lang="en-AU" sz="2000" dirty="0"/>
              <a:t>less the intragovernmental holdings” </a:t>
            </a:r>
          </a:p>
        </p:txBody>
      </p:sp>
      <p:sp>
        <p:nvSpPr>
          <p:cNvPr id="6" name="TextBox 5">
            <a:extLst>
              <a:ext uri="{FF2B5EF4-FFF2-40B4-BE49-F238E27FC236}">
                <a16:creationId xmlns:a16="http://schemas.microsoft.com/office/drawing/2014/main" id="{50E95B43-5734-18F2-8595-C6955C00DD48}"/>
              </a:ext>
            </a:extLst>
          </p:cNvPr>
          <p:cNvSpPr txBox="1"/>
          <p:nvPr/>
        </p:nvSpPr>
        <p:spPr>
          <a:xfrm>
            <a:off x="7732643" y="2024127"/>
            <a:ext cx="993914" cy="1323439"/>
          </a:xfrm>
          <a:prstGeom prst="rect">
            <a:avLst/>
          </a:prstGeom>
          <a:noFill/>
        </p:spPr>
        <p:txBody>
          <a:bodyPr wrap="square" rtlCol="0">
            <a:spAutoFit/>
          </a:bodyPr>
          <a:lstStyle/>
          <a:p>
            <a:r>
              <a:rPr lang="en-AU" sz="2000" b="1" dirty="0">
                <a:solidFill>
                  <a:srgbClr val="0000FF"/>
                </a:solidFill>
              </a:rPr>
              <a:t>121 %</a:t>
            </a:r>
          </a:p>
          <a:p>
            <a:endParaRPr lang="en-AU" sz="2000" dirty="0"/>
          </a:p>
          <a:p>
            <a:endParaRPr lang="en-AU" sz="2000" dirty="0"/>
          </a:p>
          <a:p>
            <a:r>
              <a:rPr lang="en-AU" sz="2000" b="1" dirty="0">
                <a:solidFill>
                  <a:srgbClr val="FF0000"/>
                </a:solidFill>
              </a:rPr>
              <a:t>96 %</a:t>
            </a:r>
          </a:p>
        </p:txBody>
      </p:sp>
      <p:sp>
        <p:nvSpPr>
          <p:cNvPr id="7" name="TextBox 6">
            <a:extLst>
              <a:ext uri="{FF2B5EF4-FFF2-40B4-BE49-F238E27FC236}">
                <a16:creationId xmlns:a16="http://schemas.microsoft.com/office/drawing/2014/main" id="{66B39275-DED5-C8CA-8F7F-9F03713F8CFB}"/>
              </a:ext>
            </a:extLst>
          </p:cNvPr>
          <p:cNvSpPr txBox="1"/>
          <p:nvPr/>
        </p:nvSpPr>
        <p:spPr>
          <a:xfrm>
            <a:off x="9506015" y="2820323"/>
            <a:ext cx="2440820" cy="3508653"/>
          </a:xfrm>
          <a:prstGeom prst="rect">
            <a:avLst/>
          </a:prstGeom>
          <a:noFill/>
        </p:spPr>
        <p:txBody>
          <a:bodyPr wrap="square">
            <a:spAutoFit/>
          </a:bodyPr>
          <a:lstStyle/>
          <a:p>
            <a:r>
              <a:rPr lang="en-AU" sz="1600" b="1" dirty="0">
                <a:solidFill>
                  <a:srgbClr val="FF0000"/>
                </a:solidFill>
              </a:rPr>
              <a:t>Debt held by the Public </a:t>
            </a:r>
            <a:r>
              <a:rPr lang="en-AU" sz="1600" dirty="0"/>
              <a:t>excludes “</a:t>
            </a:r>
            <a:r>
              <a:rPr lang="en-AU" sz="1600" i="1" dirty="0"/>
              <a:t>intra government holdings</a:t>
            </a:r>
            <a:r>
              <a:rPr lang="en-AU" sz="1600" dirty="0"/>
              <a:t>” which is debt is held by “</a:t>
            </a:r>
            <a:r>
              <a:rPr lang="en-AU" sz="1600" i="1" dirty="0"/>
              <a:t>Social Security, Medicare, and other federal programs </a:t>
            </a:r>
            <a:r>
              <a:rPr lang="en-AU" sz="1600" dirty="0"/>
              <a:t>“” that “</a:t>
            </a:r>
            <a:r>
              <a:rPr lang="en-AU" sz="1600" i="1" dirty="0"/>
              <a:t>purchase Treasury debt for their trust funds.” according to the US Treasury</a:t>
            </a:r>
          </a:p>
          <a:p>
            <a:endParaRPr lang="en-AU" sz="1600" dirty="0"/>
          </a:p>
          <a:p>
            <a:r>
              <a:rPr lang="en-AU" sz="1000" dirty="0"/>
              <a:t>Understanding the National Debt | U.S. Treasury Fiscal Data</a:t>
            </a:r>
          </a:p>
          <a:p>
            <a:endParaRPr lang="en-AU" sz="1000" dirty="0"/>
          </a:p>
        </p:txBody>
      </p:sp>
    </p:spTree>
    <p:extLst>
      <p:ext uri="{BB962C8B-B14F-4D97-AF65-F5344CB8AC3E}">
        <p14:creationId xmlns:p14="http://schemas.microsoft.com/office/powerpoint/2010/main" val="91677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B3CA0E-31E1-0E24-B197-931CEE9770DA}"/>
              </a:ext>
            </a:extLst>
          </p:cNvPr>
          <p:cNvSpPr>
            <a:spLocks noGrp="1"/>
          </p:cNvSpPr>
          <p:nvPr>
            <p:ph type="sldNum" sz="quarter" idx="12"/>
          </p:nvPr>
        </p:nvSpPr>
        <p:spPr/>
        <p:txBody>
          <a:bodyPr/>
          <a:lstStyle/>
          <a:p>
            <a:fld id="{E6316B6A-336A-44FF-82DA-A4D1594FA055}" type="slidenum">
              <a:rPr lang="en-AU" smtClean="0"/>
              <a:t>48</a:t>
            </a:fld>
            <a:endParaRPr lang="en-AU" dirty="0"/>
          </a:p>
        </p:txBody>
      </p:sp>
      <p:sp>
        <p:nvSpPr>
          <p:cNvPr id="4" name="Title 3">
            <a:extLst>
              <a:ext uri="{FF2B5EF4-FFF2-40B4-BE49-F238E27FC236}">
                <a16:creationId xmlns:a16="http://schemas.microsoft.com/office/drawing/2014/main" id="{594C69B3-8C33-5949-5D85-BCB9751EF710}"/>
              </a:ext>
            </a:extLst>
          </p:cNvPr>
          <p:cNvSpPr>
            <a:spLocks noGrp="1"/>
          </p:cNvSpPr>
          <p:nvPr>
            <p:ph type="title"/>
          </p:nvPr>
        </p:nvSpPr>
        <p:spPr>
          <a:xfrm>
            <a:off x="550279" y="282992"/>
            <a:ext cx="9720000" cy="516637"/>
          </a:xfrm>
        </p:spPr>
        <p:txBody>
          <a:bodyPr/>
          <a:lstStyle/>
          <a:p>
            <a:r>
              <a:rPr lang="en-AU" sz="2000" dirty="0"/>
              <a:t>Given the “ </a:t>
            </a:r>
            <a:r>
              <a:rPr lang="en-AU" sz="2000" i="1" dirty="0"/>
              <a:t>big beautiful bill </a:t>
            </a:r>
            <a:r>
              <a:rPr lang="en-AU" sz="2000" dirty="0"/>
              <a:t>”  CBO estimates that the US public debt will accelerate higher from their prior estimate of 117% to 125 % in 2034 . </a:t>
            </a:r>
          </a:p>
        </p:txBody>
      </p:sp>
      <p:pic>
        <p:nvPicPr>
          <p:cNvPr id="12" name="Content Placeholder 11">
            <a:extLst>
              <a:ext uri="{FF2B5EF4-FFF2-40B4-BE49-F238E27FC236}">
                <a16:creationId xmlns:a16="http://schemas.microsoft.com/office/drawing/2014/main" id="{8A88F2D7-C7CC-50CB-2568-9743CE5C2CE4}"/>
              </a:ext>
            </a:extLst>
          </p:cNvPr>
          <p:cNvPicPr>
            <a:picLocks noGrp="1" noChangeAspect="1"/>
          </p:cNvPicPr>
          <p:nvPr>
            <p:ph idx="1"/>
          </p:nvPr>
        </p:nvPicPr>
        <p:blipFill>
          <a:blip r:embed="rId2"/>
          <a:stretch>
            <a:fillRect/>
          </a:stretch>
        </p:blipFill>
        <p:spPr>
          <a:xfrm>
            <a:off x="1709529" y="1252330"/>
            <a:ext cx="8895523" cy="5526157"/>
          </a:xfrm>
          <a:prstGeom prst="rect">
            <a:avLst/>
          </a:prstGeom>
        </p:spPr>
      </p:pic>
      <p:pic>
        <p:nvPicPr>
          <p:cNvPr id="13" name="Picture 12">
            <a:extLst>
              <a:ext uri="{FF2B5EF4-FFF2-40B4-BE49-F238E27FC236}">
                <a16:creationId xmlns:a16="http://schemas.microsoft.com/office/drawing/2014/main" id="{CBDFB79A-D2DF-0434-EADC-4743C47C9076}"/>
              </a:ext>
            </a:extLst>
          </p:cNvPr>
          <p:cNvPicPr>
            <a:picLocks noChangeAspect="1"/>
          </p:cNvPicPr>
          <p:nvPr/>
        </p:nvPicPr>
        <p:blipFill>
          <a:blip r:embed="rId3"/>
          <a:stretch>
            <a:fillRect/>
          </a:stretch>
        </p:blipFill>
        <p:spPr>
          <a:xfrm>
            <a:off x="6529837" y="3173593"/>
            <a:ext cx="1133954" cy="774259"/>
          </a:xfrm>
          <a:prstGeom prst="rect">
            <a:avLst/>
          </a:prstGeom>
        </p:spPr>
      </p:pic>
      <p:pic>
        <p:nvPicPr>
          <p:cNvPr id="14" name="Picture 13">
            <a:extLst>
              <a:ext uri="{FF2B5EF4-FFF2-40B4-BE49-F238E27FC236}">
                <a16:creationId xmlns:a16="http://schemas.microsoft.com/office/drawing/2014/main" id="{FF49A99B-DF33-681F-A053-ACC49940B8EB}"/>
              </a:ext>
            </a:extLst>
          </p:cNvPr>
          <p:cNvPicPr>
            <a:picLocks noChangeAspect="1"/>
          </p:cNvPicPr>
          <p:nvPr/>
        </p:nvPicPr>
        <p:blipFill>
          <a:blip r:embed="rId4"/>
          <a:stretch>
            <a:fillRect/>
          </a:stretch>
        </p:blipFill>
        <p:spPr>
          <a:xfrm>
            <a:off x="7746702" y="2163471"/>
            <a:ext cx="1085182" cy="768163"/>
          </a:xfrm>
          <a:prstGeom prst="rect">
            <a:avLst/>
          </a:prstGeom>
        </p:spPr>
      </p:pic>
      <p:sp>
        <p:nvSpPr>
          <p:cNvPr id="15" name="TextBox 14">
            <a:extLst>
              <a:ext uri="{FF2B5EF4-FFF2-40B4-BE49-F238E27FC236}">
                <a16:creationId xmlns:a16="http://schemas.microsoft.com/office/drawing/2014/main" id="{E47B8724-177C-6E67-6DC7-CD2796EE43EB}"/>
              </a:ext>
            </a:extLst>
          </p:cNvPr>
          <p:cNvSpPr txBox="1"/>
          <p:nvPr/>
        </p:nvSpPr>
        <p:spPr>
          <a:xfrm>
            <a:off x="7019553" y="2585098"/>
            <a:ext cx="954156" cy="553998"/>
          </a:xfrm>
          <a:prstGeom prst="rect">
            <a:avLst/>
          </a:prstGeom>
          <a:noFill/>
        </p:spPr>
        <p:txBody>
          <a:bodyPr wrap="square" rtlCol="0">
            <a:spAutoFit/>
          </a:bodyPr>
          <a:lstStyle/>
          <a:p>
            <a:r>
              <a:rPr lang="en-AU" b="1" dirty="0"/>
              <a:t>Biden</a:t>
            </a:r>
          </a:p>
          <a:p>
            <a:r>
              <a:rPr lang="en-AU" sz="1200" dirty="0"/>
              <a:t>2021-25</a:t>
            </a:r>
          </a:p>
        </p:txBody>
      </p:sp>
      <p:cxnSp>
        <p:nvCxnSpPr>
          <p:cNvPr id="17" name="Straight Connector 16">
            <a:extLst>
              <a:ext uri="{FF2B5EF4-FFF2-40B4-BE49-F238E27FC236}">
                <a16:creationId xmlns:a16="http://schemas.microsoft.com/office/drawing/2014/main" id="{8B5AFB89-68A5-A760-B48A-5186A7398A95}"/>
              </a:ext>
            </a:extLst>
          </p:cNvPr>
          <p:cNvCxnSpPr>
            <a:cxnSpLocks/>
          </p:cNvCxnSpPr>
          <p:nvPr/>
        </p:nvCxnSpPr>
        <p:spPr>
          <a:xfrm flipV="1">
            <a:off x="8121832" y="2230044"/>
            <a:ext cx="1796579" cy="1020187"/>
          </a:xfrm>
          <a:prstGeom prst="line">
            <a:avLst/>
          </a:prstGeom>
          <a:ln w="508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416341-DF4F-7B10-4AA3-DA9A989274D9}"/>
              </a:ext>
            </a:extLst>
          </p:cNvPr>
          <p:cNvCxnSpPr>
            <a:cxnSpLocks/>
          </p:cNvCxnSpPr>
          <p:nvPr/>
        </p:nvCxnSpPr>
        <p:spPr>
          <a:xfrm flipV="1">
            <a:off x="8106801" y="1872987"/>
            <a:ext cx="1811610" cy="1365334"/>
          </a:xfrm>
          <a:prstGeom prst="line">
            <a:avLst/>
          </a:prstGeom>
          <a:ln w="6350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35CE92C-F10E-A0DB-4160-A225FDBBC61E}"/>
              </a:ext>
            </a:extLst>
          </p:cNvPr>
          <p:cNvSpPr txBox="1"/>
          <p:nvPr/>
        </p:nvSpPr>
        <p:spPr>
          <a:xfrm>
            <a:off x="10051503" y="1152085"/>
            <a:ext cx="1982390" cy="2431435"/>
          </a:xfrm>
          <a:prstGeom prst="rect">
            <a:avLst/>
          </a:prstGeom>
          <a:noFill/>
        </p:spPr>
        <p:txBody>
          <a:bodyPr wrap="square" rtlCol="0">
            <a:spAutoFit/>
          </a:bodyPr>
          <a:lstStyle/>
          <a:p>
            <a:r>
              <a:rPr lang="en-AU" b="1" dirty="0"/>
              <a:t>2034 projection</a:t>
            </a:r>
          </a:p>
          <a:p>
            <a:endParaRPr lang="en-AU" sz="800" b="1" dirty="0"/>
          </a:p>
          <a:p>
            <a:r>
              <a:rPr lang="en-AU" sz="2000" b="1" dirty="0">
                <a:solidFill>
                  <a:srgbClr val="7030A0"/>
                </a:solidFill>
              </a:rPr>
              <a:t>125 %</a:t>
            </a:r>
          </a:p>
          <a:p>
            <a:endParaRPr lang="en-AU" sz="1400" b="1" dirty="0">
              <a:solidFill>
                <a:srgbClr val="7030A0"/>
              </a:solidFill>
            </a:endParaRPr>
          </a:p>
          <a:p>
            <a:r>
              <a:rPr lang="en-AU" sz="2000" b="1" dirty="0">
                <a:solidFill>
                  <a:srgbClr val="008000"/>
                </a:solidFill>
              </a:rPr>
              <a:t>117 %</a:t>
            </a:r>
          </a:p>
          <a:p>
            <a:endParaRPr lang="en-AU" sz="2000" b="1" dirty="0">
              <a:solidFill>
                <a:srgbClr val="008000"/>
              </a:solidFill>
            </a:endParaRPr>
          </a:p>
          <a:p>
            <a:pPr algn="ctr"/>
            <a:r>
              <a:rPr lang="en-AU" sz="2000" b="1" dirty="0"/>
              <a:t>CBO</a:t>
            </a:r>
          </a:p>
          <a:p>
            <a:pPr algn="ctr"/>
            <a:r>
              <a:rPr lang="en-AU" sz="1200" dirty="0"/>
              <a:t>June 2025</a:t>
            </a:r>
          </a:p>
          <a:p>
            <a:pPr algn="ctr"/>
            <a:r>
              <a:rPr lang="en-AU" sz="2000" b="1" dirty="0"/>
              <a:t>  </a:t>
            </a:r>
          </a:p>
        </p:txBody>
      </p:sp>
      <p:sp>
        <p:nvSpPr>
          <p:cNvPr id="28" name="TextBox 27">
            <a:extLst>
              <a:ext uri="{FF2B5EF4-FFF2-40B4-BE49-F238E27FC236}">
                <a16:creationId xmlns:a16="http://schemas.microsoft.com/office/drawing/2014/main" id="{15A6B552-6FB4-A979-7296-731FC2C86790}"/>
              </a:ext>
            </a:extLst>
          </p:cNvPr>
          <p:cNvSpPr txBox="1"/>
          <p:nvPr/>
        </p:nvSpPr>
        <p:spPr>
          <a:xfrm>
            <a:off x="7958678" y="3214188"/>
            <a:ext cx="775252" cy="369332"/>
          </a:xfrm>
          <a:prstGeom prst="rect">
            <a:avLst/>
          </a:prstGeom>
          <a:noFill/>
        </p:spPr>
        <p:txBody>
          <a:bodyPr wrap="square" rtlCol="0">
            <a:spAutoFit/>
          </a:bodyPr>
          <a:lstStyle/>
          <a:p>
            <a:r>
              <a:rPr lang="en-AU" b="1" dirty="0">
                <a:solidFill>
                  <a:srgbClr val="FF0000"/>
                </a:solidFill>
              </a:rPr>
              <a:t>96 %</a:t>
            </a:r>
          </a:p>
        </p:txBody>
      </p:sp>
      <p:sp>
        <p:nvSpPr>
          <p:cNvPr id="30" name="TextBox 29">
            <a:extLst>
              <a:ext uri="{FF2B5EF4-FFF2-40B4-BE49-F238E27FC236}">
                <a16:creationId xmlns:a16="http://schemas.microsoft.com/office/drawing/2014/main" id="{274913EB-A519-A8EE-5EC2-F4EF8B2FBEEB}"/>
              </a:ext>
            </a:extLst>
          </p:cNvPr>
          <p:cNvSpPr txBox="1"/>
          <p:nvPr/>
        </p:nvSpPr>
        <p:spPr>
          <a:xfrm>
            <a:off x="10270279" y="5605670"/>
            <a:ext cx="1600200" cy="830997"/>
          </a:xfrm>
          <a:prstGeom prst="rect">
            <a:avLst/>
          </a:prstGeom>
          <a:noFill/>
        </p:spPr>
        <p:txBody>
          <a:bodyPr wrap="square">
            <a:spAutoFit/>
          </a:bodyPr>
          <a:lstStyle/>
          <a:p>
            <a:pPr algn="ctr"/>
            <a:r>
              <a:rPr lang="en-AU" sz="1200" dirty="0">
                <a:solidFill>
                  <a:srgbClr val="0000FF"/>
                </a:solidFill>
              </a:rPr>
              <a:t>https://www.cbo.gov/system/files/2025-06/61459-Debt-Service.pdf</a:t>
            </a:r>
          </a:p>
        </p:txBody>
      </p:sp>
    </p:spTree>
    <p:extLst>
      <p:ext uri="{BB962C8B-B14F-4D97-AF65-F5344CB8AC3E}">
        <p14:creationId xmlns:p14="http://schemas.microsoft.com/office/powerpoint/2010/main" val="2438811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754CDDA-AA9B-F9AC-498C-8FDDCAD26CF7}"/>
              </a:ext>
            </a:extLst>
          </p:cNvPr>
          <p:cNvPicPr>
            <a:picLocks noGrp="1" noChangeAspect="1"/>
          </p:cNvPicPr>
          <p:nvPr>
            <p:ph idx="1"/>
          </p:nvPr>
        </p:nvPicPr>
        <p:blipFill>
          <a:blip r:embed="rId2"/>
          <a:stretch>
            <a:fillRect/>
          </a:stretch>
        </p:blipFill>
        <p:spPr>
          <a:xfrm>
            <a:off x="432588" y="1391836"/>
            <a:ext cx="11037436" cy="3202454"/>
          </a:xfrm>
        </p:spPr>
      </p:pic>
      <p:sp>
        <p:nvSpPr>
          <p:cNvPr id="3" name="Slide Number Placeholder 2">
            <a:extLst>
              <a:ext uri="{FF2B5EF4-FFF2-40B4-BE49-F238E27FC236}">
                <a16:creationId xmlns:a16="http://schemas.microsoft.com/office/drawing/2014/main" id="{694BF3AF-F903-67C3-B549-68C3DE78926C}"/>
              </a:ext>
            </a:extLst>
          </p:cNvPr>
          <p:cNvSpPr>
            <a:spLocks noGrp="1"/>
          </p:cNvSpPr>
          <p:nvPr>
            <p:ph type="sldNum" sz="quarter" idx="12"/>
          </p:nvPr>
        </p:nvSpPr>
        <p:spPr/>
        <p:txBody>
          <a:bodyPr/>
          <a:lstStyle/>
          <a:p>
            <a:fld id="{E6316B6A-336A-44FF-82DA-A4D1594FA055}" type="slidenum">
              <a:rPr lang="en-AU" smtClean="0"/>
              <a:t>49</a:t>
            </a:fld>
            <a:endParaRPr lang="en-AU" dirty="0"/>
          </a:p>
        </p:txBody>
      </p:sp>
      <p:sp>
        <p:nvSpPr>
          <p:cNvPr id="4" name="Title 3">
            <a:extLst>
              <a:ext uri="{FF2B5EF4-FFF2-40B4-BE49-F238E27FC236}">
                <a16:creationId xmlns:a16="http://schemas.microsoft.com/office/drawing/2014/main" id="{C5B6F5D2-1312-ABCF-DAEF-BB6677A40860}"/>
              </a:ext>
            </a:extLst>
          </p:cNvPr>
          <p:cNvSpPr>
            <a:spLocks noGrp="1"/>
          </p:cNvSpPr>
          <p:nvPr>
            <p:ph type="title"/>
          </p:nvPr>
        </p:nvSpPr>
        <p:spPr>
          <a:xfrm>
            <a:off x="619854" y="258035"/>
            <a:ext cx="9720000" cy="1098547"/>
          </a:xfrm>
        </p:spPr>
        <p:txBody>
          <a:bodyPr/>
          <a:lstStyle/>
          <a:p>
            <a:r>
              <a:rPr lang="en-AU" sz="2000" dirty="0"/>
              <a:t>US Congressional Budget Office ( CBO ) latest estimates for the </a:t>
            </a:r>
            <a:br>
              <a:rPr lang="en-AU" sz="2000" dirty="0"/>
            </a:br>
            <a:r>
              <a:rPr lang="en-AU" sz="2000" dirty="0"/>
              <a:t>“ </a:t>
            </a:r>
            <a:r>
              <a:rPr lang="en-AU" sz="2000" i="1" dirty="0"/>
              <a:t>One Big Beautiful Bill </a:t>
            </a:r>
            <a:r>
              <a:rPr lang="en-AU" sz="2000" dirty="0"/>
              <a:t>”  recently passed by the US House of Representatives.</a:t>
            </a:r>
            <a:br>
              <a:rPr lang="en-AU" sz="2000" dirty="0"/>
            </a:br>
            <a:r>
              <a:rPr lang="en-AU" sz="2400" dirty="0">
                <a:solidFill>
                  <a:srgbClr val="FF0000"/>
                </a:solidFill>
              </a:rPr>
              <a:t>The net impact is an additional US 3 trillion in Debt … </a:t>
            </a:r>
          </a:p>
        </p:txBody>
      </p:sp>
      <p:pic>
        <p:nvPicPr>
          <p:cNvPr id="8" name="Picture 7">
            <a:extLst>
              <a:ext uri="{FF2B5EF4-FFF2-40B4-BE49-F238E27FC236}">
                <a16:creationId xmlns:a16="http://schemas.microsoft.com/office/drawing/2014/main" id="{0454A8CE-94A7-A2C9-1BD3-3CBB1E851F9D}"/>
              </a:ext>
            </a:extLst>
          </p:cNvPr>
          <p:cNvPicPr>
            <a:picLocks noChangeAspect="1"/>
          </p:cNvPicPr>
          <p:nvPr/>
        </p:nvPicPr>
        <p:blipFill>
          <a:blip r:embed="rId3"/>
          <a:stretch>
            <a:fillRect/>
          </a:stretch>
        </p:blipFill>
        <p:spPr>
          <a:xfrm>
            <a:off x="293441" y="4486406"/>
            <a:ext cx="10372825" cy="1636481"/>
          </a:xfrm>
          <a:prstGeom prst="rect">
            <a:avLst/>
          </a:prstGeom>
        </p:spPr>
      </p:pic>
      <p:cxnSp>
        <p:nvCxnSpPr>
          <p:cNvPr id="10" name="Straight Connector 9">
            <a:extLst>
              <a:ext uri="{FF2B5EF4-FFF2-40B4-BE49-F238E27FC236}">
                <a16:creationId xmlns:a16="http://schemas.microsoft.com/office/drawing/2014/main" id="{53169DE8-82F1-AB7C-9970-364D403C7172}"/>
              </a:ext>
            </a:extLst>
          </p:cNvPr>
          <p:cNvCxnSpPr/>
          <p:nvPr/>
        </p:nvCxnSpPr>
        <p:spPr>
          <a:xfrm>
            <a:off x="546652" y="6122887"/>
            <a:ext cx="6003235"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D98B9C2-162B-011B-165D-ED0615C6AA15}"/>
              </a:ext>
            </a:extLst>
          </p:cNvPr>
          <p:cNvSpPr txBox="1"/>
          <p:nvPr/>
        </p:nvSpPr>
        <p:spPr>
          <a:xfrm>
            <a:off x="3724689" y="6326273"/>
            <a:ext cx="7768705" cy="369332"/>
          </a:xfrm>
          <a:prstGeom prst="rect">
            <a:avLst/>
          </a:prstGeom>
          <a:noFill/>
        </p:spPr>
        <p:txBody>
          <a:bodyPr wrap="square">
            <a:spAutoFit/>
          </a:bodyPr>
          <a:lstStyle/>
          <a:p>
            <a:r>
              <a:rPr lang="en-AU" dirty="0">
                <a:solidFill>
                  <a:srgbClr val="0000FF"/>
                </a:solidFill>
              </a:rPr>
              <a:t>https://www.cbo.gov/system/files/2025-06/61459-Debt-Service.pdf</a:t>
            </a:r>
          </a:p>
        </p:txBody>
      </p:sp>
    </p:spTree>
    <p:extLst>
      <p:ext uri="{BB962C8B-B14F-4D97-AF65-F5344CB8AC3E}">
        <p14:creationId xmlns:p14="http://schemas.microsoft.com/office/powerpoint/2010/main" val="25343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BB82C-7AC8-689E-AEFA-71E38CF86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76501-E988-86D3-80EF-1FE153170CE5}"/>
              </a:ext>
            </a:extLst>
          </p:cNvPr>
          <p:cNvSpPr>
            <a:spLocks noGrp="1"/>
          </p:cNvSpPr>
          <p:nvPr>
            <p:ph type="title"/>
          </p:nvPr>
        </p:nvSpPr>
        <p:spPr>
          <a:xfrm>
            <a:off x="180704" y="240393"/>
            <a:ext cx="10940497" cy="746963"/>
          </a:xfrm>
        </p:spPr>
        <p:txBody>
          <a:bodyPr/>
          <a:lstStyle/>
          <a:p>
            <a:r>
              <a:rPr lang="en-AU" sz="2000" dirty="0"/>
              <a:t>Financial markets are exuberant and ‘risk on’ as evidenced by the low VIX share market volatility reading and US High Yield credit spreads</a:t>
            </a:r>
            <a:br>
              <a:rPr lang="en-AU" sz="2000" i="1" dirty="0"/>
            </a:br>
            <a:endParaRPr lang="en-AU" sz="2000" i="1" dirty="0"/>
          </a:p>
        </p:txBody>
      </p:sp>
      <p:sp>
        <p:nvSpPr>
          <p:cNvPr id="4" name="Slide Number Placeholder 3">
            <a:extLst>
              <a:ext uri="{FF2B5EF4-FFF2-40B4-BE49-F238E27FC236}">
                <a16:creationId xmlns:a16="http://schemas.microsoft.com/office/drawing/2014/main" id="{C699CCB3-F2E2-F361-F19D-3D5B658D92B4}"/>
              </a:ext>
            </a:extLst>
          </p:cNvPr>
          <p:cNvSpPr>
            <a:spLocks noGrp="1"/>
          </p:cNvSpPr>
          <p:nvPr>
            <p:ph type="sldNum" sz="quarter" idx="10"/>
          </p:nvPr>
        </p:nvSpPr>
        <p:spPr>
          <a:xfrm>
            <a:off x="11828287" y="6504325"/>
            <a:ext cx="257175" cy="191279"/>
          </a:xfrm>
        </p:spPr>
        <p:txBody>
          <a:bodyPr/>
          <a:lstStyle/>
          <a:p>
            <a:fld id="{124866B3-8C2A-4B94-AF1A-57C3F889C822}" type="slidenum">
              <a:rPr lang="en-AU" smtClean="0"/>
              <a:pPr/>
              <a:t>5</a:t>
            </a:fld>
            <a:endParaRPr lang="en-AU" sz="941" dirty="0"/>
          </a:p>
        </p:txBody>
      </p:sp>
      <p:sp>
        <p:nvSpPr>
          <p:cNvPr id="22" name="TextBox 21">
            <a:extLst>
              <a:ext uri="{FF2B5EF4-FFF2-40B4-BE49-F238E27FC236}">
                <a16:creationId xmlns:a16="http://schemas.microsoft.com/office/drawing/2014/main" id="{A27A3059-6B91-011B-521D-82E87C61A5EF}"/>
              </a:ext>
            </a:extLst>
          </p:cNvPr>
          <p:cNvSpPr txBox="1"/>
          <p:nvPr/>
        </p:nvSpPr>
        <p:spPr>
          <a:xfrm>
            <a:off x="10455774" y="3563572"/>
            <a:ext cx="1551226" cy="2462213"/>
          </a:xfrm>
          <a:prstGeom prst="rect">
            <a:avLst/>
          </a:prstGeom>
          <a:noFill/>
          <a:ln w="38100">
            <a:solidFill>
              <a:schemeClr val="tx1"/>
            </a:solidFill>
            <a:prstDash val="sysDash"/>
          </a:ln>
        </p:spPr>
        <p:txBody>
          <a:bodyPr wrap="square" rtlCol="0">
            <a:spAutoFit/>
          </a:bodyPr>
          <a:lstStyle/>
          <a:p>
            <a:pPr algn="ctr"/>
            <a:r>
              <a:rPr lang="en-AU" sz="1600" b="1" i="1" dirty="0"/>
              <a:t>20 year averages 2005-2024</a:t>
            </a:r>
            <a:endParaRPr lang="en-AU" b="1" i="1" dirty="0">
              <a:solidFill>
                <a:srgbClr val="FF0000"/>
              </a:solidFill>
            </a:endParaRPr>
          </a:p>
          <a:p>
            <a:pPr algn="ctr"/>
            <a:r>
              <a:rPr lang="en-AU" b="1" i="1" dirty="0">
                <a:solidFill>
                  <a:srgbClr val="0000FF"/>
                </a:solidFill>
              </a:rPr>
              <a:t>VIX</a:t>
            </a:r>
          </a:p>
          <a:p>
            <a:pPr algn="ctr"/>
            <a:r>
              <a:rPr lang="en-AU" b="1" i="1" dirty="0">
                <a:solidFill>
                  <a:srgbClr val="0000FF"/>
                </a:solidFill>
              </a:rPr>
              <a:t>19.1 %</a:t>
            </a:r>
          </a:p>
          <a:p>
            <a:pPr algn="ctr"/>
            <a:endParaRPr lang="en-AU" b="1" i="1" dirty="0">
              <a:solidFill>
                <a:srgbClr val="0000FF"/>
              </a:solidFill>
            </a:endParaRPr>
          </a:p>
          <a:p>
            <a:pPr algn="ctr"/>
            <a:r>
              <a:rPr lang="en-AU" b="1" i="1" dirty="0">
                <a:solidFill>
                  <a:srgbClr val="FF0000"/>
                </a:solidFill>
              </a:rPr>
              <a:t>High Yield</a:t>
            </a:r>
          </a:p>
          <a:p>
            <a:pPr algn="ctr"/>
            <a:r>
              <a:rPr lang="en-AU" b="1" i="1" dirty="0">
                <a:solidFill>
                  <a:srgbClr val="FF0000"/>
                </a:solidFill>
              </a:rPr>
              <a:t>5.1%</a:t>
            </a:r>
          </a:p>
          <a:p>
            <a:pPr algn="ctr"/>
            <a:endParaRPr lang="en-AU" sz="1600" b="1" dirty="0"/>
          </a:p>
        </p:txBody>
      </p:sp>
      <p:pic>
        <p:nvPicPr>
          <p:cNvPr id="11" name="Picture 10">
            <a:extLst>
              <a:ext uri="{FF2B5EF4-FFF2-40B4-BE49-F238E27FC236}">
                <a16:creationId xmlns:a16="http://schemas.microsoft.com/office/drawing/2014/main" id="{192A366A-8AD4-7936-F6D7-9F5BCEE8579F}"/>
              </a:ext>
            </a:extLst>
          </p:cNvPr>
          <p:cNvPicPr>
            <a:picLocks noChangeAspect="1"/>
          </p:cNvPicPr>
          <p:nvPr/>
        </p:nvPicPr>
        <p:blipFill>
          <a:blip r:embed="rId3"/>
          <a:stretch>
            <a:fillRect/>
          </a:stretch>
        </p:blipFill>
        <p:spPr>
          <a:xfrm>
            <a:off x="143620" y="5453170"/>
            <a:ext cx="1053809" cy="1164437"/>
          </a:xfrm>
          <a:prstGeom prst="rect">
            <a:avLst/>
          </a:prstGeom>
        </p:spPr>
      </p:pic>
      <p:pic>
        <p:nvPicPr>
          <p:cNvPr id="7" name="Picture 6">
            <a:extLst>
              <a:ext uri="{FF2B5EF4-FFF2-40B4-BE49-F238E27FC236}">
                <a16:creationId xmlns:a16="http://schemas.microsoft.com/office/drawing/2014/main" id="{CC1B6A3A-F0DD-3F66-5B84-6A5EF7C0E675}"/>
              </a:ext>
            </a:extLst>
          </p:cNvPr>
          <p:cNvPicPr>
            <a:picLocks noChangeAspect="1"/>
          </p:cNvPicPr>
          <p:nvPr/>
        </p:nvPicPr>
        <p:blipFill>
          <a:blip r:embed="rId4"/>
          <a:stretch>
            <a:fillRect/>
          </a:stretch>
        </p:blipFill>
        <p:spPr>
          <a:xfrm>
            <a:off x="0" y="2726443"/>
            <a:ext cx="890093" cy="493819"/>
          </a:xfrm>
          <a:prstGeom prst="rect">
            <a:avLst/>
          </a:prstGeom>
        </p:spPr>
      </p:pic>
      <p:pic>
        <p:nvPicPr>
          <p:cNvPr id="15" name="Picture 14">
            <a:extLst>
              <a:ext uri="{FF2B5EF4-FFF2-40B4-BE49-F238E27FC236}">
                <a16:creationId xmlns:a16="http://schemas.microsoft.com/office/drawing/2014/main" id="{0228E2E1-76C5-3A38-912C-31C1AB3F5D1C}"/>
              </a:ext>
            </a:extLst>
          </p:cNvPr>
          <p:cNvPicPr>
            <a:picLocks noChangeAspect="1"/>
          </p:cNvPicPr>
          <p:nvPr/>
        </p:nvPicPr>
        <p:blipFill>
          <a:blip r:embed="rId5"/>
          <a:stretch>
            <a:fillRect/>
          </a:stretch>
        </p:blipFill>
        <p:spPr>
          <a:xfrm>
            <a:off x="1197429" y="832215"/>
            <a:ext cx="9258345" cy="5863389"/>
          </a:xfrm>
          <a:prstGeom prst="rect">
            <a:avLst/>
          </a:prstGeom>
        </p:spPr>
      </p:pic>
      <p:pic>
        <p:nvPicPr>
          <p:cNvPr id="17" name="Picture 16">
            <a:extLst>
              <a:ext uri="{FF2B5EF4-FFF2-40B4-BE49-F238E27FC236}">
                <a16:creationId xmlns:a16="http://schemas.microsoft.com/office/drawing/2014/main" id="{C73739D6-0961-BAAA-4D93-4B82732CD254}"/>
              </a:ext>
            </a:extLst>
          </p:cNvPr>
          <p:cNvPicPr>
            <a:picLocks noChangeAspect="1"/>
          </p:cNvPicPr>
          <p:nvPr/>
        </p:nvPicPr>
        <p:blipFill>
          <a:blip r:embed="rId4"/>
          <a:stretch>
            <a:fillRect/>
          </a:stretch>
        </p:blipFill>
        <p:spPr>
          <a:xfrm>
            <a:off x="4671239" y="3841480"/>
            <a:ext cx="890093" cy="493819"/>
          </a:xfrm>
          <a:prstGeom prst="rect">
            <a:avLst/>
          </a:prstGeom>
        </p:spPr>
      </p:pic>
      <p:pic>
        <p:nvPicPr>
          <p:cNvPr id="18" name="Picture 17">
            <a:extLst>
              <a:ext uri="{FF2B5EF4-FFF2-40B4-BE49-F238E27FC236}">
                <a16:creationId xmlns:a16="http://schemas.microsoft.com/office/drawing/2014/main" id="{153C89CF-171D-C5E1-4F1E-39B60B04A4DB}"/>
              </a:ext>
            </a:extLst>
          </p:cNvPr>
          <p:cNvPicPr>
            <a:picLocks noChangeAspect="1"/>
          </p:cNvPicPr>
          <p:nvPr/>
        </p:nvPicPr>
        <p:blipFill>
          <a:blip r:embed="rId6"/>
          <a:stretch>
            <a:fillRect/>
          </a:stretch>
        </p:blipFill>
        <p:spPr>
          <a:xfrm>
            <a:off x="8592490" y="4794678"/>
            <a:ext cx="981541" cy="1048603"/>
          </a:xfrm>
          <a:prstGeom prst="rect">
            <a:avLst/>
          </a:prstGeom>
        </p:spPr>
      </p:pic>
    </p:spTree>
    <p:extLst>
      <p:ext uri="{BB962C8B-B14F-4D97-AF65-F5344CB8AC3E}">
        <p14:creationId xmlns:p14="http://schemas.microsoft.com/office/powerpoint/2010/main" val="6857102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F02266-FD9D-29AC-FB75-0C6BD514B516}"/>
              </a:ext>
            </a:extLst>
          </p:cNvPr>
          <p:cNvSpPr>
            <a:spLocks noGrp="1"/>
          </p:cNvSpPr>
          <p:nvPr>
            <p:ph idx="1"/>
          </p:nvPr>
        </p:nvSpPr>
        <p:spPr>
          <a:xfrm>
            <a:off x="178981" y="1178717"/>
            <a:ext cx="11834037" cy="5516887"/>
          </a:xfrm>
        </p:spPr>
        <p:txBody>
          <a:bodyPr/>
          <a:lstStyle/>
          <a:p>
            <a:r>
              <a:rPr lang="en-AU" sz="1800" dirty="0"/>
              <a:t>  </a:t>
            </a:r>
            <a:r>
              <a:rPr lang="en-AU" sz="2000" b="1" dirty="0"/>
              <a:t>American consumers confront an  “</a:t>
            </a:r>
            <a:r>
              <a:rPr lang="en-AU" sz="2000" b="1" i="1" dirty="0">
                <a:solidFill>
                  <a:srgbClr val="0000FF"/>
                </a:solidFill>
              </a:rPr>
              <a:t>average effective tariff rate of 20.6%</a:t>
            </a:r>
            <a:r>
              <a:rPr lang="en-AU" sz="2000" b="1" i="1" dirty="0"/>
              <a:t>, </a:t>
            </a:r>
            <a:r>
              <a:rPr lang="en-AU" sz="2000" i="1" dirty="0"/>
              <a:t>the highest since 1910</a:t>
            </a:r>
            <a:r>
              <a:rPr lang="en-AU" sz="2000" dirty="0"/>
              <a:t>.”</a:t>
            </a:r>
          </a:p>
          <a:p>
            <a:pPr marL="0" indent="0">
              <a:buNone/>
            </a:pPr>
            <a:r>
              <a:rPr lang="en-AU" sz="2000" dirty="0"/>
              <a:t>  </a:t>
            </a:r>
          </a:p>
          <a:p>
            <a:r>
              <a:rPr lang="en-AU" sz="2000" dirty="0"/>
              <a:t>  </a:t>
            </a:r>
            <a:r>
              <a:rPr lang="en-AU" sz="2000" b="1" dirty="0"/>
              <a:t>Inflation  </a:t>
            </a:r>
            <a:r>
              <a:rPr lang="en-AU" sz="2000" dirty="0"/>
              <a:t>:  </a:t>
            </a:r>
            <a:r>
              <a:rPr lang="en-AU" sz="2000" b="1" dirty="0">
                <a:solidFill>
                  <a:srgbClr val="FF0000"/>
                </a:solidFill>
              </a:rPr>
              <a:t>The “</a:t>
            </a:r>
            <a:r>
              <a:rPr lang="en-AU" sz="2000" b="1" i="1" dirty="0">
                <a:solidFill>
                  <a:srgbClr val="FF0000"/>
                </a:solidFill>
              </a:rPr>
              <a:t>price level from all 2025 tariffs rises by 2.1% in the short-run</a:t>
            </a:r>
            <a:r>
              <a:rPr lang="en-AU" sz="2000" i="1" dirty="0"/>
              <a:t>, the equivalent of an average per household income loss of $2,800 in 2025 </a:t>
            </a:r>
            <a:r>
              <a:rPr lang="en-AU" sz="2000" dirty="0"/>
              <a:t>“ </a:t>
            </a:r>
          </a:p>
          <a:p>
            <a:pPr marL="0" indent="0">
              <a:buNone/>
            </a:pPr>
            <a:r>
              <a:rPr lang="en-AU" sz="2000" dirty="0"/>
              <a:t> </a:t>
            </a:r>
          </a:p>
          <a:p>
            <a:r>
              <a:rPr lang="en-AU" sz="2000" dirty="0"/>
              <a:t>  </a:t>
            </a:r>
            <a:r>
              <a:rPr lang="en-AU" sz="2000" b="1" dirty="0"/>
              <a:t>Economic activity </a:t>
            </a:r>
            <a:r>
              <a:rPr lang="en-AU" sz="2000" dirty="0"/>
              <a:t>: “ </a:t>
            </a:r>
            <a:r>
              <a:rPr lang="en-AU" sz="2000" b="1" i="1" dirty="0">
                <a:solidFill>
                  <a:srgbClr val="FF0000"/>
                </a:solidFill>
              </a:rPr>
              <a:t>US real GDP growth over 2025 is -0.9 percent lower </a:t>
            </a:r>
            <a:r>
              <a:rPr lang="en-AU" sz="2000" i="1" dirty="0"/>
              <a:t>from all 2025 tariffs. </a:t>
            </a:r>
          </a:p>
          <a:p>
            <a:pPr marL="0" indent="0">
              <a:buNone/>
            </a:pPr>
            <a:r>
              <a:rPr lang="en-AU" sz="2000" i="1" dirty="0"/>
              <a:t>     In the long-run, the US economy is persistently -0.5% smaller “</a:t>
            </a:r>
          </a:p>
          <a:p>
            <a:endParaRPr lang="en-AU" sz="1000" i="1" dirty="0"/>
          </a:p>
          <a:p>
            <a:r>
              <a:rPr lang="en-AU" sz="2000" dirty="0"/>
              <a:t>  </a:t>
            </a:r>
            <a:r>
              <a:rPr lang="en-AU" sz="2000" b="1" dirty="0"/>
              <a:t>Labor Market </a:t>
            </a:r>
            <a:r>
              <a:rPr lang="en-AU" sz="2000" dirty="0"/>
              <a:t>: “ </a:t>
            </a:r>
            <a:r>
              <a:rPr lang="en-AU" sz="2000" b="1" i="1" dirty="0">
                <a:solidFill>
                  <a:srgbClr val="FF0000"/>
                </a:solidFill>
              </a:rPr>
              <a:t>The unemployment rate rises 0.5 percentage point by the end of 2025, and payroll employment is 641,000 lower.</a:t>
            </a:r>
          </a:p>
          <a:p>
            <a:endParaRPr lang="en-AU" sz="1000" dirty="0"/>
          </a:p>
          <a:p>
            <a:r>
              <a:rPr lang="en-AU" sz="2000" dirty="0"/>
              <a:t>  </a:t>
            </a:r>
            <a:r>
              <a:rPr lang="en-AU" sz="2000" b="1" dirty="0"/>
              <a:t>Long-Run</a:t>
            </a:r>
            <a:r>
              <a:rPr lang="en-AU" sz="2000" dirty="0"/>
              <a:t> “ </a:t>
            </a:r>
            <a:r>
              <a:rPr lang="en-AU" sz="2000" i="1" dirty="0"/>
              <a:t>. </a:t>
            </a:r>
            <a:r>
              <a:rPr lang="en-AU" sz="2000" b="1" i="1" dirty="0">
                <a:solidFill>
                  <a:srgbClr val="008000"/>
                </a:solidFill>
              </a:rPr>
              <a:t>US manufacturing output expands by 2.6%, </a:t>
            </a:r>
            <a:r>
              <a:rPr lang="en-AU" sz="2000" i="1" dirty="0"/>
              <a:t>but these gains are more than crowded out by other sectors: </a:t>
            </a:r>
            <a:r>
              <a:rPr lang="en-AU" sz="2000" i="1" dirty="0">
                <a:solidFill>
                  <a:srgbClr val="FF0000"/>
                </a:solidFill>
              </a:rPr>
              <a:t>construction output contracts by 4.1% and agriculture declines by 0.8%.</a:t>
            </a:r>
          </a:p>
          <a:p>
            <a:endParaRPr lang="en-AU" sz="1000" dirty="0"/>
          </a:p>
          <a:p>
            <a:r>
              <a:rPr lang="en-AU" sz="2000" dirty="0"/>
              <a:t>  </a:t>
            </a:r>
            <a:r>
              <a:rPr lang="en-AU" sz="2000" b="1" dirty="0"/>
              <a:t>Fiscal Effects</a:t>
            </a:r>
            <a:r>
              <a:rPr lang="en-AU" sz="2000" dirty="0"/>
              <a:t>: All tariffs to date in 2025 raise $3.0 trillion over 2026-35, with $487 billion in negative dynamic revenue effects, bringing dynamic revenues to $2.5 trillion.</a:t>
            </a:r>
          </a:p>
          <a:p>
            <a:pPr marL="0" indent="0">
              <a:buNone/>
            </a:pPr>
            <a:endParaRPr lang="en-AU" sz="2000" dirty="0"/>
          </a:p>
          <a:p>
            <a:pPr marL="0" indent="0" algn="r">
              <a:buNone/>
            </a:pPr>
            <a:r>
              <a:rPr lang="en-AU" sz="2000" dirty="0"/>
              <a:t> Yale University Budget Lab : </a:t>
            </a:r>
            <a:r>
              <a:rPr lang="en-AU" sz="1400" dirty="0"/>
              <a:t>https://budgetlab.yale.edu/research/state-us-tariffs-july-14-2025</a:t>
            </a:r>
          </a:p>
          <a:p>
            <a:endParaRPr lang="en-AU" sz="2000" dirty="0"/>
          </a:p>
          <a:p>
            <a:endParaRPr lang="en-AU" sz="2000" dirty="0"/>
          </a:p>
        </p:txBody>
      </p:sp>
      <p:sp>
        <p:nvSpPr>
          <p:cNvPr id="3" name="Slide Number Placeholder 2">
            <a:extLst>
              <a:ext uri="{FF2B5EF4-FFF2-40B4-BE49-F238E27FC236}">
                <a16:creationId xmlns:a16="http://schemas.microsoft.com/office/drawing/2014/main" id="{26D94D35-32A8-B07F-BCB3-740BABB16F46}"/>
              </a:ext>
            </a:extLst>
          </p:cNvPr>
          <p:cNvSpPr>
            <a:spLocks noGrp="1"/>
          </p:cNvSpPr>
          <p:nvPr>
            <p:ph type="sldNum" sz="quarter" idx="12"/>
          </p:nvPr>
        </p:nvSpPr>
        <p:spPr/>
        <p:txBody>
          <a:bodyPr/>
          <a:lstStyle/>
          <a:p>
            <a:fld id="{E6316B6A-336A-44FF-82DA-A4D1594FA055}" type="slidenum">
              <a:rPr lang="en-AU" smtClean="0"/>
              <a:t>50</a:t>
            </a:fld>
            <a:endParaRPr lang="en-AU" dirty="0"/>
          </a:p>
        </p:txBody>
      </p:sp>
      <p:sp>
        <p:nvSpPr>
          <p:cNvPr id="4" name="Title 3">
            <a:extLst>
              <a:ext uri="{FF2B5EF4-FFF2-40B4-BE49-F238E27FC236}">
                <a16:creationId xmlns:a16="http://schemas.microsoft.com/office/drawing/2014/main" id="{0A50E159-57C2-9C27-6E0C-18E128887A16}"/>
              </a:ext>
            </a:extLst>
          </p:cNvPr>
          <p:cNvSpPr>
            <a:spLocks noGrp="1"/>
          </p:cNvSpPr>
          <p:nvPr>
            <p:ph type="title"/>
          </p:nvPr>
        </p:nvSpPr>
        <p:spPr>
          <a:xfrm>
            <a:off x="418759" y="329220"/>
            <a:ext cx="9720000" cy="516637"/>
          </a:xfrm>
        </p:spPr>
        <p:txBody>
          <a:bodyPr/>
          <a:lstStyle/>
          <a:p>
            <a:r>
              <a:rPr lang="en-AU" sz="2000" dirty="0">
                <a:solidFill>
                  <a:srgbClr val="0000FF"/>
                </a:solidFill>
              </a:rPr>
              <a:t>Potential impact of President Trump’s tariffs </a:t>
            </a:r>
            <a:r>
              <a:rPr lang="en-AU" sz="2000" dirty="0"/>
              <a:t>on the US economy according to Yale University is a </a:t>
            </a:r>
            <a:r>
              <a:rPr lang="en-AU" sz="2000" dirty="0">
                <a:solidFill>
                  <a:srgbClr val="FF0000"/>
                </a:solidFill>
              </a:rPr>
              <a:t>rise in inflation, slower economic growth and less jobs.</a:t>
            </a:r>
          </a:p>
        </p:txBody>
      </p:sp>
    </p:spTree>
    <p:extLst>
      <p:ext uri="{BB962C8B-B14F-4D97-AF65-F5344CB8AC3E}">
        <p14:creationId xmlns:p14="http://schemas.microsoft.com/office/powerpoint/2010/main" val="2460026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E66C09-2BD8-CCFE-C301-609692BDB952}"/>
              </a:ext>
            </a:extLst>
          </p:cNvPr>
          <p:cNvSpPr>
            <a:spLocks noGrp="1"/>
          </p:cNvSpPr>
          <p:nvPr>
            <p:ph idx="1"/>
          </p:nvPr>
        </p:nvSpPr>
        <p:spPr>
          <a:xfrm>
            <a:off x="308115" y="1169581"/>
            <a:ext cx="11479694" cy="5526023"/>
          </a:xfrm>
        </p:spPr>
        <p:txBody>
          <a:bodyPr/>
          <a:lstStyle/>
          <a:p>
            <a:pPr marL="0" indent="0">
              <a:buNone/>
            </a:pPr>
            <a:r>
              <a:rPr lang="en-AU" sz="2000" b="1" dirty="0">
                <a:solidFill>
                  <a:srgbClr val="191919"/>
                </a:solidFill>
              </a:rPr>
              <a:t>A</a:t>
            </a:r>
            <a:r>
              <a:rPr lang="en-AU" sz="2000" b="1" i="0" dirty="0">
                <a:solidFill>
                  <a:srgbClr val="191919"/>
                </a:solidFill>
                <a:effectLst/>
              </a:rPr>
              <a:t> fiscal crisis is </a:t>
            </a:r>
            <a:r>
              <a:rPr lang="en-AU" sz="2000" b="0" i="0" dirty="0">
                <a:solidFill>
                  <a:srgbClr val="191919"/>
                </a:solidFill>
                <a:effectLst/>
              </a:rPr>
              <a:t>“ </a:t>
            </a:r>
            <a:r>
              <a:rPr lang="en-AU" sz="2000" b="1" i="1" dirty="0">
                <a:solidFill>
                  <a:schemeClr val="accent1"/>
                </a:solidFill>
                <a:effectLst/>
              </a:rPr>
              <a:t>a sudden, large, and persistent downturn in demand for Treasury securities </a:t>
            </a:r>
            <a:r>
              <a:rPr lang="en-AU" sz="2000" b="1" i="1" dirty="0">
                <a:effectLst/>
              </a:rPr>
              <a:t>relative to supply that </a:t>
            </a:r>
            <a:r>
              <a:rPr lang="en-AU" sz="2000" b="1" i="1" dirty="0">
                <a:solidFill>
                  <a:srgbClr val="FF0000"/>
                </a:solidFill>
                <a:effectLst/>
              </a:rPr>
              <a:t>triggers a sharp and persistent spike in interest rates.</a:t>
            </a:r>
            <a:r>
              <a:rPr lang="en-AU" sz="2000" b="0" i="1" dirty="0">
                <a:solidFill>
                  <a:srgbClr val="191919"/>
                </a:solidFill>
                <a:effectLst/>
              </a:rPr>
              <a:t> Such a rise in interest rates on Treasuries would most likely precipitate a  crisis in “the global financial system” . </a:t>
            </a:r>
          </a:p>
          <a:p>
            <a:pPr marL="0" indent="0">
              <a:buNone/>
            </a:pPr>
            <a:endParaRPr lang="en-AU" sz="1000" i="1" dirty="0">
              <a:solidFill>
                <a:srgbClr val="191919"/>
              </a:solidFill>
            </a:endParaRPr>
          </a:p>
          <a:p>
            <a:pPr marL="0" indent="0">
              <a:buNone/>
            </a:pPr>
            <a:r>
              <a:rPr lang="en-AU" sz="2000" b="1" dirty="0"/>
              <a:t>Brookings suggested four possible scenarios involving inflation risks, political brinkmanship ,   FED changing their inflation target and</a:t>
            </a:r>
            <a:r>
              <a:rPr lang="en-AU" sz="2000" b="1" dirty="0">
                <a:solidFill>
                  <a:srgbClr val="7030A0"/>
                </a:solidFill>
              </a:rPr>
              <a:t> finally the deterioration in “</a:t>
            </a:r>
            <a:r>
              <a:rPr lang="en-AU" sz="2000" b="1" i="1" dirty="0">
                <a:solidFill>
                  <a:srgbClr val="7030A0"/>
                </a:solidFill>
              </a:rPr>
              <a:t>long term fiscal outlook</a:t>
            </a:r>
            <a:r>
              <a:rPr lang="en-AU" sz="2000" b="1" dirty="0">
                <a:solidFill>
                  <a:srgbClr val="7030A0"/>
                </a:solidFill>
              </a:rPr>
              <a:t>”</a:t>
            </a:r>
            <a:endParaRPr lang="en-AU" sz="2000" b="1" dirty="0">
              <a:solidFill>
                <a:srgbClr val="7030A0"/>
              </a:solidFill>
              <a:effectLst/>
            </a:endParaRPr>
          </a:p>
          <a:p>
            <a:pPr marL="0" indent="0">
              <a:buNone/>
            </a:pPr>
            <a:endParaRPr lang="en-AU" sz="1000" b="1" dirty="0">
              <a:solidFill>
                <a:srgbClr val="7030A0"/>
              </a:solidFill>
            </a:endParaRPr>
          </a:p>
          <a:p>
            <a:pPr marL="457200" indent="-457200">
              <a:buFont typeface="+mj-lt"/>
              <a:buAutoNum type="arabicPeriod"/>
            </a:pPr>
            <a:r>
              <a:rPr lang="en-AU" sz="1800" i="1" dirty="0"/>
              <a:t>Demand or supply of Treasuries could abruptly shift for reasons unrelated to </a:t>
            </a:r>
            <a:r>
              <a:rPr lang="en-AU" sz="1800" b="1" i="1" dirty="0"/>
              <a:t>inflation or default risk </a:t>
            </a:r>
            <a:r>
              <a:rPr lang="en-AU" sz="1800" i="1" dirty="0"/>
              <a:t>such that interest rates spike, causing financial market disruptions that the Federal Reserve is unable or unwilling to mitigate.</a:t>
            </a:r>
          </a:p>
          <a:p>
            <a:pPr marL="457200" indent="-457200">
              <a:buFont typeface="+mj-lt"/>
              <a:buAutoNum type="arabicPeriod"/>
            </a:pPr>
            <a:r>
              <a:rPr lang="en-AU" sz="1800" i="1" dirty="0"/>
              <a:t>Investors could come to believe that the U.S. Treasury might default on interest or principal payments because of </a:t>
            </a:r>
            <a:r>
              <a:rPr lang="en-AU" sz="1800" b="1" i="1" dirty="0"/>
              <a:t>political brinkmanship, </a:t>
            </a:r>
            <a:r>
              <a:rPr lang="en-AU" sz="1800" i="1" dirty="0"/>
              <a:t>and policymakers would be unable or unwilling to regain credibility.</a:t>
            </a:r>
          </a:p>
          <a:p>
            <a:pPr marL="457200" indent="-457200">
              <a:buFont typeface="+mj-lt"/>
              <a:buAutoNum type="arabicPeriod"/>
            </a:pPr>
            <a:r>
              <a:rPr lang="en-AU" sz="1800" b="1" i="1" dirty="0"/>
              <a:t>The Federal Reserve could be perceived as abandoning its mandate </a:t>
            </a:r>
            <a:r>
              <a:rPr lang="en-AU" sz="1800" i="1" dirty="0"/>
              <a:t>to preserve price stability and instead allowing for hyperinflation.</a:t>
            </a:r>
          </a:p>
          <a:p>
            <a:pPr marL="457200" indent="-457200">
              <a:buFont typeface="+mj-lt"/>
              <a:buAutoNum type="arabicPeriod"/>
            </a:pPr>
            <a:r>
              <a:rPr lang="en-AU" sz="1800" b="1" i="1" dirty="0"/>
              <a:t>The </a:t>
            </a:r>
            <a:r>
              <a:rPr lang="en-AU" sz="2000" b="1" i="1" dirty="0">
                <a:solidFill>
                  <a:srgbClr val="7030A0"/>
                </a:solidFill>
              </a:rPr>
              <a:t>long-term fiscal outlook could deteriorate so significantly </a:t>
            </a:r>
            <a:r>
              <a:rPr lang="en-AU" sz="1800" b="1" i="1" dirty="0"/>
              <a:t>and so sharply that investors abruptly worry about some form of default, leading them to abandon Treasuries until policymakers take actions to rein in deficits.</a:t>
            </a:r>
          </a:p>
          <a:p>
            <a:pPr marL="457200" indent="-457200">
              <a:buFont typeface="+mj-lt"/>
              <a:buAutoNum type="arabicPeriod"/>
            </a:pPr>
            <a:endParaRPr lang="en-AU" sz="800" b="1" i="1" dirty="0"/>
          </a:p>
          <a:p>
            <a:pPr marL="0" indent="0" algn="r">
              <a:buNone/>
            </a:pPr>
            <a:r>
              <a:rPr lang="en-AU" sz="1800" dirty="0">
                <a:hlinkClick r:id="rId2"/>
              </a:rPr>
              <a:t>https://www.brookings.edu/articles/assessing-the-risks-and-costs-of-the-rising-us-federal-debt</a:t>
            </a:r>
            <a:endParaRPr lang="en-AU" sz="1800" dirty="0"/>
          </a:p>
          <a:p>
            <a:pPr marL="0" indent="0" algn="r">
              <a:buNone/>
            </a:pPr>
            <a:r>
              <a:rPr lang="en-AU" sz="1800" dirty="0"/>
              <a:t>/</a:t>
            </a:r>
          </a:p>
        </p:txBody>
      </p:sp>
      <p:sp>
        <p:nvSpPr>
          <p:cNvPr id="3" name="Slide Number Placeholder 2">
            <a:extLst>
              <a:ext uri="{FF2B5EF4-FFF2-40B4-BE49-F238E27FC236}">
                <a16:creationId xmlns:a16="http://schemas.microsoft.com/office/drawing/2014/main" id="{6965BD70-C56A-4CFF-9A04-58F284E54B6D}"/>
              </a:ext>
            </a:extLst>
          </p:cNvPr>
          <p:cNvSpPr>
            <a:spLocks noGrp="1"/>
          </p:cNvSpPr>
          <p:nvPr>
            <p:ph type="sldNum" sz="quarter" idx="12"/>
          </p:nvPr>
        </p:nvSpPr>
        <p:spPr/>
        <p:txBody>
          <a:bodyPr/>
          <a:lstStyle/>
          <a:p>
            <a:fld id="{E6316B6A-336A-44FF-82DA-A4D1594FA055}" type="slidenum">
              <a:rPr lang="en-AU" smtClean="0"/>
              <a:t>51</a:t>
            </a:fld>
            <a:endParaRPr lang="en-AU" dirty="0"/>
          </a:p>
        </p:txBody>
      </p:sp>
      <p:sp>
        <p:nvSpPr>
          <p:cNvPr id="4" name="Title 3">
            <a:extLst>
              <a:ext uri="{FF2B5EF4-FFF2-40B4-BE49-F238E27FC236}">
                <a16:creationId xmlns:a16="http://schemas.microsoft.com/office/drawing/2014/main" id="{4634C60A-6308-3BB1-2707-F5B053EFAD48}"/>
              </a:ext>
            </a:extLst>
          </p:cNvPr>
          <p:cNvSpPr>
            <a:spLocks noGrp="1"/>
          </p:cNvSpPr>
          <p:nvPr>
            <p:ph type="title"/>
          </p:nvPr>
        </p:nvSpPr>
        <p:spPr>
          <a:xfrm>
            <a:off x="149087" y="315474"/>
            <a:ext cx="10555356" cy="753185"/>
          </a:xfrm>
        </p:spPr>
        <p:txBody>
          <a:bodyPr/>
          <a:lstStyle/>
          <a:p>
            <a:r>
              <a:rPr lang="en-AU" sz="2400" dirty="0">
                <a:solidFill>
                  <a:srgbClr val="0000FF"/>
                </a:solidFill>
              </a:rPr>
              <a:t>Can the USA have a “fiscal crisis” ? </a:t>
            </a:r>
            <a:r>
              <a:rPr lang="en-AU" sz="2400" b="0" dirty="0"/>
              <a:t>There are many paths to a fiscal crisis but ultimately the destination is devastating.</a:t>
            </a:r>
          </a:p>
        </p:txBody>
      </p:sp>
    </p:spTree>
    <p:extLst>
      <p:ext uri="{BB962C8B-B14F-4D97-AF65-F5344CB8AC3E}">
        <p14:creationId xmlns:p14="http://schemas.microsoft.com/office/powerpoint/2010/main" val="17262030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1116A7-B14D-6E41-EB9B-958868FB9AD4}"/>
              </a:ext>
            </a:extLst>
          </p:cNvPr>
          <p:cNvSpPr>
            <a:spLocks noGrp="1"/>
          </p:cNvSpPr>
          <p:nvPr>
            <p:ph type="sldNum" sz="quarter" idx="12"/>
          </p:nvPr>
        </p:nvSpPr>
        <p:spPr/>
        <p:txBody>
          <a:bodyPr/>
          <a:lstStyle/>
          <a:p>
            <a:fld id="{E6316B6A-336A-44FF-82DA-A4D1594FA055}" type="slidenum">
              <a:rPr lang="en-AU" smtClean="0"/>
              <a:t>52</a:t>
            </a:fld>
            <a:endParaRPr lang="en-AU" dirty="0"/>
          </a:p>
        </p:txBody>
      </p:sp>
      <p:sp>
        <p:nvSpPr>
          <p:cNvPr id="4" name="Title 3">
            <a:extLst>
              <a:ext uri="{FF2B5EF4-FFF2-40B4-BE49-F238E27FC236}">
                <a16:creationId xmlns:a16="http://schemas.microsoft.com/office/drawing/2014/main" id="{AC3C87F3-A9FC-DBFF-E5F0-4943D0E22D76}"/>
              </a:ext>
            </a:extLst>
          </p:cNvPr>
          <p:cNvSpPr>
            <a:spLocks noGrp="1"/>
          </p:cNvSpPr>
          <p:nvPr>
            <p:ph type="title"/>
          </p:nvPr>
        </p:nvSpPr>
        <p:spPr>
          <a:xfrm>
            <a:off x="242166" y="210233"/>
            <a:ext cx="10581310" cy="516637"/>
          </a:xfrm>
        </p:spPr>
        <p:txBody>
          <a:bodyPr/>
          <a:lstStyle/>
          <a:p>
            <a:r>
              <a:rPr lang="en-AU" sz="2000" dirty="0">
                <a:solidFill>
                  <a:srgbClr val="0000FF"/>
                </a:solidFill>
              </a:rPr>
              <a:t>US Government term premiums </a:t>
            </a:r>
            <a:r>
              <a:rPr lang="en-AU" sz="2000" dirty="0">
                <a:solidFill>
                  <a:schemeClr val="tx1"/>
                </a:solidFill>
              </a:rPr>
              <a:t>have risen sharply over recent years  to compensate for perceived credit and  duration risk </a:t>
            </a:r>
            <a:r>
              <a:rPr lang="en-AU" sz="2000" dirty="0">
                <a:solidFill>
                  <a:schemeClr val="accent1"/>
                </a:solidFill>
              </a:rPr>
              <a:t>( essentially higher risk premiums )</a:t>
            </a:r>
          </a:p>
        </p:txBody>
      </p:sp>
      <p:pic>
        <p:nvPicPr>
          <p:cNvPr id="9" name="Content Placeholder 8">
            <a:extLst>
              <a:ext uri="{FF2B5EF4-FFF2-40B4-BE49-F238E27FC236}">
                <a16:creationId xmlns:a16="http://schemas.microsoft.com/office/drawing/2014/main" id="{2D314920-4B83-CD79-673F-F8E6BBE5E45C}"/>
              </a:ext>
            </a:extLst>
          </p:cNvPr>
          <p:cNvPicPr>
            <a:picLocks noGrp="1" noChangeAspect="1"/>
          </p:cNvPicPr>
          <p:nvPr>
            <p:ph idx="1"/>
          </p:nvPr>
        </p:nvPicPr>
        <p:blipFill>
          <a:blip r:embed="rId2"/>
          <a:stretch>
            <a:fillRect/>
          </a:stretch>
        </p:blipFill>
        <p:spPr>
          <a:xfrm>
            <a:off x="2633870" y="983974"/>
            <a:ext cx="8981660" cy="5711631"/>
          </a:xfrm>
          <a:prstGeom prst="rect">
            <a:avLst/>
          </a:prstGeom>
        </p:spPr>
      </p:pic>
      <p:cxnSp>
        <p:nvCxnSpPr>
          <p:cNvPr id="11" name="Straight Arrow Connector 10">
            <a:extLst>
              <a:ext uri="{FF2B5EF4-FFF2-40B4-BE49-F238E27FC236}">
                <a16:creationId xmlns:a16="http://schemas.microsoft.com/office/drawing/2014/main" id="{3F1E2F76-D2FA-1F0F-F5C5-C6040CC4E927}"/>
              </a:ext>
            </a:extLst>
          </p:cNvPr>
          <p:cNvCxnSpPr>
            <a:cxnSpLocks/>
          </p:cNvCxnSpPr>
          <p:nvPr/>
        </p:nvCxnSpPr>
        <p:spPr>
          <a:xfrm flipV="1">
            <a:off x="10823475" y="3892466"/>
            <a:ext cx="640484" cy="702596"/>
          </a:xfrm>
          <a:prstGeom prst="straightConnector1">
            <a:avLst/>
          </a:prstGeom>
          <a:ln w="50800">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8D403C-D4A4-C67A-C2A4-18E944ABC198}"/>
              </a:ext>
            </a:extLst>
          </p:cNvPr>
          <p:cNvSpPr txBox="1"/>
          <p:nvPr/>
        </p:nvSpPr>
        <p:spPr>
          <a:xfrm>
            <a:off x="10507319" y="2139279"/>
            <a:ext cx="1480930" cy="307777"/>
          </a:xfrm>
          <a:prstGeom prst="rect">
            <a:avLst/>
          </a:prstGeom>
          <a:noFill/>
        </p:spPr>
        <p:txBody>
          <a:bodyPr wrap="square" rtlCol="0">
            <a:spAutoFit/>
          </a:bodyPr>
          <a:lstStyle/>
          <a:p>
            <a:pPr algn="ctr"/>
            <a:endParaRPr lang="en-AU" sz="1400" dirty="0">
              <a:solidFill>
                <a:srgbClr val="0000FF"/>
              </a:solidFill>
            </a:endParaRPr>
          </a:p>
        </p:txBody>
      </p:sp>
      <p:sp>
        <p:nvSpPr>
          <p:cNvPr id="15" name="TextBox 14">
            <a:extLst>
              <a:ext uri="{FF2B5EF4-FFF2-40B4-BE49-F238E27FC236}">
                <a16:creationId xmlns:a16="http://schemas.microsoft.com/office/drawing/2014/main" id="{B8F9E138-7262-3A75-7A2F-B4D67684D1B8}"/>
              </a:ext>
            </a:extLst>
          </p:cNvPr>
          <p:cNvSpPr txBox="1"/>
          <p:nvPr/>
        </p:nvSpPr>
        <p:spPr>
          <a:xfrm>
            <a:off x="69573" y="1300632"/>
            <a:ext cx="2315818" cy="5447645"/>
          </a:xfrm>
          <a:prstGeom prst="rect">
            <a:avLst/>
          </a:prstGeom>
          <a:noFill/>
        </p:spPr>
        <p:txBody>
          <a:bodyPr wrap="square">
            <a:spAutoFit/>
          </a:bodyPr>
          <a:lstStyle/>
          <a:p>
            <a:r>
              <a:rPr lang="en-AU" b="1" dirty="0">
                <a:solidFill>
                  <a:srgbClr val="0000FF"/>
                </a:solidFill>
              </a:rPr>
              <a:t>Term premium </a:t>
            </a:r>
            <a:r>
              <a:rPr lang="en-AU" dirty="0"/>
              <a:t>is </a:t>
            </a:r>
          </a:p>
          <a:p>
            <a:endParaRPr lang="en-AU" sz="800" dirty="0"/>
          </a:p>
          <a:p>
            <a:pPr algn="ctr"/>
            <a:r>
              <a:rPr lang="en-AU" dirty="0"/>
              <a:t>“</a:t>
            </a:r>
            <a:r>
              <a:rPr lang="en-AU" i="1" dirty="0"/>
              <a:t>compensation that investors require for bearing the risk that interest rates may change over the life of the bond. </a:t>
            </a:r>
          </a:p>
          <a:p>
            <a:pPr algn="ctr"/>
            <a:endParaRPr lang="en-AU" i="1" dirty="0"/>
          </a:p>
          <a:p>
            <a:pPr algn="ctr"/>
            <a:r>
              <a:rPr lang="en-AU" i="1" dirty="0"/>
              <a:t>Since the term premium is not directly observable, it must be estimated, most often from financial and macroeconomic variables</a:t>
            </a:r>
            <a:r>
              <a:rPr lang="en-AU" dirty="0"/>
              <a:t>. ”</a:t>
            </a:r>
          </a:p>
          <a:p>
            <a:pPr algn="ctr"/>
            <a:endParaRPr lang="en-AU" dirty="0"/>
          </a:p>
          <a:p>
            <a:pPr algn="r"/>
            <a:r>
              <a:rPr lang="en-AU" dirty="0"/>
              <a:t>FED NY</a:t>
            </a:r>
          </a:p>
          <a:p>
            <a:pPr algn="r"/>
            <a:r>
              <a:rPr lang="en-AU" sz="800" dirty="0"/>
              <a:t>https://www.newyorkfed.org/research/data_indicators/term-premia-tabs#/overview </a:t>
            </a:r>
          </a:p>
        </p:txBody>
      </p:sp>
      <p:cxnSp>
        <p:nvCxnSpPr>
          <p:cNvPr id="18" name="Straight Arrow Connector 17">
            <a:extLst>
              <a:ext uri="{FF2B5EF4-FFF2-40B4-BE49-F238E27FC236}">
                <a16:creationId xmlns:a16="http://schemas.microsoft.com/office/drawing/2014/main" id="{E3E24082-CA11-538F-7016-7D95BC173010}"/>
              </a:ext>
            </a:extLst>
          </p:cNvPr>
          <p:cNvCxnSpPr/>
          <p:nvPr/>
        </p:nvCxnSpPr>
        <p:spPr>
          <a:xfrm>
            <a:off x="4661452" y="1868557"/>
            <a:ext cx="5446644" cy="2206486"/>
          </a:xfrm>
          <a:prstGeom prst="straightConnector1">
            <a:avLst/>
          </a:prstGeom>
          <a:ln w="50800">
            <a:solidFill>
              <a:srgbClr val="0066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189416E-8C61-30B4-9F9A-CF46CED232AF}"/>
              </a:ext>
            </a:extLst>
          </p:cNvPr>
          <p:cNvSpPr txBox="1"/>
          <p:nvPr/>
        </p:nvSpPr>
        <p:spPr>
          <a:xfrm>
            <a:off x="3597965" y="1500611"/>
            <a:ext cx="1232451" cy="369332"/>
          </a:xfrm>
          <a:prstGeom prst="rect">
            <a:avLst/>
          </a:prstGeom>
          <a:noFill/>
        </p:spPr>
        <p:txBody>
          <a:bodyPr wrap="square" rtlCol="0">
            <a:spAutoFit/>
          </a:bodyPr>
          <a:lstStyle/>
          <a:p>
            <a:r>
              <a:rPr lang="en-AU" b="1" dirty="0" err="1">
                <a:solidFill>
                  <a:srgbClr val="FF0000"/>
                </a:solidFill>
              </a:rPr>
              <a:t>Dot.Com</a:t>
            </a:r>
            <a:endParaRPr lang="en-AU" b="1" dirty="0">
              <a:solidFill>
                <a:srgbClr val="FF0000"/>
              </a:solidFill>
            </a:endParaRPr>
          </a:p>
        </p:txBody>
      </p:sp>
      <p:sp>
        <p:nvSpPr>
          <p:cNvPr id="20" name="TextBox 19">
            <a:extLst>
              <a:ext uri="{FF2B5EF4-FFF2-40B4-BE49-F238E27FC236}">
                <a16:creationId xmlns:a16="http://schemas.microsoft.com/office/drawing/2014/main" id="{C6337FF9-08DB-913D-6CFF-3FB30CA34359}"/>
              </a:ext>
            </a:extLst>
          </p:cNvPr>
          <p:cNvSpPr txBox="1"/>
          <p:nvPr/>
        </p:nvSpPr>
        <p:spPr>
          <a:xfrm>
            <a:off x="6185452" y="2104938"/>
            <a:ext cx="1109868" cy="400110"/>
          </a:xfrm>
          <a:prstGeom prst="rect">
            <a:avLst/>
          </a:prstGeom>
          <a:noFill/>
        </p:spPr>
        <p:txBody>
          <a:bodyPr wrap="square" rtlCol="0">
            <a:spAutoFit/>
          </a:bodyPr>
          <a:lstStyle/>
          <a:p>
            <a:r>
              <a:rPr lang="en-AU" sz="2000" b="1" dirty="0">
                <a:solidFill>
                  <a:srgbClr val="FF0000"/>
                </a:solidFill>
              </a:rPr>
              <a:t>GFC</a:t>
            </a:r>
          </a:p>
        </p:txBody>
      </p:sp>
      <p:sp>
        <p:nvSpPr>
          <p:cNvPr id="21" name="TextBox 20">
            <a:extLst>
              <a:ext uri="{FF2B5EF4-FFF2-40B4-BE49-F238E27FC236}">
                <a16:creationId xmlns:a16="http://schemas.microsoft.com/office/drawing/2014/main" id="{E9EC991B-A699-856D-C379-432EFE4E458C}"/>
              </a:ext>
            </a:extLst>
          </p:cNvPr>
          <p:cNvSpPr txBox="1"/>
          <p:nvPr/>
        </p:nvSpPr>
        <p:spPr>
          <a:xfrm>
            <a:off x="9182101" y="3059668"/>
            <a:ext cx="1325218" cy="369332"/>
          </a:xfrm>
          <a:prstGeom prst="rect">
            <a:avLst/>
          </a:prstGeom>
          <a:noFill/>
        </p:spPr>
        <p:txBody>
          <a:bodyPr wrap="square" rtlCol="0">
            <a:spAutoFit/>
          </a:bodyPr>
          <a:lstStyle/>
          <a:p>
            <a:r>
              <a:rPr lang="en-AU" b="1" dirty="0">
                <a:solidFill>
                  <a:srgbClr val="FF0000"/>
                </a:solidFill>
              </a:rPr>
              <a:t>Pandemic</a:t>
            </a:r>
          </a:p>
        </p:txBody>
      </p:sp>
      <p:sp>
        <p:nvSpPr>
          <p:cNvPr id="2" name="TextBox 1">
            <a:extLst>
              <a:ext uri="{FF2B5EF4-FFF2-40B4-BE49-F238E27FC236}">
                <a16:creationId xmlns:a16="http://schemas.microsoft.com/office/drawing/2014/main" id="{A6503C91-C2A5-770E-6666-F26186F65225}"/>
              </a:ext>
            </a:extLst>
          </p:cNvPr>
          <p:cNvSpPr txBox="1"/>
          <p:nvPr/>
        </p:nvSpPr>
        <p:spPr>
          <a:xfrm>
            <a:off x="11171583" y="3059668"/>
            <a:ext cx="950845" cy="492443"/>
          </a:xfrm>
          <a:prstGeom prst="rect">
            <a:avLst/>
          </a:prstGeom>
          <a:noFill/>
        </p:spPr>
        <p:txBody>
          <a:bodyPr wrap="square" rtlCol="0">
            <a:spAutoFit/>
          </a:bodyPr>
          <a:lstStyle/>
          <a:p>
            <a:pPr algn="ctr"/>
            <a:r>
              <a:rPr lang="en-AU" sz="1200" dirty="0"/>
              <a:t>September</a:t>
            </a:r>
          </a:p>
          <a:p>
            <a:pPr algn="ctr"/>
            <a:r>
              <a:rPr lang="en-AU" sz="1400" b="1" dirty="0">
                <a:solidFill>
                  <a:srgbClr val="0000FF"/>
                </a:solidFill>
              </a:rPr>
              <a:t>0.52 %</a:t>
            </a:r>
          </a:p>
        </p:txBody>
      </p:sp>
    </p:spTree>
    <p:extLst>
      <p:ext uri="{BB962C8B-B14F-4D97-AF65-F5344CB8AC3E}">
        <p14:creationId xmlns:p14="http://schemas.microsoft.com/office/powerpoint/2010/main" val="2575731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12335-A740-DD46-A8DF-94002A9558C3}"/>
              </a:ext>
            </a:extLst>
          </p:cNvPr>
          <p:cNvSpPr>
            <a:spLocks noGrp="1"/>
          </p:cNvSpPr>
          <p:nvPr>
            <p:ph idx="1"/>
          </p:nvPr>
        </p:nvSpPr>
        <p:spPr>
          <a:xfrm>
            <a:off x="308344" y="1676404"/>
            <a:ext cx="11685181" cy="5019201"/>
          </a:xfrm>
        </p:spPr>
        <p:txBody>
          <a:bodyPr/>
          <a:lstStyle/>
          <a:p>
            <a:pPr marL="0" indent="0">
              <a:buNone/>
            </a:pPr>
            <a:r>
              <a:rPr lang="en-AU" sz="2400" i="1" dirty="0"/>
              <a:t>“ </a:t>
            </a:r>
            <a:r>
              <a:rPr lang="en-AU" sz="2400" b="1" i="1" dirty="0">
                <a:solidFill>
                  <a:srgbClr val="FF0000"/>
                </a:solidFill>
              </a:rPr>
              <a:t>CBO estimates that household resources would decrease by an amount equal to about 2 percent of income in the lowest decile (tenth) of the income distribution in 2027 and 4 percent in 2033, mainly as a result of losses of in-kind transfers, such as Medicaid and SNAP </a:t>
            </a:r>
            <a:endParaRPr lang="en-AU" sz="2400" i="1" dirty="0"/>
          </a:p>
          <a:p>
            <a:pPr marL="0" indent="0">
              <a:buNone/>
            </a:pPr>
            <a:endParaRPr lang="en-AU" sz="2400" b="1" i="1" dirty="0">
              <a:solidFill>
                <a:srgbClr val="006600"/>
              </a:solidFill>
            </a:endParaRPr>
          </a:p>
          <a:p>
            <a:pPr marL="0" indent="0">
              <a:buNone/>
            </a:pPr>
            <a:r>
              <a:rPr lang="en-AU" sz="2400" b="1" i="1" dirty="0">
                <a:solidFill>
                  <a:srgbClr val="006600"/>
                </a:solidFill>
              </a:rPr>
              <a:t>By contrast, resources would increase by an amount equal to 4 percent for households in the highest decile in 2027 and 2 percent in 2033</a:t>
            </a:r>
            <a:r>
              <a:rPr lang="en-AU" sz="2400" i="1" dirty="0"/>
              <a:t>, mainly because of reductions in they taxes they owe. The distributional effects vary throughout the 10-year projection period as different components of the legislation are phased in and out. ”</a:t>
            </a:r>
          </a:p>
          <a:p>
            <a:pPr marL="0" indent="0">
              <a:buNone/>
            </a:pPr>
            <a:endParaRPr lang="en-AU" sz="2400" i="1" dirty="0"/>
          </a:p>
          <a:p>
            <a:pPr marL="0" indent="0">
              <a:buNone/>
            </a:pPr>
            <a:r>
              <a:rPr lang="en-AU" sz="2400" i="1" dirty="0">
                <a:hlinkClick r:id="rId3"/>
              </a:rPr>
              <a:t>https://www.cbo.gov/system/files/2025-05/61422-Reconciliation-Distributional-Analysis.pdf</a:t>
            </a:r>
            <a:endParaRPr lang="en-AU" sz="2400" i="1" dirty="0"/>
          </a:p>
          <a:p>
            <a:pPr marL="0" indent="0">
              <a:buNone/>
            </a:pPr>
            <a:endParaRPr lang="en-AU" sz="1800" i="1" dirty="0"/>
          </a:p>
        </p:txBody>
      </p:sp>
      <p:sp>
        <p:nvSpPr>
          <p:cNvPr id="3" name="Slide Number Placeholder 2">
            <a:extLst>
              <a:ext uri="{FF2B5EF4-FFF2-40B4-BE49-F238E27FC236}">
                <a16:creationId xmlns:a16="http://schemas.microsoft.com/office/drawing/2014/main" id="{DF354880-DDB3-5DF3-CCB0-C01F245A40C8}"/>
              </a:ext>
            </a:extLst>
          </p:cNvPr>
          <p:cNvSpPr>
            <a:spLocks noGrp="1"/>
          </p:cNvSpPr>
          <p:nvPr>
            <p:ph type="sldNum" sz="quarter" idx="12"/>
          </p:nvPr>
        </p:nvSpPr>
        <p:spPr/>
        <p:txBody>
          <a:bodyPr/>
          <a:lstStyle/>
          <a:p>
            <a:fld id="{E6316B6A-336A-44FF-82DA-A4D1594FA055}" type="slidenum">
              <a:rPr lang="en-AU" smtClean="0"/>
              <a:t>53</a:t>
            </a:fld>
            <a:endParaRPr lang="en-AU" dirty="0"/>
          </a:p>
        </p:txBody>
      </p:sp>
      <p:sp>
        <p:nvSpPr>
          <p:cNvPr id="4" name="Title 3">
            <a:extLst>
              <a:ext uri="{FF2B5EF4-FFF2-40B4-BE49-F238E27FC236}">
                <a16:creationId xmlns:a16="http://schemas.microsoft.com/office/drawing/2014/main" id="{3B0BDA1C-8F32-4159-F252-6D57CEA06B7E}"/>
              </a:ext>
            </a:extLst>
          </p:cNvPr>
          <p:cNvSpPr>
            <a:spLocks noGrp="1"/>
          </p:cNvSpPr>
          <p:nvPr>
            <p:ph type="title"/>
          </p:nvPr>
        </p:nvSpPr>
        <p:spPr/>
        <p:txBody>
          <a:bodyPr/>
          <a:lstStyle/>
          <a:p>
            <a:r>
              <a:rPr lang="en-AU" sz="2400" dirty="0"/>
              <a:t>Impact of Republican budget proposals on US households </a:t>
            </a:r>
          </a:p>
        </p:txBody>
      </p:sp>
    </p:spTree>
    <p:extLst>
      <p:ext uri="{BB962C8B-B14F-4D97-AF65-F5344CB8AC3E}">
        <p14:creationId xmlns:p14="http://schemas.microsoft.com/office/powerpoint/2010/main" val="2810027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DC5D41-DE52-3165-153D-460ACD991A4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2D2850"/>
                </a:solidFill>
                <a:effectLst/>
                <a:uLnTx/>
                <a:uFillTx/>
                <a:latin typeface="Source Sans Pro"/>
                <a:ea typeface="+mn-ea"/>
                <a:cs typeface="+mn-cs"/>
              </a:rPr>
              <a:t>1</a:t>
            </a:r>
          </a:p>
        </p:txBody>
      </p:sp>
      <p:sp>
        <p:nvSpPr>
          <p:cNvPr id="4" name="Title 3">
            <a:extLst>
              <a:ext uri="{FF2B5EF4-FFF2-40B4-BE49-F238E27FC236}">
                <a16:creationId xmlns:a16="http://schemas.microsoft.com/office/drawing/2014/main" id="{2AC10D9B-BD3B-459C-6846-D08F6E85110F}"/>
              </a:ext>
            </a:extLst>
          </p:cNvPr>
          <p:cNvSpPr>
            <a:spLocks noGrp="1"/>
          </p:cNvSpPr>
          <p:nvPr>
            <p:ph type="title"/>
          </p:nvPr>
        </p:nvSpPr>
        <p:spPr>
          <a:xfrm>
            <a:off x="227150" y="346738"/>
            <a:ext cx="10646259" cy="433443"/>
          </a:xfrm>
        </p:spPr>
        <p:txBody>
          <a:bodyPr/>
          <a:lstStyle/>
          <a:p>
            <a:pPr>
              <a:lnSpc>
                <a:spcPct val="96000"/>
              </a:lnSpc>
            </a:pPr>
            <a:r>
              <a:rPr lang="en-AU" sz="2000" dirty="0"/>
              <a:t>Compared</a:t>
            </a:r>
            <a:r>
              <a:rPr lang="en-AU" sz="2000" dirty="0">
                <a:latin typeface="+mj-lt"/>
              </a:rPr>
              <a:t> to USA, Australia shows more fiscal discipline </a:t>
            </a:r>
            <a:r>
              <a:rPr lang="en-AU" sz="2000" dirty="0"/>
              <a:t>with lower</a:t>
            </a:r>
            <a:r>
              <a:rPr lang="en-AU" sz="2000" dirty="0">
                <a:latin typeface="+mj-lt"/>
              </a:rPr>
              <a:t> government debt </a:t>
            </a:r>
            <a:endParaRPr lang="en-AU" sz="2000" i="1" dirty="0">
              <a:solidFill>
                <a:schemeClr val="accent1"/>
              </a:solidFill>
            </a:endParaRPr>
          </a:p>
        </p:txBody>
      </p:sp>
      <p:pic>
        <p:nvPicPr>
          <p:cNvPr id="5" name="Picture 4">
            <a:extLst>
              <a:ext uri="{FF2B5EF4-FFF2-40B4-BE49-F238E27FC236}">
                <a16:creationId xmlns:a16="http://schemas.microsoft.com/office/drawing/2014/main" id="{940F7921-E4D1-7D23-897F-68B9077C0C86}"/>
              </a:ext>
            </a:extLst>
          </p:cNvPr>
          <p:cNvPicPr>
            <a:picLocks noChangeAspect="1"/>
          </p:cNvPicPr>
          <p:nvPr/>
        </p:nvPicPr>
        <p:blipFill>
          <a:blip r:embed="rId2"/>
          <a:stretch>
            <a:fillRect/>
          </a:stretch>
        </p:blipFill>
        <p:spPr>
          <a:xfrm>
            <a:off x="589215" y="917052"/>
            <a:ext cx="8958822" cy="5778553"/>
          </a:xfrm>
          <a:prstGeom prst="rect">
            <a:avLst/>
          </a:prstGeom>
        </p:spPr>
      </p:pic>
      <p:sp>
        <p:nvSpPr>
          <p:cNvPr id="9" name="TextBox 8">
            <a:extLst>
              <a:ext uri="{FF2B5EF4-FFF2-40B4-BE49-F238E27FC236}">
                <a16:creationId xmlns:a16="http://schemas.microsoft.com/office/drawing/2014/main" id="{6669E77A-CA94-59D2-AC50-D1B98275FD40}"/>
              </a:ext>
            </a:extLst>
          </p:cNvPr>
          <p:cNvSpPr txBox="1"/>
          <p:nvPr/>
        </p:nvSpPr>
        <p:spPr>
          <a:xfrm>
            <a:off x="7868092" y="2182194"/>
            <a:ext cx="1107270" cy="2831544"/>
          </a:xfrm>
          <a:prstGeom prst="rect">
            <a:avLst/>
          </a:prstGeom>
          <a:noFill/>
        </p:spPr>
        <p:txBody>
          <a:bodyPr wrap="square" rtlCol="0">
            <a:spAutoFit/>
          </a:bodyPr>
          <a:lstStyle/>
          <a:p>
            <a:r>
              <a:rPr lang="en-AU" sz="2000" b="1" dirty="0">
                <a:solidFill>
                  <a:srgbClr val="0033CC"/>
                </a:solidFill>
                <a:latin typeface="Arial" panose="020B0604020202020204" pitchFamily="34" charset="0"/>
                <a:cs typeface="Arial" panose="020B0604020202020204" pitchFamily="34" charset="0"/>
              </a:rPr>
              <a:t>121 %</a:t>
            </a: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endParaRPr lang="en-AU" sz="2000" dirty="0">
              <a:solidFill>
                <a:srgbClr val="0033CC"/>
              </a:solidFill>
              <a:latin typeface="Arial" panose="020B0604020202020204" pitchFamily="34" charset="0"/>
              <a:cs typeface="Arial" panose="020B0604020202020204" pitchFamily="34" charset="0"/>
            </a:endParaRPr>
          </a:p>
          <a:p>
            <a:r>
              <a:rPr lang="en-AU" sz="2000" b="1" dirty="0">
                <a:solidFill>
                  <a:srgbClr val="008000"/>
                </a:solidFill>
                <a:latin typeface="Arial" panose="020B0604020202020204" pitchFamily="34" charset="0"/>
                <a:cs typeface="Arial" panose="020B0604020202020204" pitchFamily="34" charset="0"/>
              </a:rPr>
              <a:t>49 %</a:t>
            </a:r>
          </a:p>
          <a:p>
            <a:endParaRPr lang="en-AU" b="1" dirty="0">
              <a:solidFill>
                <a:srgbClr val="0033CC"/>
              </a:solidFill>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0C5C3913-AAAA-828F-F74A-A638D7F9D4CB}"/>
              </a:ext>
            </a:extLst>
          </p:cNvPr>
          <p:cNvCxnSpPr>
            <a:cxnSpLocks/>
          </p:cNvCxnSpPr>
          <p:nvPr/>
        </p:nvCxnSpPr>
        <p:spPr>
          <a:xfrm flipV="1">
            <a:off x="7868092" y="1616149"/>
            <a:ext cx="988829" cy="566045"/>
          </a:xfrm>
          <a:prstGeom prst="straightConnector1">
            <a:avLst/>
          </a:prstGeom>
          <a:ln w="50800">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6776F53-3DEA-843A-D1D2-F32D7CC3C6D0}"/>
              </a:ext>
            </a:extLst>
          </p:cNvPr>
          <p:cNvSpPr txBox="1"/>
          <p:nvPr/>
        </p:nvSpPr>
        <p:spPr>
          <a:xfrm>
            <a:off x="9898912" y="1499191"/>
            <a:ext cx="1796901" cy="2708434"/>
          </a:xfrm>
          <a:prstGeom prst="rect">
            <a:avLst/>
          </a:prstGeom>
          <a:noFill/>
        </p:spPr>
        <p:txBody>
          <a:bodyPr wrap="square" rtlCol="0">
            <a:spAutoFit/>
          </a:bodyPr>
          <a:lstStyle/>
          <a:p>
            <a:pPr algn="ctr"/>
            <a:r>
              <a:rPr lang="en-AU" b="1" dirty="0">
                <a:solidFill>
                  <a:srgbClr val="0000FF"/>
                </a:solidFill>
              </a:rPr>
              <a:t>US Gross Debt could </a:t>
            </a:r>
            <a:r>
              <a:rPr lang="en-AU" b="1" dirty="0"/>
              <a:t>climb to +</a:t>
            </a:r>
            <a:r>
              <a:rPr lang="en-AU" b="1" dirty="0">
                <a:solidFill>
                  <a:schemeClr val="accent1"/>
                </a:solidFill>
              </a:rPr>
              <a:t>140%</a:t>
            </a:r>
            <a:r>
              <a:rPr lang="en-AU" b="1" dirty="0"/>
              <a:t> of GDP in 2025 </a:t>
            </a:r>
            <a:r>
              <a:rPr lang="en-AU" sz="1400" dirty="0"/>
              <a:t>according to the Congressional Budget Office analysis of the Republican Party’s One Big Beautiful Bill passed in July</a:t>
            </a:r>
          </a:p>
        </p:txBody>
      </p:sp>
    </p:spTree>
    <p:extLst>
      <p:ext uri="{BB962C8B-B14F-4D97-AF65-F5344CB8AC3E}">
        <p14:creationId xmlns:p14="http://schemas.microsoft.com/office/powerpoint/2010/main" val="754937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AC6C-BF45-4AE1-9C82-FB0BB3FBC516}"/>
              </a:ext>
            </a:extLst>
          </p:cNvPr>
          <p:cNvSpPr>
            <a:spLocks noGrp="1"/>
          </p:cNvSpPr>
          <p:nvPr>
            <p:ph type="title"/>
          </p:nvPr>
        </p:nvSpPr>
        <p:spPr>
          <a:xfrm>
            <a:off x="87233" y="216939"/>
            <a:ext cx="10972485" cy="586952"/>
          </a:xfrm>
        </p:spPr>
        <p:txBody>
          <a:bodyPr/>
          <a:lstStyle/>
          <a:p>
            <a:r>
              <a:rPr lang="en-AU" sz="2000" dirty="0">
                <a:solidFill>
                  <a:srgbClr val="009900"/>
                </a:solidFill>
              </a:rPr>
              <a:t>Financial conditions </a:t>
            </a:r>
            <a:r>
              <a:rPr lang="en-AU" sz="2000" dirty="0">
                <a:solidFill>
                  <a:schemeClr val="tx1"/>
                </a:solidFill>
              </a:rPr>
              <a:t>yet to show significant tightening </a:t>
            </a:r>
            <a:r>
              <a:rPr lang="en-AU" sz="2000" b="0" dirty="0">
                <a:solidFill>
                  <a:schemeClr val="tx1"/>
                </a:solidFill>
              </a:rPr>
              <a:t>according to the FED </a:t>
            </a:r>
            <a:r>
              <a:rPr lang="en-AU" sz="2000" b="0" dirty="0"/>
              <a:t>Chicago NFCI</a:t>
            </a:r>
          </a:p>
        </p:txBody>
      </p:sp>
      <p:sp>
        <p:nvSpPr>
          <p:cNvPr id="5" name="Slide Number Placeholder 4">
            <a:extLst>
              <a:ext uri="{FF2B5EF4-FFF2-40B4-BE49-F238E27FC236}">
                <a16:creationId xmlns:a16="http://schemas.microsoft.com/office/drawing/2014/main" id="{05DC97BE-ED50-4AE0-BC14-EE6D8CD8F511}"/>
              </a:ext>
            </a:extLst>
          </p:cNvPr>
          <p:cNvSpPr>
            <a:spLocks noGrp="1"/>
          </p:cNvSpPr>
          <p:nvPr>
            <p:ph type="sldNum" sz="quarter" idx="10"/>
          </p:nvPr>
        </p:nvSpPr>
        <p:spPr/>
        <p:txBody>
          <a:bodyPr/>
          <a:lstStyle/>
          <a:p>
            <a:fld id="{85862CF6-E18B-41F7-91E3-0BE057B5524C}" type="slidenum">
              <a:rPr lang="en-AU" smtClean="0"/>
              <a:pPr/>
              <a:t>55</a:t>
            </a:fld>
            <a:endParaRPr lang="en-AU" sz="749" dirty="0"/>
          </a:p>
        </p:txBody>
      </p:sp>
      <p:sp>
        <p:nvSpPr>
          <p:cNvPr id="15" name="TextBox 14">
            <a:extLst>
              <a:ext uri="{FF2B5EF4-FFF2-40B4-BE49-F238E27FC236}">
                <a16:creationId xmlns:a16="http://schemas.microsoft.com/office/drawing/2014/main" id="{135841EF-A2CE-4548-85F3-D21F87AA94A6}"/>
              </a:ext>
            </a:extLst>
          </p:cNvPr>
          <p:cNvSpPr txBox="1"/>
          <p:nvPr/>
        </p:nvSpPr>
        <p:spPr>
          <a:xfrm>
            <a:off x="2205929" y="524896"/>
            <a:ext cx="7303397" cy="307777"/>
          </a:xfrm>
          <a:prstGeom prst="rect">
            <a:avLst/>
          </a:prstGeom>
          <a:noFill/>
        </p:spPr>
        <p:txBody>
          <a:bodyPr wrap="square">
            <a:spAutoFit/>
          </a:bodyPr>
          <a:lstStyle/>
          <a:p>
            <a:r>
              <a:rPr lang="en-AU" sz="1400" dirty="0">
                <a:solidFill>
                  <a:srgbClr val="212529"/>
                </a:solidFill>
                <a:latin typeface="Amiri"/>
              </a:rPr>
              <a:t>  </a:t>
            </a:r>
            <a:r>
              <a:rPr lang="en-AU" sz="1400" b="0" i="0" dirty="0">
                <a:solidFill>
                  <a:srgbClr val="212529"/>
                </a:solidFill>
                <a:effectLst/>
                <a:latin typeface="Amiri"/>
              </a:rPr>
              <a:t> NFCI is a weighted average of a large number of variables (</a:t>
            </a:r>
            <a:r>
              <a:rPr lang="en-AU" sz="1400" b="0" i="0" u="none" strike="noStrike" dirty="0">
                <a:solidFill>
                  <a:srgbClr val="268CC3"/>
                </a:solidFill>
                <a:effectLst/>
                <a:latin typeface="Amiri"/>
                <a:hlinkClick r:id="rId2" tooltip="105 measures of financial activity"/>
              </a:rPr>
              <a:t>105 measures of financial activity</a:t>
            </a:r>
            <a:r>
              <a:rPr lang="en-AU" sz="1400" b="0" i="0" dirty="0">
                <a:solidFill>
                  <a:srgbClr val="212529"/>
                </a:solidFill>
                <a:effectLst/>
                <a:latin typeface="Amiri"/>
              </a:rPr>
              <a:t>) </a:t>
            </a:r>
            <a:endParaRPr lang="en-AU" sz="1400" dirty="0"/>
          </a:p>
        </p:txBody>
      </p:sp>
      <p:sp>
        <p:nvSpPr>
          <p:cNvPr id="28" name="TextBox 27">
            <a:extLst>
              <a:ext uri="{FF2B5EF4-FFF2-40B4-BE49-F238E27FC236}">
                <a16:creationId xmlns:a16="http://schemas.microsoft.com/office/drawing/2014/main" id="{E32C9161-10BD-483B-8D67-1B9E0D62BF27}"/>
              </a:ext>
            </a:extLst>
          </p:cNvPr>
          <p:cNvSpPr txBox="1"/>
          <p:nvPr/>
        </p:nvSpPr>
        <p:spPr>
          <a:xfrm>
            <a:off x="10890698" y="3429000"/>
            <a:ext cx="1205391" cy="1600438"/>
          </a:xfrm>
          <a:prstGeom prst="rect">
            <a:avLst/>
          </a:prstGeom>
          <a:noFill/>
        </p:spPr>
        <p:txBody>
          <a:bodyPr wrap="square" rtlCol="0">
            <a:spAutoFit/>
          </a:bodyPr>
          <a:lstStyle/>
          <a:p>
            <a:pPr algn="ctr"/>
            <a:r>
              <a:rPr lang="en-AU" sz="1400" b="1" dirty="0">
                <a:solidFill>
                  <a:srgbClr val="006600"/>
                </a:solidFill>
              </a:rPr>
              <a:t>Since March 2023 </a:t>
            </a:r>
          </a:p>
          <a:p>
            <a:pPr algn="ctr"/>
            <a:r>
              <a:rPr lang="en-AU" sz="1400" b="1" dirty="0">
                <a:solidFill>
                  <a:srgbClr val="006600"/>
                </a:solidFill>
              </a:rPr>
              <a:t>financial conditions have become easier</a:t>
            </a:r>
          </a:p>
        </p:txBody>
      </p:sp>
      <p:pic>
        <p:nvPicPr>
          <p:cNvPr id="3" name="Picture 2">
            <a:extLst>
              <a:ext uri="{FF2B5EF4-FFF2-40B4-BE49-F238E27FC236}">
                <a16:creationId xmlns:a16="http://schemas.microsoft.com/office/drawing/2014/main" id="{C14900E3-2A6D-6F3B-4479-887F30FA19DF}"/>
              </a:ext>
            </a:extLst>
          </p:cNvPr>
          <p:cNvPicPr>
            <a:picLocks noChangeAspect="1"/>
          </p:cNvPicPr>
          <p:nvPr/>
        </p:nvPicPr>
        <p:blipFill>
          <a:blip r:embed="rId3"/>
          <a:stretch>
            <a:fillRect/>
          </a:stretch>
        </p:blipFill>
        <p:spPr>
          <a:xfrm>
            <a:off x="256255" y="894311"/>
            <a:ext cx="10634443" cy="5801294"/>
          </a:xfrm>
          <a:prstGeom prst="rect">
            <a:avLst/>
          </a:prstGeom>
        </p:spPr>
      </p:pic>
      <p:pic>
        <p:nvPicPr>
          <p:cNvPr id="11" name="Picture 10">
            <a:extLst>
              <a:ext uri="{FF2B5EF4-FFF2-40B4-BE49-F238E27FC236}">
                <a16:creationId xmlns:a16="http://schemas.microsoft.com/office/drawing/2014/main" id="{8617E72E-5ADF-3BA6-CE09-49ABABB900A4}"/>
              </a:ext>
            </a:extLst>
          </p:cNvPr>
          <p:cNvPicPr>
            <a:picLocks noChangeAspect="1"/>
          </p:cNvPicPr>
          <p:nvPr/>
        </p:nvPicPr>
        <p:blipFill>
          <a:blip r:embed="rId4"/>
          <a:stretch>
            <a:fillRect/>
          </a:stretch>
        </p:blipFill>
        <p:spPr>
          <a:xfrm>
            <a:off x="1853242" y="1455605"/>
            <a:ext cx="2194750" cy="1030313"/>
          </a:xfrm>
          <a:prstGeom prst="rect">
            <a:avLst/>
          </a:prstGeom>
        </p:spPr>
      </p:pic>
      <p:pic>
        <p:nvPicPr>
          <p:cNvPr id="14" name="Picture 13">
            <a:extLst>
              <a:ext uri="{FF2B5EF4-FFF2-40B4-BE49-F238E27FC236}">
                <a16:creationId xmlns:a16="http://schemas.microsoft.com/office/drawing/2014/main" id="{6E712C5C-B79F-B37D-61EF-EB68CDCF17BD}"/>
              </a:ext>
            </a:extLst>
          </p:cNvPr>
          <p:cNvPicPr>
            <a:picLocks noChangeAspect="1"/>
          </p:cNvPicPr>
          <p:nvPr/>
        </p:nvPicPr>
        <p:blipFill>
          <a:blip r:embed="rId5"/>
          <a:stretch>
            <a:fillRect/>
          </a:stretch>
        </p:blipFill>
        <p:spPr>
          <a:xfrm>
            <a:off x="962676" y="2485918"/>
            <a:ext cx="768163" cy="957155"/>
          </a:xfrm>
          <a:prstGeom prst="rect">
            <a:avLst/>
          </a:prstGeom>
        </p:spPr>
      </p:pic>
      <p:pic>
        <p:nvPicPr>
          <p:cNvPr id="16" name="Picture 15">
            <a:extLst>
              <a:ext uri="{FF2B5EF4-FFF2-40B4-BE49-F238E27FC236}">
                <a16:creationId xmlns:a16="http://schemas.microsoft.com/office/drawing/2014/main" id="{8062A2F8-847E-2FAD-5339-5ECD625BF09E}"/>
              </a:ext>
            </a:extLst>
          </p:cNvPr>
          <p:cNvPicPr>
            <a:picLocks noChangeAspect="1"/>
          </p:cNvPicPr>
          <p:nvPr/>
        </p:nvPicPr>
        <p:blipFill>
          <a:blip r:embed="rId6"/>
          <a:stretch>
            <a:fillRect/>
          </a:stretch>
        </p:blipFill>
        <p:spPr>
          <a:xfrm>
            <a:off x="3176395" y="3444407"/>
            <a:ext cx="914479" cy="701101"/>
          </a:xfrm>
          <a:prstGeom prst="rect">
            <a:avLst/>
          </a:prstGeom>
        </p:spPr>
      </p:pic>
      <p:pic>
        <p:nvPicPr>
          <p:cNvPr id="17" name="Picture 16">
            <a:extLst>
              <a:ext uri="{FF2B5EF4-FFF2-40B4-BE49-F238E27FC236}">
                <a16:creationId xmlns:a16="http://schemas.microsoft.com/office/drawing/2014/main" id="{481E821F-7D18-209E-17BF-27BB5EB5383A}"/>
              </a:ext>
            </a:extLst>
          </p:cNvPr>
          <p:cNvPicPr>
            <a:picLocks noChangeAspect="1"/>
          </p:cNvPicPr>
          <p:nvPr/>
        </p:nvPicPr>
        <p:blipFill>
          <a:blip r:embed="rId7"/>
          <a:stretch>
            <a:fillRect/>
          </a:stretch>
        </p:blipFill>
        <p:spPr>
          <a:xfrm>
            <a:off x="4130651" y="3565409"/>
            <a:ext cx="835224" cy="780432"/>
          </a:xfrm>
          <a:prstGeom prst="rect">
            <a:avLst/>
          </a:prstGeom>
        </p:spPr>
      </p:pic>
      <p:pic>
        <p:nvPicPr>
          <p:cNvPr id="19" name="Picture 18">
            <a:extLst>
              <a:ext uri="{FF2B5EF4-FFF2-40B4-BE49-F238E27FC236}">
                <a16:creationId xmlns:a16="http://schemas.microsoft.com/office/drawing/2014/main" id="{9082DA42-23B2-1CE7-4BAD-2BCEC6AD9813}"/>
              </a:ext>
            </a:extLst>
          </p:cNvPr>
          <p:cNvPicPr>
            <a:picLocks noChangeAspect="1"/>
          </p:cNvPicPr>
          <p:nvPr/>
        </p:nvPicPr>
        <p:blipFill>
          <a:blip r:embed="rId8"/>
          <a:stretch>
            <a:fillRect/>
          </a:stretch>
        </p:blipFill>
        <p:spPr>
          <a:xfrm>
            <a:off x="4893784" y="3982309"/>
            <a:ext cx="957155" cy="920576"/>
          </a:xfrm>
          <a:prstGeom prst="rect">
            <a:avLst/>
          </a:prstGeom>
        </p:spPr>
      </p:pic>
      <p:pic>
        <p:nvPicPr>
          <p:cNvPr id="20" name="Picture 19">
            <a:extLst>
              <a:ext uri="{FF2B5EF4-FFF2-40B4-BE49-F238E27FC236}">
                <a16:creationId xmlns:a16="http://schemas.microsoft.com/office/drawing/2014/main" id="{8D9E86D7-6B18-14FB-4D47-613D5796B783}"/>
              </a:ext>
            </a:extLst>
          </p:cNvPr>
          <p:cNvPicPr>
            <a:picLocks noChangeAspect="1"/>
          </p:cNvPicPr>
          <p:nvPr/>
        </p:nvPicPr>
        <p:blipFill>
          <a:blip r:embed="rId9"/>
          <a:stretch>
            <a:fillRect/>
          </a:stretch>
        </p:blipFill>
        <p:spPr>
          <a:xfrm>
            <a:off x="5857628" y="3707457"/>
            <a:ext cx="1042506" cy="835224"/>
          </a:xfrm>
          <a:prstGeom prst="rect">
            <a:avLst/>
          </a:prstGeom>
        </p:spPr>
      </p:pic>
      <p:pic>
        <p:nvPicPr>
          <p:cNvPr id="21" name="Picture 20">
            <a:extLst>
              <a:ext uri="{FF2B5EF4-FFF2-40B4-BE49-F238E27FC236}">
                <a16:creationId xmlns:a16="http://schemas.microsoft.com/office/drawing/2014/main" id="{2A7910DD-9A18-3E2D-2BCA-C4FE4CF047D1}"/>
              </a:ext>
            </a:extLst>
          </p:cNvPr>
          <p:cNvPicPr>
            <a:picLocks noChangeAspect="1"/>
          </p:cNvPicPr>
          <p:nvPr/>
        </p:nvPicPr>
        <p:blipFill>
          <a:blip r:embed="rId10"/>
          <a:stretch>
            <a:fillRect/>
          </a:stretch>
        </p:blipFill>
        <p:spPr>
          <a:xfrm>
            <a:off x="9103205" y="3733694"/>
            <a:ext cx="1121761" cy="1107994"/>
          </a:xfrm>
          <a:prstGeom prst="rect">
            <a:avLst/>
          </a:prstGeom>
        </p:spPr>
      </p:pic>
      <p:pic>
        <p:nvPicPr>
          <p:cNvPr id="23" name="Picture 22">
            <a:extLst>
              <a:ext uri="{FF2B5EF4-FFF2-40B4-BE49-F238E27FC236}">
                <a16:creationId xmlns:a16="http://schemas.microsoft.com/office/drawing/2014/main" id="{AE3FD150-FB89-E895-7FB8-139048DDEF2D}"/>
              </a:ext>
            </a:extLst>
          </p:cNvPr>
          <p:cNvPicPr>
            <a:picLocks noChangeAspect="1"/>
          </p:cNvPicPr>
          <p:nvPr/>
        </p:nvPicPr>
        <p:blipFill>
          <a:blip r:embed="rId11"/>
          <a:stretch>
            <a:fillRect/>
          </a:stretch>
        </p:blipFill>
        <p:spPr>
          <a:xfrm>
            <a:off x="7077666" y="2426187"/>
            <a:ext cx="1505843" cy="957155"/>
          </a:xfrm>
          <a:prstGeom prst="rect">
            <a:avLst/>
          </a:prstGeom>
        </p:spPr>
      </p:pic>
      <p:pic>
        <p:nvPicPr>
          <p:cNvPr id="24" name="Picture 23">
            <a:extLst>
              <a:ext uri="{FF2B5EF4-FFF2-40B4-BE49-F238E27FC236}">
                <a16:creationId xmlns:a16="http://schemas.microsoft.com/office/drawing/2014/main" id="{16B65FEC-2019-6240-C674-F86C45AA6F97}"/>
              </a:ext>
            </a:extLst>
          </p:cNvPr>
          <p:cNvPicPr>
            <a:picLocks noChangeAspect="1"/>
          </p:cNvPicPr>
          <p:nvPr/>
        </p:nvPicPr>
        <p:blipFill>
          <a:blip r:embed="rId12"/>
          <a:stretch>
            <a:fillRect/>
          </a:stretch>
        </p:blipFill>
        <p:spPr>
          <a:xfrm>
            <a:off x="10037148" y="3955625"/>
            <a:ext cx="792093" cy="803676"/>
          </a:xfrm>
          <a:prstGeom prst="rect">
            <a:avLst/>
          </a:prstGeom>
        </p:spPr>
      </p:pic>
      <p:pic>
        <p:nvPicPr>
          <p:cNvPr id="26" name="Picture 25">
            <a:extLst>
              <a:ext uri="{FF2B5EF4-FFF2-40B4-BE49-F238E27FC236}">
                <a16:creationId xmlns:a16="http://schemas.microsoft.com/office/drawing/2014/main" id="{8BE6F0D8-4C51-ECFD-71A9-7121FC718E0B}"/>
              </a:ext>
            </a:extLst>
          </p:cNvPr>
          <p:cNvPicPr>
            <a:picLocks noChangeAspect="1"/>
          </p:cNvPicPr>
          <p:nvPr/>
        </p:nvPicPr>
        <p:blipFill>
          <a:blip r:embed="rId13"/>
          <a:stretch>
            <a:fillRect/>
          </a:stretch>
        </p:blipFill>
        <p:spPr>
          <a:xfrm>
            <a:off x="10187468" y="4806268"/>
            <a:ext cx="169291" cy="384081"/>
          </a:xfrm>
          <a:prstGeom prst="rect">
            <a:avLst/>
          </a:prstGeom>
        </p:spPr>
      </p:pic>
      <p:pic>
        <p:nvPicPr>
          <p:cNvPr id="32" name="Picture 31">
            <a:extLst>
              <a:ext uri="{FF2B5EF4-FFF2-40B4-BE49-F238E27FC236}">
                <a16:creationId xmlns:a16="http://schemas.microsoft.com/office/drawing/2014/main" id="{55728D0A-4238-061C-2470-8B0EE454B3C9}"/>
              </a:ext>
            </a:extLst>
          </p:cNvPr>
          <p:cNvPicPr>
            <a:picLocks noChangeAspect="1"/>
          </p:cNvPicPr>
          <p:nvPr/>
        </p:nvPicPr>
        <p:blipFill>
          <a:blip r:embed="rId14"/>
          <a:stretch>
            <a:fillRect/>
          </a:stretch>
        </p:blipFill>
        <p:spPr>
          <a:xfrm>
            <a:off x="10488468" y="4761675"/>
            <a:ext cx="475497" cy="486062"/>
          </a:xfrm>
          <a:prstGeom prst="rect">
            <a:avLst/>
          </a:prstGeom>
        </p:spPr>
      </p:pic>
      <p:pic>
        <p:nvPicPr>
          <p:cNvPr id="33" name="Picture 32">
            <a:extLst>
              <a:ext uri="{FF2B5EF4-FFF2-40B4-BE49-F238E27FC236}">
                <a16:creationId xmlns:a16="http://schemas.microsoft.com/office/drawing/2014/main" id="{77C42715-2AE4-1002-AC83-9A3BC59F3B2A}"/>
              </a:ext>
            </a:extLst>
          </p:cNvPr>
          <p:cNvPicPr>
            <a:picLocks noChangeAspect="1"/>
          </p:cNvPicPr>
          <p:nvPr/>
        </p:nvPicPr>
        <p:blipFill>
          <a:blip r:embed="rId15"/>
          <a:stretch>
            <a:fillRect/>
          </a:stretch>
        </p:blipFill>
        <p:spPr>
          <a:xfrm>
            <a:off x="5377091" y="1851879"/>
            <a:ext cx="3932261" cy="634039"/>
          </a:xfrm>
          <a:prstGeom prst="rect">
            <a:avLst/>
          </a:prstGeom>
        </p:spPr>
      </p:pic>
      <p:pic>
        <p:nvPicPr>
          <p:cNvPr id="34" name="Picture 33">
            <a:extLst>
              <a:ext uri="{FF2B5EF4-FFF2-40B4-BE49-F238E27FC236}">
                <a16:creationId xmlns:a16="http://schemas.microsoft.com/office/drawing/2014/main" id="{C2F5CD15-3EFD-0701-CC47-BFFF294DFE08}"/>
              </a:ext>
            </a:extLst>
          </p:cNvPr>
          <p:cNvPicPr>
            <a:picLocks noChangeAspect="1"/>
          </p:cNvPicPr>
          <p:nvPr/>
        </p:nvPicPr>
        <p:blipFill>
          <a:blip r:embed="rId16"/>
          <a:stretch>
            <a:fillRect/>
          </a:stretch>
        </p:blipFill>
        <p:spPr>
          <a:xfrm>
            <a:off x="5060072" y="1675504"/>
            <a:ext cx="436248" cy="914445"/>
          </a:xfrm>
          <a:prstGeom prst="rect">
            <a:avLst/>
          </a:prstGeom>
        </p:spPr>
      </p:pic>
      <p:pic>
        <p:nvPicPr>
          <p:cNvPr id="35" name="Picture 34">
            <a:extLst>
              <a:ext uri="{FF2B5EF4-FFF2-40B4-BE49-F238E27FC236}">
                <a16:creationId xmlns:a16="http://schemas.microsoft.com/office/drawing/2014/main" id="{60CB8801-FC6B-C025-309A-6B81752F93BD}"/>
              </a:ext>
            </a:extLst>
          </p:cNvPr>
          <p:cNvPicPr>
            <a:picLocks noChangeAspect="1"/>
          </p:cNvPicPr>
          <p:nvPr/>
        </p:nvPicPr>
        <p:blipFill>
          <a:blip r:embed="rId17"/>
          <a:stretch>
            <a:fillRect/>
          </a:stretch>
        </p:blipFill>
        <p:spPr>
          <a:xfrm>
            <a:off x="2568657" y="5537868"/>
            <a:ext cx="7169517" cy="493819"/>
          </a:xfrm>
          <a:prstGeom prst="rect">
            <a:avLst/>
          </a:prstGeom>
        </p:spPr>
      </p:pic>
      <p:sp>
        <p:nvSpPr>
          <p:cNvPr id="6" name="TextBox 5">
            <a:extLst>
              <a:ext uri="{FF2B5EF4-FFF2-40B4-BE49-F238E27FC236}">
                <a16:creationId xmlns:a16="http://schemas.microsoft.com/office/drawing/2014/main" id="{3EEE1A9B-73DE-ED8F-1080-9714EAB79C49}"/>
              </a:ext>
            </a:extLst>
          </p:cNvPr>
          <p:cNvSpPr txBox="1"/>
          <p:nvPr/>
        </p:nvSpPr>
        <p:spPr>
          <a:xfrm>
            <a:off x="10696089" y="5096704"/>
            <a:ext cx="897477" cy="923330"/>
          </a:xfrm>
          <a:prstGeom prst="rect">
            <a:avLst/>
          </a:prstGeom>
          <a:noFill/>
        </p:spPr>
        <p:txBody>
          <a:bodyPr wrap="square" rtlCol="0">
            <a:spAutoFit/>
          </a:bodyPr>
          <a:lstStyle/>
          <a:p>
            <a:r>
              <a:rPr lang="en-AU" b="1" dirty="0"/>
              <a:t>- 0.56</a:t>
            </a:r>
          </a:p>
          <a:p>
            <a:r>
              <a:rPr lang="en-AU" b="1" dirty="0"/>
              <a:t>Sept   2025</a:t>
            </a:r>
          </a:p>
        </p:txBody>
      </p:sp>
    </p:spTree>
    <p:extLst>
      <p:ext uri="{BB962C8B-B14F-4D97-AF65-F5344CB8AC3E}">
        <p14:creationId xmlns:p14="http://schemas.microsoft.com/office/powerpoint/2010/main" val="261650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F479072-CBCA-C87A-48DB-B4CFEBCDCD2B}"/>
              </a:ext>
            </a:extLst>
          </p:cNvPr>
          <p:cNvSpPr txBox="1"/>
          <p:nvPr/>
        </p:nvSpPr>
        <p:spPr>
          <a:xfrm>
            <a:off x="70573" y="198420"/>
            <a:ext cx="108969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srgbClr val="333333"/>
                </a:solidFill>
                <a:effectLst/>
                <a:uLnTx/>
                <a:uFillTx/>
                <a:latin typeface="Arial" panose="020B0604020202020204" pitchFamily="34" charset="0"/>
                <a:ea typeface="+mn-ea"/>
                <a:cs typeface="+mn-cs"/>
              </a:rPr>
              <a:t>Global Economy depends on the Middle East for oil supply. </a:t>
            </a:r>
            <a:r>
              <a:rPr kumimoji="0" lang="en-AU" sz="2000" b="1" i="0" u="none" strike="noStrike" kern="1200" cap="none" spc="0" normalizeH="0" baseline="0" noProof="0" dirty="0">
                <a:ln>
                  <a:noFill/>
                </a:ln>
                <a:solidFill>
                  <a:srgbClr val="7030A0"/>
                </a:solidFill>
                <a:effectLst/>
                <a:uLnTx/>
                <a:uFillTx/>
                <a:latin typeface="Arial" panose="020B0604020202020204" pitchFamily="34" charset="0"/>
                <a:ea typeface="+mn-ea"/>
                <a:cs typeface="+mn-cs"/>
              </a:rPr>
              <a:t>Yet the USA is </a:t>
            </a:r>
            <a:r>
              <a:rPr kumimoji="0" lang="en-AU" sz="2000" b="1" i="0" u="sng" strike="noStrike" kern="0" cap="none" spc="0" normalizeH="0" baseline="0" noProof="0" dirty="0">
                <a:ln>
                  <a:noFill/>
                </a:ln>
                <a:solidFill>
                  <a:srgbClr val="7030A0"/>
                </a:solidFill>
                <a:effectLst/>
                <a:uLnTx/>
                <a:uFillTx/>
                <a:latin typeface="Arial" panose="020B0604020202020204" pitchFamily="34" charset="0"/>
              </a:rPr>
              <a:t>self sufficient</a:t>
            </a:r>
            <a:r>
              <a:rPr kumimoji="0" lang="en-AU" sz="2000" b="1" i="0" u="sng" strike="noStrike" kern="1200" cap="none" spc="0" normalizeH="0" baseline="0" noProof="0" dirty="0">
                <a:ln>
                  <a:noFill/>
                </a:ln>
                <a:solidFill>
                  <a:srgbClr val="7030A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Top 10 Oil</a:t>
            </a:r>
            <a:r>
              <a:rPr kumimoji="0" lang="en-AU" sz="2000" b="0" i="1" u="none" strike="noStrike" kern="1200" cap="none" spc="0" normalizeH="0" baseline="30000" noProof="0" dirty="0">
                <a:ln>
                  <a:noFill/>
                </a:ln>
                <a:solidFill>
                  <a:srgbClr val="333333"/>
                </a:solidFill>
                <a:effectLst/>
                <a:uLnTx/>
                <a:uFillTx/>
                <a:latin typeface="Arial" panose="020B0604020202020204" pitchFamily="34" charset="0"/>
                <a:ea typeface="+mn-ea"/>
                <a:cs typeface="+mn-cs"/>
              </a:rPr>
              <a:t> </a:t>
            </a:r>
            <a:r>
              <a:rPr kumimoji="0" lang="en-AU" sz="20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producers in 2023</a:t>
            </a:r>
            <a:r>
              <a:rPr kumimoji="0" lang="en-AU" sz="2000" b="0" i="1" u="none" strike="noStrike" kern="1200" cap="none" spc="0" normalizeH="0" baseline="30000" noProof="0" dirty="0">
                <a:ln>
                  <a:noFill/>
                </a:ln>
                <a:solidFill>
                  <a:srgbClr val="333333"/>
                </a:solidFill>
                <a:effectLst/>
                <a:uLnTx/>
                <a:uFillTx/>
                <a:latin typeface="Arial" panose="020B0604020202020204" pitchFamily="34" charset="0"/>
                <a:ea typeface="+mn-ea"/>
                <a:cs typeface="+mn-cs"/>
              </a:rPr>
              <a:t> </a:t>
            </a:r>
            <a:r>
              <a:rPr kumimoji="0" lang="en-AU" sz="1400" b="0" i="1" u="none" strike="noStrike" kern="1200" cap="none" spc="0" normalizeH="0" baseline="30000" noProof="0" dirty="0">
                <a:ln>
                  <a:noFill/>
                </a:ln>
                <a:solidFill>
                  <a:srgbClr val="333333"/>
                </a:solidFill>
                <a:effectLst/>
                <a:uLnTx/>
                <a:uFillTx/>
                <a:latin typeface="Arial" panose="020B0604020202020204" pitchFamily="34" charset="0"/>
                <a:ea typeface="+mn-ea"/>
                <a:cs typeface="+mn-cs"/>
              </a:rPr>
              <a:t>*  </a:t>
            </a:r>
            <a:r>
              <a:rPr kumimoji="0" lang="en-AU" sz="16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includes crude oil, all other petroleum             liquids, biofuels and refinery</a:t>
            </a:r>
            <a:endParaRPr kumimoji="0" lang="en-AU" sz="1600" b="0" i="1" u="none" strike="noStrike" kern="1200" cap="none" spc="0" normalizeH="0" baseline="30000" noProof="0" dirty="0">
              <a:ln>
                <a:noFill/>
              </a:ln>
              <a:solidFill>
                <a:srgbClr val="81312F">
                  <a:lumMod val="75000"/>
                </a:srgbClr>
              </a:solidFill>
              <a:effectLst/>
              <a:uLnTx/>
              <a:uFillTx/>
              <a:latin typeface="Arial" panose="020B0604020202020204" pitchFamily="34" charset="0"/>
              <a:ea typeface="+mn-ea"/>
              <a:cs typeface="+mn-cs"/>
            </a:endParaRPr>
          </a:p>
        </p:txBody>
      </p:sp>
      <p:graphicFrame>
        <p:nvGraphicFramePr>
          <p:cNvPr id="9" name="Table 9">
            <a:extLst>
              <a:ext uri="{FF2B5EF4-FFF2-40B4-BE49-F238E27FC236}">
                <a16:creationId xmlns:a16="http://schemas.microsoft.com/office/drawing/2014/main" id="{5E324C96-E26F-7604-FCF6-85F8F2A6E23B}"/>
              </a:ext>
            </a:extLst>
          </p:cNvPr>
          <p:cNvGraphicFramePr>
            <a:graphicFrameLocks noGrp="1"/>
          </p:cNvGraphicFramePr>
          <p:nvPr/>
        </p:nvGraphicFramePr>
        <p:xfrm>
          <a:off x="228601" y="1032468"/>
          <a:ext cx="5747657" cy="5385672"/>
        </p:xfrm>
        <a:graphic>
          <a:graphicData uri="http://schemas.openxmlformats.org/drawingml/2006/table">
            <a:tbl>
              <a:tblPr firstRow="1" bandRow="1">
                <a:tableStyleId>{5C22544A-7EE6-4342-B048-85BDC9FD1C3A}</a:tableStyleId>
              </a:tblPr>
              <a:tblGrid>
                <a:gridCol w="1908854">
                  <a:extLst>
                    <a:ext uri="{9D8B030D-6E8A-4147-A177-3AD203B41FA5}">
                      <a16:colId xmlns:a16="http://schemas.microsoft.com/office/drawing/2014/main" val="3277411483"/>
                    </a:ext>
                  </a:extLst>
                </a:gridCol>
                <a:gridCol w="1898309">
                  <a:extLst>
                    <a:ext uri="{9D8B030D-6E8A-4147-A177-3AD203B41FA5}">
                      <a16:colId xmlns:a16="http://schemas.microsoft.com/office/drawing/2014/main" val="737602376"/>
                    </a:ext>
                  </a:extLst>
                </a:gridCol>
                <a:gridCol w="1940494">
                  <a:extLst>
                    <a:ext uri="{9D8B030D-6E8A-4147-A177-3AD203B41FA5}">
                      <a16:colId xmlns:a16="http://schemas.microsoft.com/office/drawing/2014/main" val="162358917"/>
                    </a:ext>
                  </a:extLst>
                </a:gridCol>
              </a:tblGrid>
              <a:tr h="642818">
                <a:tc>
                  <a:txBody>
                    <a:bodyPr/>
                    <a:lstStyle/>
                    <a:p>
                      <a:pPr algn="ctr" fontAlgn="t"/>
                      <a:r>
                        <a:rPr lang="en-AU" b="1" dirty="0">
                          <a:solidFill>
                            <a:srgbClr val="333333"/>
                          </a:solidFill>
                          <a:effectLst/>
                        </a:rPr>
                        <a:t>Country</a:t>
                      </a:r>
                      <a:endParaRPr lang="en-AU" dirty="0">
                        <a:solidFill>
                          <a:srgbClr val="333333"/>
                        </a:solidFill>
                        <a:effectLst/>
                      </a:endParaRPr>
                    </a:p>
                  </a:txBody>
                  <a:tcPr marL="6350" marR="6350" marT="6350" marB="6350">
                    <a:noFill/>
                  </a:tcPr>
                </a:tc>
                <a:tc>
                  <a:txBody>
                    <a:bodyPr/>
                    <a:lstStyle/>
                    <a:p>
                      <a:pPr algn="ctr" fontAlgn="t"/>
                      <a:r>
                        <a:rPr lang="en-AU" b="1" dirty="0">
                          <a:solidFill>
                            <a:srgbClr val="333333"/>
                          </a:solidFill>
                          <a:effectLst/>
                        </a:rPr>
                        <a:t>Million barrels per day</a:t>
                      </a:r>
                      <a:endParaRPr lang="en-AU" dirty="0">
                        <a:solidFill>
                          <a:srgbClr val="333333"/>
                        </a:solidFill>
                        <a:effectLst/>
                      </a:endParaRPr>
                    </a:p>
                  </a:txBody>
                  <a:tcPr marL="6350" marR="6350" marT="6350" marB="6350">
                    <a:noFill/>
                  </a:tcPr>
                </a:tc>
                <a:tc>
                  <a:txBody>
                    <a:bodyPr/>
                    <a:lstStyle/>
                    <a:p>
                      <a:pPr algn="ctr" fontAlgn="t"/>
                      <a:r>
                        <a:rPr lang="en-AU" b="1" i="1" dirty="0">
                          <a:solidFill>
                            <a:srgbClr val="333333"/>
                          </a:solidFill>
                          <a:effectLst/>
                        </a:rPr>
                        <a:t>Share of </a:t>
                      </a:r>
                    </a:p>
                    <a:p>
                      <a:pPr algn="ctr" fontAlgn="t"/>
                      <a:r>
                        <a:rPr lang="en-AU" b="1" i="1" dirty="0">
                          <a:solidFill>
                            <a:srgbClr val="333333"/>
                          </a:solidFill>
                          <a:effectLst/>
                        </a:rPr>
                        <a:t>world total</a:t>
                      </a:r>
                      <a:endParaRPr lang="en-AU" i="1" dirty="0">
                        <a:solidFill>
                          <a:srgbClr val="333333"/>
                        </a:solidFill>
                        <a:effectLst/>
                      </a:endParaRPr>
                    </a:p>
                  </a:txBody>
                  <a:tcPr marL="6350" marR="6350" marT="6350" marB="6350">
                    <a:noFill/>
                  </a:tcPr>
                </a:tc>
                <a:extLst>
                  <a:ext uri="{0D108BD9-81ED-4DB2-BD59-A6C34878D82A}">
                    <a16:rowId xmlns:a16="http://schemas.microsoft.com/office/drawing/2014/main" val="818134222"/>
                  </a:ext>
                </a:extLst>
              </a:tr>
              <a:tr h="444050">
                <a:tc>
                  <a:txBody>
                    <a:bodyPr/>
                    <a:lstStyle/>
                    <a:p>
                      <a:pPr algn="ctr" fontAlgn="t"/>
                      <a:r>
                        <a:rPr lang="en-AU" sz="2000" b="1" dirty="0">
                          <a:solidFill>
                            <a:srgbClr val="7030A0"/>
                          </a:solidFill>
                          <a:effectLst/>
                        </a:rPr>
                        <a:t> United States</a:t>
                      </a:r>
                    </a:p>
                  </a:txBody>
                  <a:tcPr marL="6350" marR="6350" marT="6350" marB="6350"/>
                </a:tc>
                <a:tc>
                  <a:txBody>
                    <a:bodyPr/>
                    <a:lstStyle/>
                    <a:p>
                      <a:pPr algn="ctr" fontAlgn="t"/>
                      <a:r>
                        <a:rPr lang="en-AU" sz="2000" b="1" dirty="0">
                          <a:solidFill>
                            <a:srgbClr val="7030A0"/>
                          </a:solidFill>
                          <a:effectLst/>
                        </a:rPr>
                        <a:t>21.9</a:t>
                      </a:r>
                    </a:p>
                  </a:txBody>
                  <a:tcPr marL="6350" marR="6350" marT="6350" marB="6350"/>
                </a:tc>
                <a:tc>
                  <a:txBody>
                    <a:bodyPr/>
                    <a:lstStyle/>
                    <a:p>
                      <a:pPr algn="ctr" fontAlgn="t"/>
                      <a:r>
                        <a:rPr lang="en-AU" sz="2000" b="1" i="1" dirty="0">
                          <a:solidFill>
                            <a:srgbClr val="7030A0"/>
                          </a:solidFill>
                          <a:effectLst/>
                        </a:rPr>
                        <a:t>22 %</a:t>
                      </a:r>
                    </a:p>
                  </a:txBody>
                  <a:tcPr marL="6350" marR="6350" marT="6350" marB="6350"/>
                </a:tc>
                <a:extLst>
                  <a:ext uri="{0D108BD9-81ED-4DB2-BD59-A6C34878D82A}">
                    <a16:rowId xmlns:a16="http://schemas.microsoft.com/office/drawing/2014/main" val="3495367632"/>
                  </a:ext>
                </a:extLst>
              </a:tr>
              <a:tr h="385856">
                <a:tc>
                  <a:txBody>
                    <a:bodyPr/>
                    <a:lstStyle/>
                    <a:p>
                      <a:pPr algn="ctr" fontAlgn="t"/>
                      <a:r>
                        <a:rPr lang="en-AU" sz="2000" b="1" dirty="0">
                          <a:solidFill>
                            <a:srgbClr val="FF0000"/>
                          </a:solidFill>
                          <a:effectLst/>
                        </a:rPr>
                        <a:t> Saudi Arabia</a:t>
                      </a:r>
                    </a:p>
                  </a:txBody>
                  <a:tcPr marL="6350" marR="6350" marT="6350" marB="6350"/>
                </a:tc>
                <a:tc>
                  <a:txBody>
                    <a:bodyPr/>
                    <a:lstStyle/>
                    <a:p>
                      <a:pPr algn="ctr" fontAlgn="t"/>
                      <a:r>
                        <a:rPr lang="en-AU" sz="2000" b="1" dirty="0">
                          <a:solidFill>
                            <a:srgbClr val="FF0000"/>
                          </a:solidFill>
                          <a:effectLst/>
                        </a:rPr>
                        <a:t>11.1</a:t>
                      </a:r>
                    </a:p>
                  </a:txBody>
                  <a:tcPr marL="6350" marR="6350" marT="6350" marB="6350"/>
                </a:tc>
                <a:tc>
                  <a:txBody>
                    <a:bodyPr/>
                    <a:lstStyle/>
                    <a:p>
                      <a:pPr algn="ctr" fontAlgn="t"/>
                      <a:r>
                        <a:rPr lang="en-AU" sz="2000" b="1" i="1" dirty="0">
                          <a:solidFill>
                            <a:srgbClr val="FF0000"/>
                          </a:solidFill>
                          <a:effectLst/>
                        </a:rPr>
                        <a:t>11 %</a:t>
                      </a:r>
                    </a:p>
                  </a:txBody>
                  <a:tcPr marL="6350" marR="6350" marT="6350" marB="6350"/>
                </a:tc>
                <a:extLst>
                  <a:ext uri="{0D108BD9-81ED-4DB2-BD59-A6C34878D82A}">
                    <a16:rowId xmlns:a16="http://schemas.microsoft.com/office/drawing/2014/main" val="1376138718"/>
                  </a:ext>
                </a:extLst>
              </a:tr>
              <a:tr h="396927">
                <a:tc>
                  <a:txBody>
                    <a:bodyPr/>
                    <a:lstStyle/>
                    <a:p>
                      <a:pPr algn="ctr" fontAlgn="t"/>
                      <a:r>
                        <a:rPr lang="en-AU" sz="2000" b="1" dirty="0">
                          <a:solidFill>
                            <a:schemeClr val="tx1">
                              <a:lumMod val="50000"/>
                              <a:lumOff val="50000"/>
                            </a:schemeClr>
                          </a:solidFill>
                          <a:effectLst/>
                        </a:rPr>
                        <a:t> RUSSIA</a:t>
                      </a:r>
                    </a:p>
                  </a:txBody>
                  <a:tcPr marL="6350" marR="6350" marT="6350" marB="6350"/>
                </a:tc>
                <a:tc>
                  <a:txBody>
                    <a:bodyPr/>
                    <a:lstStyle/>
                    <a:p>
                      <a:pPr algn="ctr" fontAlgn="t"/>
                      <a:r>
                        <a:rPr lang="en-AU" sz="2000" b="1" dirty="0">
                          <a:solidFill>
                            <a:schemeClr val="tx1">
                              <a:lumMod val="50000"/>
                              <a:lumOff val="50000"/>
                            </a:schemeClr>
                          </a:solidFill>
                          <a:effectLst/>
                        </a:rPr>
                        <a:t>10.8</a:t>
                      </a:r>
                    </a:p>
                  </a:txBody>
                  <a:tcPr marL="6350" marR="6350" marT="6350" marB="6350"/>
                </a:tc>
                <a:tc>
                  <a:txBody>
                    <a:bodyPr/>
                    <a:lstStyle/>
                    <a:p>
                      <a:pPr algn="ctr" fontAlgn="t"/>
                      <a:r>
                        <a:rPr lang="en-AU" sz="2000" b="1" i="1" dirty="0">
                          <a:solidFill>
                            <a:schemeClr val="tx1">
                              <a:lumMod val="50000"/>
                              <a:lumOff val="50000"/>
                            </a:schemeClr>
                          </a:solidFill>
                          <a:effectLst/>
                        </a:rPr>
                        <a:t> 11 %</a:t>
                      </a:r>
                    </a:p>
                  </a:txBody>
                  <a:tcPr marL="6350" marR="6350" marT="6350" marB="6350"/>
                </a:tc>
                <a:extLst>
                  <a:ext uri="{0D108BD9-81ED-4DB2-BD59-A6C34878D82A}">
                    <a16:rowId xmlns:a16="http://schemas.microsoft.com/office/drawing/2014/main" val="127094057"/>
                  </a:ext>
                </a:extLst>
              </a:tr>
              <a:tr h="385367">
                <a:tc>
                  <a:txBody>
                    <a:bodyPr/>
                    <a:lstStyle/>
                    <a:p>
                      <a:pPr algn="ctr" fontAlgn="t"/>
                      <a:r>
                        <a:rPr lang="en-AU" sz="2000" b="1" dirty="0">
                          <a:solidFill>
                            <a:srgbClr val="333333"/>
                          </a:solidFill>
                          <a:effectLst/>
                        </a:rPr>
                        <a:t> Canada</a:t>
                      </a:r>
                    </a:p>
                  </a:txBody>
                  <a:tcPr marL="6350" marR="6350" marT="6350" marB="6350"/>
                </a:tc>
                <a:tc>
                  <a:txBody>
                    <a:bodyPr/>
                    <a:lstStyle/>
                    <a:p>
                      <a:pPr algn="ctr" fontAlgn="t"/>
                      <a:r>
                        <a:rPr lang="en-AU" sz="2000" dirty="0">
                          <a:solidFill>
                            <a:srgbClr val="333333"/>
                          </a:solidFill>
                          <a:effectLst/>
                        </a:rPr>
                        <a:t>  5.8</a:t>
                      </a:r>
                    </a:p>
                  </a:txBody>
                  <a:tcPr marL="6350" marR="6350" marT="6350" marB="6350"/>
                </a:tc>
                <a:tc>
                  <a:txBody>
                    <a:bodyPr/>
                    <a:lstStyle/>
                    <a:p>
                      <a:pPr algn="ctr" fontAlgn="t"/>
                      <a:r>
                        <a:rPr lang="en-AU" sz="2000" i="1" dirty="0">
                          <a:solidFill>
                            <a:srgbClr val="333333"/>
                          </a:solidFill>
                          <a:effectLst/>
                        </a:rPr>
                        <a:t>  6 %</a:t>
                      </a:r>
                    </a:p>
                  </a:txBody>
                  <a:tcPr marL="6350" marR="6350" marT="6350" marB="6350"/>
                </a:tc>
                <a:extLst>
                  <a:ext uri="{0D108BD9-81ED-4DB2-BD59-A6C34878D82A}">
                    <a16:rowId xmlns:a16="http://schemas.microsoft.com/office/drawing/2014/main" val="3357495056"/>
                  </a:ext>
                </a:extLst>
              </a:tr>
              <a:tr h="337457">
                <a:tc>
                  <a:txBody>
                    <a:bodyPr/>
                    <a:lstStyle/>
                    <a:p>
                      <a:pPr algn="ctr" fontAlgn="t"/>
                      <a:r>
                        <a:rPr lang="en-AU" sz="2000" dirty="0">
                          <a:solidFill>
                            <a:srgbClr val="333333"/>
                          </a:solidFill>
                          <a:effectLst/>
                        </a:rPr>
                        <a:t> </a:t>
                      </a:r>
                      <a:r>
                        <a:rPr lang="en-AU" sz="2000" b="1" dirty="0">
                          <a:solidFill>
                            <a:srgbClr val="333333"/>
                          </a:solidFill>
                          <a:effectLst/>
                        </a:rPr>
                        <a:t>China</a:t>
                      </a:r>
                    </a:p>
                  </a:txBody>
                  <a:tcPr marL="6350" marR="6350" marT="6350" marB="6350"/>
                </a:tc>
                <a:tc>
                  <a:txBody>
                    <a:bodyPr/>
                    <a:lstStyle/>
                    <a:p>
                      <a:pPr algn="ctr" fontAlgn="t"/>
                      <a:r>
                        <a:rPr lang="en-AU" sz="2000" dirty="0">
                          <a:solidFill>
                            <a:srgbClr val="333333"/>
                          </a:solidFill>
                          <a:effectLst/>
                        </a:rPr>
                        <a:t>  5.3</a:t>
                      </a:r>
                    </a:p>
                  </a:txBody>
                  <a:tcPr marL="6350" marR="6350" marT="6350" marB="6350"/>
                </a:tc>
                <a:tc>
                  <a:txBody>
                    <a:bodyPr/>
                    <a:lstStyle/>
                    <a:p>
                      <a:pPr algn="ctr" fontAlgn="t"/>
                      <a:r>
                        <a:rPr lang="en-AU" sz="2000" i="1" dirty="0">
                          <a:solidFill>
                            <a:srgbClr val="333333"/>
                          </a:solidFill>
                          <a:effectLst/>
                        </a:rPr>
                        <a:t>  5 %</a:t>
                      </a:r>
                    </a:p>
                  </a:txBody>
                  <a:tcPr marL="6350" marR="6350" marT="6350" marB="6350"/>
                </a:tc>
                <a:extLst>
                  <a:ext uri="{0D108BD9-81ED-4DB2-BD59-A6C34878D82A}">
                    <a16:rowId xmlns:a16="http://schemas.microsoft.com/office/drawing/2014/main" val="1778143785"/>
                  </a:ext>
                </a:extLst>
              </a:tr>
              <a:tr h="348343">
                <a:tc>
                  <a:txBody>
                    <a:bodyPr/>
                    <a:lstStyle/>
                    <a:p>
                      <a:pPr algn="ctr" fontAlgn="t"/>
                      <a:r>
                        <a:rPr lang="en-AU" sz="2000" b="1" dirty="0">
                          <a:solidFill>
                            <a:srgbClr val="FF0000"/>
                          </a:solidFill>
                          <a:effectLst/>
                        </a:rPr>
                        <a:t> Iraq</a:t>
                      </a:r>
                    </a:p>
                  </a:txBody>
                  <a:tcPr marL="6350" marR="6350" marT="6350" marB="6350"/>
                </a:tc>
                <a:tc>
                  <a:txBody>
                    <a:bodyPr/>
                    <a:lstStyle/>
                    <a:p>
                      <a:pPr algn="ctr" fontAlgn="t"/>
                      <a:r>
                        <a:rPr lang="en-AU" sz="2000" b="1" dirty="0">
                          <a:solidFill>
                            <a:srgbClr val="FF0000"/>
                          </a:solidFill>
                          <a:effectLst/>
                        </a:rPr>
                        <a:t>  4.4</a:t>
                      </a:r>
                    </a:p>
                  </a:txBody>
                  <a:tcPr marL="6350" marR="6350" marT="6350" marB="6350"/>
                </a:tc>
                <a:tc>
                  <a:txBody>
                    <a:bodyPr/>
                    <a:lstStyle/>
                    <a:p>
                      <a:pPr algn="ctr" fontAlgn="t"/>
                      <a:r>
                        <a:rPr lang="en-AU" sz="2000" b="1" i="1" dirty="0">
                          <a:solidFill>
                            <a:srgbClr val="FF0000"/>
                          </a:solidFill>
                          <a:effectLst/>
                        </a:rPr>
                        <a:t>  4 %</a:t>
                      </a:r>
                    </a:p>
                  </a:txBody>
                  <a:tcPr marL="6350" marR="6350" marT="6350" marB="6350"/>
                </a:tc>
                <a:extLst>
                  <a:ext uri="{0D108BD9-81ED-4DB2-BD59-A6C34878D82A}">
                    <a16:rowId xmlns:a16="http://schemas.microsoft.com/office/drawing/2014/main" val="856285839"/>
                  </a:ext>
                </a:extLst>
              </a:tr>
              <a:tr h="394071">
                <a:tc>
                  <a:txBody>
                    <a:bodyPr/>
                    <a:lstStyle/>
                    <a:p>
                      <a:pPr algn="ctr" fontAlgn="t"/>
                      <a:r>
                        <a:rPr lang="en-AU" sz="2000" b="1" dirty="0">
                          <a:solidFill>
                            <a:schemeClr val="tx1"/>
                          </a:solidFill>
                          <a:effectLst/>
                        </a:rPr>
                        <a:t> Brazil</a:t>
                      </a:r>
                    </a:p>
                  </a:txBody>
                  <a:tcPr marL="6350" marR="6350" marT="6350" marB="6350"/>
                </a:tc>
                <a:tc>
                  <a:txBody>
                    <a:bodyPr/>
                    <a:lstStyle/>
                    <a:p>
                      <a:pPr algn="ctr" fontAlgn="t"/>
                      <a:r>
                        <a:rPr lang="en-AU" sz="2000" b="1" dirty="0">
                          <a:solidFill>
                            <a:schemeClr val="tx1"/>
                          </a:solidFill>
                          <a:effectLst/>
                        </a:rPr>
                        <a:t>  4.3</a:t>
                      </a:r>
                    </a:p>
                  </a:txBody>
                  <a:tcPr marL="6350" marR="6350" marT="6350" marB="6350"/>
                </a:tc>
                <a:tc>
                  <a:txBody>
                    <a:bodyPr/>
                    <a:lstStyle/>
                    <a:p>
                      <a:pPr algn="ctr" fontAlgn="t"/>
                      <a:r>
                        <a:rPr lang="en-AU" sz="2000" b="1" i="1" dirty="0">
                          <a:solidFill>
                            <a:schemeClr val="tx1"/>
                          </a:solidFill>
                          <a:effectLst/>
                        </a:rPr>
                        <a:t>  4 %</a:t>
                      </a:r>
                    </a:p>
                  </a:txBody>
                  <a:tcPr marL="6350" marR="6350" marT="6350" marB="6350"/>
                </a:tc>
                <a:extLst>
                  <a:ext uri="{0D108BD9-81ED-4DB2-BD59-A6C34878D82A}">
                    <a16:rowId xmlns:a16="http://schemas.microsoft.com/office/drawing/2014/main" val="3076994816"/>
                  </a:ext>
                </a:extLst>
              </a:tr>
              <a:tr h="357932">
                <a:tc>
                  <a:txBody>
                    <a:bodyPr/>
                    <a:lstStyle/>
                    <a:p>
                      <a:pPr algn="ctr" fontAlgn="t"/>
                      <a:r>
                        <a:rPr lang="en-AU" sz="2000" b="1" dirty="0">
                          <a:solidFill>
                            <a:srgbClr val="FF0000"/>
                          </a:solidFill>
                          <a:effectLst/>
                        </a:rPr>
                        <a:t> UAE</a:t>
                      </a:r>
                    </a:p>
                  </a:txBody>
                  <a:tcPr marL="6350" marR="6350" marT="6350" marB="6350"/>
                </a:tc>
                <a:tc>
                  <a:txBody>
                    <a:bodyPr/>
                    <a:lstStyle/>
                    <a:p>
                      <a:pPr algn="ctr" fontAlgn="t"/>
                      <a:r>
                        <a:rPr lang="en-AU" sz="2000" b="1" dirty="0">
                          <a:solidFill>
                            <a:srgbClr val="FF0000"/>
                          </a:solidFill>
                          <a:effectLst/>
                        </a:rPr>
                        <a:t>  4.2</a:t>
                      </a:r>
                    </a:p>
                  </a:txBody>
                  <a:tcPr marL="6350" marR="6350" marT="6350" marB="6350"/>
                </a:tc>
                <a:tc>
                  <a:txBody>
                    <a:bodyPr/>
                    <a:lstStyle/>
                    <a:p>
                      <a:pPr algn="ctr" fontAlgn="t"/>
                      <a:r>
                        <a:rPr lang="en-AU" sz="2000" b="1" i="1" dirty="0">
                          <a:solidFill>
                            <a:srgbClr val="FF0000"/>
                          </a:solidFill>
                          <a:effectLst/>
                        </a:rPr>
                        <a:t>  4 %</a:t>
                      </a:r>
                    </a:p>
                  </a:txBody>
                  <a:tcPr marL="6350" marR="6350" marT="6350" marB="6350"/>
                </a:tc>
                <a:extLst>
                  <a:ext uri="{0D108BD9-81ED-4DB2-BD59-A6C34878D82A}">
                    <a16:rowId xmlns:a16="http://schemas.microsoft.com/office/drawing/2014/main" val="804968462"/>
                  </a:ext>
                </a:extLst>
              </a:tr>
              <a:tr h="446884">
                <a:tc>
                  <a:txBody>
                    <a:bodyPr/>
                    <a:lstStyle/>
                    <a:p>
                      <a:pPr algn="ctr" fontAlgn="t"/>
                      <a:r>
                        <a:rPr lang="en-AU" sz="2000" b="1" dirty="0">
                          <a:solidFill>
                            <a:schemeClr val="accent1">
                              <a:lumMod val="50000"/>
                            </a:schemeClr>
                          </a:solidFill>
                          <a:effectLst/>
                        </a:rPr>
                        <a:t> IRAN</a:t>
                      </a:r>
                    </a:p>
                  </a:txBody>
                  <a:tcPr marL="6350" marR="6350" marT="6350" marB="6350"/>
                </a:tc>
                <a:tc>
                  <a:txBody>
                    <a:bodyPr/>
                    <a:lstStyle/>
                    <a:p>
                      <a:pPr algn="ctr" fontAlgn="t"/>
                      <a:r>
                        <a:rPr lang="en-AU" sz="2000" b="1" dirty="0">
                          <a:solidFill>
                            <a:schemeClr val="accent1">
                              <a:lumMod val="50000"/>
                            </a:schemeClr>
                          </a:solidFill>
                          <a:effectLst/>
                        </a:rPr>
                        <a:t>  4.0</a:t>
                      </a:r>
                    </a:p>
                  </a:txBody>
                  <a:tcPr marL="6350" marR="6350" marT="6350" marB="6350"/>
                </a:tc>
                <a:tc>
                  <a:txBody>
                    <a:bodyPr/>
                    <a:lstStyle/>
                    <a:p>
                      <a:pPr algn="ctr" fontAlgn="t"/>
                      <a:r>
                        <a:rPr lang="en-AU" sz="2000" b="1" i="1" dirty="0">
                          <a:solidFill>
                            <a:schemeClr val="accent1">
                              <a:lumMod val="50000"/>
                            </a:schemeClr>
                          </a:solidFill>
                          <a:effectLst/>
                        </a:rPr>
                        <a:t>  4 %</a:t>
                      </a:r>
                    </a:p>
                  </a:txBody>
                  <a:tcPr marL="6350" marR="6350" marT="6350" marB="6350"/>
                </a:tc>
                <a:extLst>
                  <a:ext uri="{0D108BD9-81ED-4DB2-BD59-A6C34878D82A}">
                    <a16:rowId xmlns:a16="http://schemas.microsoft.com/office/drawing/2014/main" val="3423394229"/>
                  </a:ext>
                </a:extLst>
              </a:tr>
              <a:tr h="404422">
                <a:tc>
                  <a:txBody>
                    <a:bodyPr/>
                    <a:lstStyle/>
                    <a:p>
                      <a:pPr algn="ctr" fontAlgn="t"/>
                      <a:r>
                        <a:rPr lang="en-AU" sz="2000" b="1" dirty="0">
                          <a:solidFill>
                            <a:srgbClr val="FF0000"/>
                          </a:solidFill>
                          <a:effectLst/>
                        </a:rPr>
                        <a:t> Kuwait</a:t>
                      </a:r>
                    </a:p>
                  </a:txBody>
                  <a:tcPr marL="6350" marR="6350" marT="6350" marB="6350"/>
                </a:tc>
                <a:tc>
                  <a:txBody>
                    <a:bodyPr/>
                    <a:lstStyle/>
                    <a:p>
                      <a:pPr algn="ctr" fontAlgn="t"/>
                      <a:r>
                        <a:rPr lang="en-AU" sz="2000" b="1" dirty="0">
                          <a:solidFill>
                            <a:srgbClr val="FF0000"/>
                          </a:solidFill>
                          <a:effectLst/>
                        </a:rPr>
                        <a:t>  2.9</a:t>
                      </a:r>
                    </a:p>
                  </a:txBody>
                  <a:tcPr marL="6350" marR="6350" marT="6350" marB="6350"/>
                </a:tc>
                <a:tc>
                  <a:txBody>
                    <a:bodyPr/>
                    <a:lstStyle/>
                    <a:p>
                      <a:pPr algn="ctr" fontAlgn="t"/>
                      <a:r>
                        <a:rPr lang="en-AU" sz="2000" b="1" i="1" dirty="0">
                          <a:solidFill>
                            <a:srgbClr val="FF0000"/>
                          </a:solidFill>
                          <a:effectLst/>
                        </a:rPr>
                        <a:t>  3 %</a:t>
                      </a:r>
                    </a:p>
                  </a:txBody>
                  <a:tcPr marL="6350" marR="6350" marT="6350" marB="6350"/>
                </a:tc>
                <a:extLst>
                  <a:ext uri="{0D108BD9-81ED-4DB2-BD59-A6C34878D82A}">
                    <a16:rowId xmlns:a16="http://schemas.microsoft.com/office/drawing/2014/main" val="2404202868"/>
                  </a:ext>
                </a:extLst>
              </a:tr>
              <a:tr h="422739">
                <a:tc>
                  <a:txBody>
                    <a:bodyPr/>
                    <a:lstStyle/>
                    <a:p>
                      <a:pPr algn="ctr" fontAlgn="t"/>
                      <a:r>
                        <a:rPr lang="en-AU" sz="2000" i="1" dirty="0">
                          <a:solidFill>
                            <a:srgbClr val="333333"/>
                          </a:solidFill>
                          <a:effectLst/>
                        </a:rPr>
                        <a:t>Total top 10</a:t>
                      </a:r>
                    </a:p>
                  </a:txBody>
                  <a:tcPr marL="6350" marR="6350" marT="6350" marB="6350"/>
                </a:tc>
                <a:tc>
                  <a:txBody>
                    <a:bodyPr/>
                    <a:lstStyle/>
                    <a:p>
                      <a:pPr algn="ctr" fontAlgn="t"/>
                      <a:r>
                        <a:rPr lang="en-AU" sz="2000" i="1" dirty="0">
                          <a:solidFill>
                            <a:srgbClr val="333333"/>
                          </a:solidFill>
                          <a:effectLst/>
                        </a:rPr>
                        <a:t>74.6</a:t>
                      </a:r>
                    </a:p>
                  </a:txBody>
                  <a:tcPr marL="6350" marR="6350" marT="6350" marB="6350"/>
                </a:tc>
                <a:tc>
                  <a:txBody>
                    <a:bodyPr/>
                    <a:lstStyle/>
                    <a:p>
                      <a:pPr algn="ctr" fontAlgn="t"/>
                      <a:r>
                        <a:rPr lang="en-AU" sz="2000" i="1" dirty="0">
                          <a:solidFill>
                            <a:srgbClr val="333333"/>
                          </a:solidFill>
                          <a:effectLst/>
                        </a:rPr>
                        <a:t>  73 %</a:t>
                      </a:r>
                    </a:p>
                  </a:txBody>
                  <a:tcPr marL="6350" marR="6350" marT="6350" marB="6350"/>
                </a:tc>
                <a:extLst>
                  <a:ext uri="{0D108BD9-81ED-4DB2-BD59-A6C34878D82A}">
                    <a16:rowId xmlns:a16="http://schemas.microsoft.com/office/drawing/2014/main" val="3212318802"/>
                  </a:ext>
                </a:extLst>
              </a:tr>
              <a:tr h="418806">
                <a:tc>
                  <a:txBody>
                    <a:bodyPr/>
                    <a:lstStyle/>
                    <a:p>
                      <a:pPr algn="ctr" fontAlgn="t"/>
                      <a:r>
                        <a:rPr lang="en-AU" sz="2000" b="1" dirty="0">
                          <a:solidFill>
                            <a:srgbClr val="333333"/>
                          </a:solidFill>
                          <a:effectLst/>
                        </a:rPr>
                        <a:t>World total</a:t>
                      </a:r>
                    </a:p>
                  </a:txBody>
                  <a:tcPr marL="6350" marR="6350" marT="6350" marB="6350"/>
                </a:tc>
                <a:tc>
                  <a:txBody>
                    <a:bodyPr/>
                    <a:lstStyle/>
                    <a:p>
                      <a:pPr algn="ctr" fontAlgn="t"/>
                      <a:r>
                        <a:rPr lang="en-AU" sz="2000" b="1" dirty="0">
                          <a:solidFill>
                            <a:srgbClr val="333333"/>
                          </a:solidFill>
                          <a:effectLst/>
                        </a:rPr>
                        <a:t>101.8</a:t>
                      </a:r>
                    </a:p>
                  </a:txBody>
                  <a:tcPr marL="6350" marR="6350" marT="6350" marB="6350"/>
                </a:tc>
                <a:tc>
                  <a:txBody>
                    <a:bodyPr/>
                    <a:lstStyle/>
                    <a:p>
                      <a:endParaRPr lang="en-AU" sz="2000" b="1" dirty="0"/>
                    </a:p>
                  </a:txBody>
                  <a:tcPr/>
                </a:tc>
                <a:extLst>
                  <a:ext uri="{0D108BD9-81ED-4DB2-BD59-A6C34878D82A}">
                    <a16:rowId xmlns:a16="http://schemas.microsoft.com/office/drawing/2014/main" val="360131727"/>
                  </a:ext>
                </a:extLst>
              </a:tr>
            </a:tbl>
          </a:graphicData>
        </a:graphic>
      </p:graphicFrame>
      <p:sp>
        <p:nvSpPr>
          <p:cNvPr id="2" name="TextBox 1">
            <a:extLst>
              <a:ext uri="{FF2B5EF4-FFF2-40B4-BE49-F238E27FC236}">
                <a16:creationId xmlns:a16="http://schemas.microsoft.com/office/drawing/2014/main" id="{320C1C0A-F83A-0BA7-4775-18AD5A0145E7}"/>
              </a:ext>
            </a:extLst>
          </p:cNvPr>
          <p:cNvSpPr txBox="1"/>
          <p:nvPr/>
        </p:nvSpPr>
        <p:spPr>
          <a:xfrm>
            <a:off x="579204" y="6544302"/>
            <a:ext cx="553312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dirty="0">
                <a:ln>
                  <a:noFill/>
                </a:ln>
                <a:solidFill>
                  <a:prstClr val="black"/>
                </a:solidFill>
                <a:effectLst/>
                <a:uLnTx/>
                <a:uFillTx/>
                <a:latin typeface="Arial" panose="020B0604020202020204"/>
                <a:ea typeface="+mn-ea"/>
                <a:cs typeface="+mn-cs"/>
              </a:rPr>
              <a:t>Sources:  US Energy Information Agency       </a:t>
            </a:r>
            <a:r>
              <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rPr>
              <a:t>https://www.eia.gov/tools/faqs/faq.php?id=709&amp;t=6       </a:t>
            </a:r>
            <a:endParaRPr kumimoji="0" lang="en-AU" sz="800" b="1" i="0" u="none" strike="noStrike" kern="1200" cap="none" spc="0" normalizeH="0" baseline="30000" noProof="0" dirty="0">
              <a:ln>
                <a:noFill/>
              </a:ln>
              <a:solidFill>
                <a:srgbClr val="81312F">
                  <a:lumMod val="75000"/>
                </a:srgbClr>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36D7950-B89D-C99E-63CF-A09C09125274}"/>
              </a:ext>
            </a:extLst>
          </p:cNvPr>
          <p:cNvSpPr/>
          <p:nvPr/>
        </p:nvSpPr>
        <p:spPr>
          <a:xfrm>
            <a:off x="228601" y="4702629"/>
            <a:ext cx="5747657" cy="435428"/>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Calibri"/>
              <a:ea typeface="+mn-ea"/>
              <a:cs typeface="+mn-cs"/>
            </a:endParaRPr>
          </a:p>
        </p:txBody>
      </p:sp>
      <p:cxnSp>
        <p:nvCxnSpPr>
          <p:cNvPr id="6" name="Straight Arrow Connector 5">
            <a:extLst>
              <a:ext uri="{FF2B5EF4-FFF2-40B4-BE49-F238E27FC236}">
                <a16:creationId xmlns:a16="http://schemas.microsoft.com/office/drawing/2014/main" id="{31F01DB5-C5BC-37CB-6260-CB782A6770DE}"/>
              </a:ext>
            </a:extLst>
          </p:cNvPr>
          <p:cNvCxnSpPr>
            <a:cxnSpLocks/>
          </p:cNvCxnSpPr>
          <p:nvPr/>
        </p:nvCxnSpPr>
        <p:spPr>
          <a:xfrm flipH="1">
            <a:off x="5433237" y="637953"/>
            <a:ext cx="1765005" cy="1105787"/>
          </a:xfrm>
          <a:prstGeom prst="straightConnector1">
            <a:avLst/>
          </a:prstGeom>
          <a:ln w="3810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4A48AD3-C907-3F9B-100F-CE96D017EAD9}"/>
              </a:ext>
            </a:extLst>
          </p:cNvPr>
          <p:cNvPicPr>
            <a:picLocks noChangeAspect="1"/>
          </p:cNvPicPr>
          <p:nvPr/>
        </p:nvPicPr>
        <p:blipFill>
          <a:blip r:embed="rId3"/>
          <a:stretch>
            <a:fillRect/>
          </a:stretch>
        </p:blipFill>
        <p:spPr>
          <a:xfrm>
            <a:off x="6096001" y="1032469"/>
            <a:ext cx="5867398" cy="5627111"/>
          </a:xfrm>
          <a:prstGeom prst="rect">
            <a:avLst/>
          </a:prstGeom>
        </p:spPr>
      </p:pic>
    </p:spTree>
    <p:extLst>
      <p:ext uri="{BB962C8B-B14F-4D97-AF65-F5344CB8AC3E}">
        <p14:creationId xmlns:p14="http://schemas.microsoft.com/office/powerpoint/2010/main" val="32110579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1F44-BE28-0363-AB44-75D5FC887A7F}"/>
              </a:ext>
            </a:extLst>
          </p:cNvPr>
          <p:cNvSpPr>
            <a:spLocks noGrp="1"/>
          </p:cNvSpPr>
          <p:nvPr>
            <p:ph type="title"/>
          </p:nvPr>
        </p:nvSpPr>
        <p:spPr>
          <a:xfrm>
            <a:off x="199885" y="314534"/>
            <a:ext cx="10046572" cy="738846"/>
          </a:xfrm>
        </p:spPr>
        <p:txBody>
          <a:bodyPr/>
          <a:lstStyle/>
          <a:p>
            <a:r>
              <a:rPr lang="en-AU" sz="2000" dirty="0"/>
              <a:t>Russia – Ukraine War appears to be a stalemate </a:t>
            </a:r>
            <a:r>
              <a:rPr lang="en-AU" sz="2000" b="0" dirty="0"/>
              <a:t>with Russia holding eastern Ukraine &amp; Crimea despite Ukraine’s brave defence</a:t>
            </a:r>
            <a:br>
              <a:rPr lang="en-AU" sz="2000" dirty="0"/>
            </a:br>
            <a:endParaRPr lang="en-AU" sz="2000" dirty="0"/>
          </a:p>
        </p:txBody>
      </p:sp>
      <p:sp>
        <p:nvSpPr>
          <p:cNvPr id="4" name="Slide Number Placeholder 3">
            <a:extLst>
              <a:ext uri="{FF2B5EF4-FFF2-40B4-BE49-F238E27FC236}">
                <a16:creationId xmlns:a16="http://schemas.microsoft.com/office/drawing/2014/main" id="{8A5C33CF-7342-6D6E-4578-C5E7B6839299}"/>
              </a:ext>
            </a:extLst>
          </p:cNvPr>
          <p:cNvSpPr>
            <a:spLocks noGrp="1"/>
          </p:cNvSpPr>
          <p:nvPr>
            <p:ph type="sldNum" sz="quarter" idx="10"/>
          </p:nvPr>
        </p:nvSpPr>
        <p:spPr>
          <a:xfrm>
            <a:off x="11587790" y="218894"/>
            <a:ext cx="257175" cy="19127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9239CF3-D989-296E-9F57-A6129BD7BE6A}"/>
              </a:ext>
            </a:extLst>
          </p:cNvPr>
          <p:cNvSpPr txBox="1"/>
          <p:nvPr/>
        </p:nvSpPr>
        <p:spPr>
          <a:xfrm>
            <a:off x="199885" y="1268174"/>
            <a:ext cx="41256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a:ea typeface="+mn-ea"/>
                <a:cs typeface="+mn-cs"/>
              </a:rPr>
              <a:t>UKRAINE has a smaller defence force </a:t>
            </a:r>
            <a:r>
              <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rPr>
              <a:t>than Russia yet has still managed to inflict more casualties.</a:t>
            </a:r>
          </a:p>
        </p:txBody>
      </p:sp>
      <p:graphicFrame>
        <p:nvGraphicFramePr>
          <p:cNvPr id="11" name="Table 11">
            <a:extLst>
              <a:ext uri="{FF2B5EF4-FFF2-40B4-BE49-F238E27FC236}">
                <a16:creationId xmlns:a16="http://schemas.microsoft.com/office/drawing/2014/main" id="{2301027E-E720-F0C7-F2D5-9E544DFBB2BB}"/>
              </a:ext>
            </a:extLst>
          </p:cNvPr>
          <p:cNvGraphicFramePr>
            <a:graphicFrameLocks noGrp="1"/>
          </p:cNvGraphicFramePr>
          <p:nvPr/>
        </p:nvGraphicFramePr>
        <p:xfrm>
          <a:off x="111828" y="2568959"/>
          <a:ext cx="4125687" cy="3594985"/>
        </p:xfrm>
        <a:graphic>
          <a:graphicData uri="http://schemas.openxmlformats.org/drawingml/2006/table">
            <a:tbl>
              <a:tblPr firstRow="1" bandRow="1">
                <a:tableStyleId>{5C22544A-7EE6-4342-B048-85BDC9FD1C3A}</a:tableStyleId>
              </a:tblPr>
              <a:tblGrid>
                <a:gridCol w="1273629">
                  <a:extLst>
                    <a:ext uri="{9D8B030D-6E8A-4147-A177-3AD203B41FA5}">
                      <a16:colId xmlns:a16="http://schemas.microsoft.com/office/drawing/2014/main" val="901694878"/>
                    </a:ext>
                  </a:extLst>
                </a:gridCol>
                <a:gridCol w="1338943">
                  <a:extLst>
                    <a:ext uri="{9D8B030D-6E8A-4147-A177-3AD203B41FA5}">
                      <a16:colId xmlns:a16="http://schemas.microsoft.com/office/drawing/2014/main" val="566958082"/>
                    </a:ext>
                  </a:extLst>
                </a:gridCol>
                <a:gridCol w="1513115">
                  <a:extLst>
                    <a:ext uri="{9D8B030D-6E8A-4147-A177-3AD203B41FA5}">
                      <a16:colId xmlns:a16="http://schemas.microsoft.com/office/drawing/2014/main" val="3522530676"/>
                    </a:ext>
                  </a:extLst>
                </a:gridCol>
              </a:tblGrid>
              <a:tr h="484755">
                <a:tc>
                  <a:txBody>
                    <a:bodyPr/>
                    <a:lstStyle/>
                    <a:p>
                      <a:endParaRPr lang="en-AU" dirty="0"/>
                    </a:p>
                  </a:txBody>
                  <a:tcPr/>
                </a:tc>
                <a:tc>
                  <a:txBody>
                    <a:bodyPr/>
                    <a:lstStyle/>
                    <a:p>
                      <a:pPr algn="ctr"/>
                      <a:r>
                        <a:rPr lang="en-AU" dirty="0"/>
                        <a:t>RUSSIA</a:t>
                      </a:r>
                    </a:p>
                  </a:txBody>
                  <a:tcPr/>
                </a:tc>
                <a:tc>
                  <a:txBody>
                    <a:bodyPr/>
                    <a:lstStyle/>
                    <a:p>
                      <a:pPr algn="ctr"/>
                      <a:r>
                        <a:rPr lang="en-AU" dirty="0"/>
                        <a:t>UKRAINE</a:t>
                      </a:r>
                    </a:p>
                  </a:txBody>
                  <a:tcPr/>
                </a:tc>
                <a:extLst>
                  <a:ext uri="{0D108BD9-81ED-4DB2-BD59-A6C34878D82A}">
                    <a16:rowId xmlns:a16="http://schemas.microsoft.com/office/drawing/2014/main" val="1850965438"/>
                  </a:ext>
                </a:extLst>
              </a:tr>
              <a:tr h="623815">
                <a:tc>
                  <a:txBody>
                    <a:bodyPr/>
                    <a:lstStyle/>
                    <a:p>
                      <a:pPr algn="ctr"/>
                      <a:r>
                        <a:rPr lang="en-AU" b="1" dirty="0"/>
                        <a:t>Active Soldiers</a:t>
                      </a:r>
                    </a:p>
                  </a:txBody>
                  <a:tcPr/>
                </a:tc>
                <a:tc>
                  <a:txBody>
                    <a:bodyPr/>
                    <a:lstStyle/>
                    <a:p>
                      <a:pPr algn="ctr"/>
                      <a:r>
                        <a:rPr lang="en-AU" sz="1800" b="1" dirty="0"/>
                        <a:t>1.32 </a:t>
                      </a:r>
                    </a:p>
                    <a:p>
                      <a:pPr algn="ctr"/>
                      <a:r>
                        <a:rPr lang="en-AU" sz="1800" b="1" dirty="0"/>
                        <a:t>million</a:t>
                      </a:r>
                    </a:p>
                  </a:txBody>
                  <a:tcPr/>
                </a:tc>
                <a:tc>
                  <a:txBody>
                    <a:bodyPr/>
                    <a:lstStyle/>
                    <a:p>
                      <a:pPr algn="ctr"/>
                      <a:r>
                        <a:rPr lang="en-AU" sz="1800" b="1" dirty="0"/>
                        <a:t>0.9 </a:t>
                      </a:r>
                    </a:p>
                    <a:p>
                      <a:pPr algn="ctr"/>
                      <a:r>
                        <a:rPr lang="en-AU" sz="1800" b="1" dirty="0"/>
                        <a:t>million</a:t>
                      </a:r>
                    </a:p>
                  </a:txBody>
                  <a:tcPr/>
                </a:tc>
                <a:extLst>
                  <a:ext uri="{0D108BD9-81ED-4DB2-BD59-A6C34878D82A}">
                    <a16:rowId xmlns:a16="http://schemas.microsoft.com/office/drawing/2014/main" val="1798132291"/>
                  </a:ext>
                </a:extLst>
              </a:tr>
              <a:tr h="623815">
                <a:tc>
                  <a:txBody>
                    <a:bodyPr/>
                    <a:lstStyle/>
                    <a:p>
                      <a:pPr algn="ctr"/>
                      <a:r>
                        <a:rPr lang="en-AU" dirty="0"/>
                        <a:t>Fighter</a:t>
                      </a:r>
                    </a:p>
                    <a:p>
                      <a:pPr algn="ctr"/>
                      <a:r>
                        <a:rPr lang="en-AU" dirty="0"/>
                        <a:t>aircraft</a:t>
                      </a:r>
                    </a:p>
                  </a:txBody>
                  <a:tcPr/>
                </a:tc>
                <a:tc>
                  <a:txBody>
                    <a:bodyPr/>
                    <a:lstStyle/>
                    <a:p>
                      <a:pPr algn="ctr"/>
                      <a:r>
                        <a:rPr lang="en-AU" dirty="0"/>
                        <a:t> 809</a:t>
                      </a:r>
                    </a:p>
                  </a:txBody>
                  <a:tcPr/>
                </a:tc>
                <a:tc>
                  <a:txBody>
                    <a:bodyPr/>
                    <a:lstStyle/>
                    <a:p>
                      <a:pPr algn="ctr"/>
                      <a:r>
                        <a:rPr lang="en-AU" dirty="0"/>
                        <a:t>  72</a:t>
                      </a:r>
                    </a:p>
                  </a:txBody>
                  <a:tcPr/>
                </a:tc>
                <a:extLst>
                  <a:ext uri="{0D108BD9-81ED-4DB2-BD59-A6C34878D82A}">
                    <a16:rowId xmlns:a16="http://schemas.microsoft.com/office/drawing/2014/main" val="3522338002"/>
                  </a:ext>
                </a:extLst>
              </a:tr>
              <a:tr h="623815">
                <a:tc>
                  <a:txBody>
                    <a:bodyPr/>
                    <a:lstStyle/>
                    <a:p>
                      <a:pPr algn="ctr"/>
                      <a:r>
                        <a:rPr lang="en-AU" b="1" dirty="0"/>
                        <a:t>Tower</a:t>
                      </a:r>
                    </a:p>
                    <a:p>
                      <a:pPr algn="ctr"/>
                      <a:r>
                        <a:rPr lang="en-AU" b="1" dirty="0"/>
                        <a:t>Artillery</a:t>
                      </a:r>
                    </a:p>
                  </a:txBody>
                  <a:tcPr/>
                </a:tc>
                <a:tc>
                  <a:txBody>
                    <a:bodyPr/>
                    <a:lstStyle/>
                    <a:p>
                      <a:pPr algn="ctr"/>
                      <a:r>
                        <a:rPr lang="en-AU" b="1" dirty="0"/>
                        <a:t>  8,356</a:t>
                      </a:r>
                    </a:p>
                  </a:txBody>
                  <a:tcPr/>
                </a:tc>
                <a:tc>
                  <a:txBody>
                    <a:bodyPr/>
                    <a:lstStyle/>
                    <a:p>
                      <a:pPr algn="ctr"/>
                      <a:r>
                        <a:rPr lang="en-AU" b="1" dirty="0"/>
                        <a:t>  1,012</a:t>
                      </a:r>
                    </a:p>
                  </a:txBody>
                  <a:tcPr/>
                </a:tc>
                <a:extLst>
                  <a:ext uri="{0D108BD9-81ED-4DB2-BD59-A6C34878D82A}">
                    <a16:rowId xmlns:a16="http://schemas.microsoft.com/office/drawing/2014/main" val="4142657113"/>
                  </a:ext>
                </a:extLst>
              </a:tr>
              <a:tr h="1158549">
                <a:tc>
                  <a:txBody>
                    <a:bodyPr/>
                    <a:lstStyle/>
                    <a:p>
                      <a:r>
                        <a:rPr lang="en-AU" dirty="0"/>
                        <a:t>Casualties</a:t>
                      </a:r>
                    </a:p>
                    <a:p>
                      <a:r>
                        <a:rPr lang="en-AU" dirty="0"/>
                        <a:t>Killed, Wounded &amp; Missing</a:t>
                      </a:r>
                    </a:p>
                  </a:txBody>
                  <a:tcPr/>
                </a:tc>
                <a:tc>
                  <a:txBody>
                    <a:bodyPr/>
                    <a:lstStyle/>
                    <a:p>
                      <a:r>
                        <a:rPr lang="en-AU" dirty="0"/>
                        <a:t>    </a:t>
                      </a:r>
                    </a:p>
                    <a:p>
                      <a:r>
                        <a:rPr lang="en-AU" dirty="0"/>
                        <a:t>    + 200</a:t>
                      </a:r>
                    </a:p>
                    <a:p>
                      <a:r>
                        <a:rPr lang="en-AU" dirty="0"/>
                        <a:t>  thousand</a:t>
                      </a:r>
                    </a:p>
                  </a:txBody>
                  <a:tcPr/>
                </a:tc>
                <a:tc>
                  <a:txBody>
                    <a:bodyPr/>
                    <a:lstStyle/>
                    <a:p>
                      <a:r>
                        <a:rPr lang="en-AU" dirty="0"/>
                        <a:t> </a:t>
                      </a:r>
                    </a:p>
                    <a:p>
                      <a:r>
                        <a:rPr lang="en-AU" dirty="0"/>
                        <a:t>    +  130</a:t>
                      </a:r>
                    </a:p>
                    <a:p>
                      <a:r>
                        <a:rPr lang="en-AU" dirty="0"/>
                        <a:t>  thousand</a:t>
                      </a:r>
                    </a:p>
                    <a:p>
                      <a:endParaRPr lang="en-AU" dirty="0"/>
                    </a:p>
                  </a:txBody>
                  <a:tcPr/>
                </a:tc>
                <a:extLst>
                  <a:ext uri="{0D108BD9-81ED-4DB2-BD59-A6C34878D82A}">
                    <a16:rowId xmlns:a16="http://schemas.microsoft.com/office/drawing/2014/main" val="1437275659"/>
                  </a:ext>
                </a:extLst>
              </a:tr>
            </a:tbl>
          </a:graphicData>
        </a:graphic>
      </p:graphicFrame>
      <p:sp>
        <p:nvSpPr>
          <p:cNvPr id="16" name="TextBox 15">
            <a:extLst>
              <a:ext uri="{FF2B5EF4-FFF2-40B4-BE49-F238E27FC236}">
                <a16:creationId xmlns:a16="http://schemas.microsoft.com/office/drawing/2014/main" id="{47B97B9C-1E19-9329-A5F0-044B384DB9E2}"/>
              </a:ext>
            </a:extLst>
          </p:cNvPr>
          <p:cNvSpPr txBox="1"/>
          <p:nvPr/>
        </p:nvSpPr>
        <p:spPr>
          <a:xfrm>
            <a:off x="269144" y="6306902"/>
            <a:ext cx="4194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Source ; Statista &amp; Harvard University Kennedy School Belfer Centre</a:t>
            </a:r>
          </a:p>
        </p:txBody>
      </p:sp>
      <p:pic>
        <p:nvPicPr>
          <p:cNvPr id="3" name="Picture 2">
            <a:extLst>
              <a:ext uri="{FF2B5EF4-FFF2-40B4-BE49-F238E27FC236}">
                <a16:creationId xmlns:a16="http://schemas.microsoft.com/office/drawing/2014/main" id="{FFEBB044-0C1D-B6ED-F836-81B36DAEF14E}"/>
              </a:ext>
            </a:extLst>
          </p:cNvPr>
          <p:cNvPicPr>
            <a:picLocks noChangeAspect="1"/>
          </p:cNvPicPr>
          <p:nvPr/>
        </p:nvPicPr>
        <p:blipFill>
          <a:blip r:embed="rId2"/>
          <a:stretch>
            <a:fillRect/>
          </a:stretch>
        </p:blipFill>
        <p:spPr>
          <a:xfrm>
            <a:off x="4325572" y="952501"/>
            <a:ext cx="7666543" cy="5686606"/>
          </a:xfrm>
          <a:prstGeom prst="rect">
            <a:avLst/>
          </a:prstGeom>
        </p:spPr>
      </p:pic>
    </p:spTree>
    <p:extLst>
      <p:ext uri="{BB962C8B-B14F-4D97-AF65-F5344CB8AC3E}">
        <p14:creationId xmlns:p14="http://schemas.microsoft.com/office/powerpoint/2010/main" val="2363945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B1F44-BE28-0363-AB44-75D5FC887A7F}"/>
              </a:ext>
            </a:extLst>
          </p:cNvPr>
          <p:cNvSpPr>
            <a:spLocks noGrp="1"/>
          </p:cNvSpPr>
          <p:nvPr>
            <p:ph type="title"/>
          </p:nvPr>
        </p:nvSpPr>
        <p:spPr>
          <a:xfrm>
            <a:off x="130627" y="256357"/>
            <a:ext cx="10664058" cy="590197"/>
          </a:xfrm>
        </p:spPr>
        <p:txBody>
          <a:bodyPr/>
          <a:lstStyle/>
          <a:p>
            <a:r>
              <a:rPr lang="en-AU" sz="2000" dirty="0"/>
              <a:t>A China – Taiwan War would have parallels to Russia – Ukraine </a:t>
            </a:r>
            <a:r>
              <a:rPr lang="en-AU" sz="2000" b="0" dirty="0"/>
              <a:t>in terms of a large attacker against a small nation. The question is - </a:t>
            </a:r>
            <a:r>
              <a:rPr lang="en-AU" sz="2000" i="1" dirty="0">
                <a:solidFill>
                  <a:srgbClr val="0000FF"/>
                </a:solidFill>
              </a:rPr>
              <a:t>Does the United States then defend Taiwan</a:t>
            </a:r>
            <a:r>
              <a:rPr lang="en-AU" sz="2000" b="0" i="1" dirty="0">
                <a:solidFill>
                  <a:srgbClr val="0000FF"/>
                </a:solidFill>
              </a:rPr>
              <a:t> ?</a:t>
            </a:r>
            <a:endParaRPr lang="en-AU" sz="2000" b="0" i="1" dirty="0"/>
          </a:p>
        </p:txBody>
      </p:sp>
      <p:sp>
        <p:nvSpPr>
          <p:cNvPr id="4" name="Slide Number Placeholder 3">
            <a:extLst>
              <a:ext uri="{FF2B5EF4-FFF2-40B4-BE49-F238E27FC236}">
                <a16:creationId xmlns:a16="http://schemas.microsoft.com/office/drawing/2014/main" id="{8A5C33CF-7342-6D6E-4578-C5E7B683929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866B3-8C2A-4B94-AF1A-57C3F889C822}" type="slidenum">
              <a:rPr kumimoji="0" lang="en-AU" sz="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AU" sz="941"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A9239CF3-D989-296E-9F57-A6129BD7BE6A}"/>
              </a:ext>
            </a:extLst>
          </p:cNvPr>
          <p:cNvSpPr txBox="1"/>
          <p:nvPr/>
        </p:nvSpPr>
        <p:spPr>
          <a:xfrm>
            <a:off x="130627" y="1049301"/>
            <a:ext cx="4419602"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rPr>
              <a:t>BBC analysis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President Xi Jinping has said "reunification" with the island must be fulfilled </a:t>
            </a:r>
            <a:r>
              <a:rPr kumimoji="0" lang="en-AU" sz="2000" b="0" i="1" u="none" strike="noStrike" kern="1200" cap="none" spc="0" normalizeH="0" baseline="0" noProof="0" dirty="0">
                <a:ln>
                  <a:noFill/>
                </a:ln>
                <a:solidFill>
                  <a:prstClr val="black"/>
                </a:solidFill>
                <a:effectLst/>
                <a:uLnTx/>
                <a:uFillTx/>
                <a:latin typeface="Arial" panose="020B0604020202020204"/>
                <a:ea typeface="+mn-ea"/>
                <a:cs typeface="+mn-cs"/>
              </a:rPr>
              <a:t>and is believed to have a deadline. In a military confrontation,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China's armed forces would dwarf</a:t>
            </a:r>
            <a:r>
              <a:rPr kumimoji="0" lang="en-AU" sz="2000" b="1" i="1"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AU" sz="2000" b="1" i="1" u="none" strike="noStrike" kern="1200" cap="none" spc="0" normalizeH="0" baseline="0" noProof="0" dirty="0">
                <a:ln>
                  <a:noFill/>
                </a:ln>
                <a:solidFill>
                  <a:srgbClr val="FF0000"/>
                </a:solidFill>
                <a:effectLst/>
                <a:uLnTx/>
                <a:uFillTx/>
                <a:latin typeface="Arial" panose="020B0604020202020204"/>
                <a:ea typeface="+mn-ea"/>
                <a:cs typeface="+mn-cs"/>
              </a:rPr>
              <a:t>those of Taiwan.”</a:t>
            </a:r>
            <a:endParaRPr kumimoji="0" lang="en-AU" sz="2000" b="1" i="0" u="none" strike="noStrike" kern="1200" cap="none" spc="0" normalizeH="0" baseline="0" noProof="0" dirty="0">
              <a:ln>
                <a:noFill/>
              </a:ln>
              <a:solidFill>
                <a:srgbClr val="FF0000"/>
              </a:solidFill>
              <a:effectLst/>
              <a:uLnTx/>
              <a:uFillTx/>
              <a:latin typeface="Arial" panose="020B0604020202020204"/>
              <a:ea typeface="+mn-ea"/>
              <a:cs typeface="+mn-cs"/>
            </a:endParaRPr>
          </a:p>
        </p:txBody>
      </p:sp>
      <p:graphicFrame>
        <p:nvGraphicFramePr>
          <p:cNvPr id="11" name="Table 11">
            <a:extLst>
              <a:ext uri="{FF2B5EF4-FFF2-40B4-BE49-F238E27FC236}">
                <a16:creationId xmlns:a16="http://schemas.microsoft.com/office/drawing/2014/main" id="{2301027E-E720-F0C7-F2D5-9E544DFBB2BB}"/>
              </a:ext>
            </a:extLst>
          </p:cNvPr>
          <p:cNvGraphicFramePr>
            <a:graphicFrameLocks noGrp="1"/>
          </p:cNvGraphicFramePr>
          <p:nvPr/>
        </p:nvGraphicFramePr>
        <p:xfrm>
          <a:off x="269144" y="3752495"/>
          <a:ext cx="4125687" cy="2405757"/>
        </p:xfrm>
        <a:graphic>
          <a:graphicData uri="http://schemas.openxmlformats.org/drawingml/2006/table">
            <a:tbl>
              <a:tblPr firstRow="1" bandRow="1">
                <a:tableStyleId>{5C22544A-7EE6-4342-B048-85BDC9FD1C3A}</a:tableStyleId>
              </a:tblPr>
              <a:tblGrid>
                <a:gridCol w="1273629">
                  <a:extLst>
                    <a:ext uri="{9D8B030D-6E8A-4147-A177-3AD203B41FA5}">
                      <a16:colId xmlns:a16="http://schemas.microsoft.com/office/drawing/2014/main" val="901694878"/>
                    </a:ext>
                  </a:extLst>
                </a:gridCol>
                <a:gridCol w="1338943">
                  <a:extLst>
                    <a:ext uri="{9D8B030D-6E8A-4147-A177-3AD203B41FA5}">
                      <a16:colId xmlns:a16="http://schemas.microsoft.com/office/drawing/2014/main" val="566958082"/>
                    </a:ext>
                  </a:extLst>
                </a:gridCol>
                <a:gridCol w="1513115">
                  <a:extLst>
                    <a:ext uri="{9D8B030D-6E8A-4147-A177-3AD203B41FA5}">
                      <a16:colId xmlns:a16="http://schemas.microsoft.com/office/drawing/2014/main" val="3522530676"/>
                    </a:ext>
                  </a:extLst>
                </a:gridCol>
              </a:tblGrid>
              <a:tr h="484755">
                <a:tc>
                  <a:txBody>
                    <a:bodyPr/>
                    <a:lstStyle/>
                    <a:p>
                      <a:endParaRPr lang="en-AU" dirty="0"/>
                    </a:p>
                  </a:txBody>
                  <a:tcPr/>
                </a:tc>
                <a:tc>
                  <a:txBody>
                    <a:bodyPr/>
                    <a:lstStyle/>
                    <a:p>
                      <a:pPr algn="ctr"/>
                      <a:r>
                        <a:rPr lang="en-AU" sz="2400" dirty="0"/>
                        <a:t>CHINA</a:t>
                      </a:r>
                    </a:p>
                  </a:txBody>
                  <a:tcPr/>
                </a:tc>
                <a:tc>
                  <a:txBody>
                    <a:bodyPr/>
                    <a:lstStyle/>
                    <a:p>
                      <a:pPr algn="ctr"/>
                      <a:r>
                        <a:rPr lang="en-AU" dirty="0"/>
                        <a:t>TAIWAN</a:t>
                      </a:r>
                    </a:p>
                  </a:txBody>
                  <a:tcPr/>
                </a:tc>
                <a:extLst>
                  <a:ext uri="{0D108BD9-81ED-4DB2-BD59-A6C34878D82A}">
                    <a16:rowId xmlns:a16="http://schemas.microsoft.com/office/drawing/2014/main" val="1850965438"/>
                  </a:ext>
                </a:extLst>
              </a:tr>
              <a:tr h="623815">
                <a:tc>
                  <a:txBody>
                    <a:bodyPr/>
                    <a:lstStyle/>
                    <a:p>
                      <a:pPr algn="ctr"/>
                      <a:r>
                        <a:rPr lang="en-AU" b="1" dirty="0"/>
                        <a:t>Active Soldiers</a:t>
                      </a:r>
                    </a:p>
                  </a:txBody>
                  <a:tcPr/>
                </a:tc>
                <a:tc>
                  <a:txBody>
                    <a:bodyPr/>
                    <a:lstStyle/>
                    <a:p>
                      <a:pPr algn="ctr"/>
                      <a:r>
                        <a:rPr lang="en-AU" sz="1800" b="1" dirty="0"/>
                        <a:t>2</a:t>
                      </a:r>
                    </a:p>
                    <a:p>
                      <a:pPr algn="ctr"/>
                      <a:r>
                        <a:rPr lang="en-AU" sz="1800" b="1" dirty="0"/>
                        <a:t>million</a:t>
                      </a:r>
                    </a:p>
                  </a:txBody>
                  <a:tcPr/>
                </a:tc>
                <a:tc>
                  <a:txBody>
                    <a:bodyPr/>
                    <a:lstStyle/>
                    <a:p>
                      <a:pPr algn="ctr"/>
                      <a:r>
                        <a:rPr lang="en-AU" sz="1800" b="1" dirty="0"/>
                        <a:t>169 </a:t>
                      </a:r>
                    </a:p>
                    <a:p>
                      <a:pPr algn="ctr"/>
                      <a:r>
                        <a:rPr lang="en-AU" sz="1800" b="1" dirty="0"/>
                        <a:t>thousand</a:t>
                      </a:r>
                    </a:p>
                  </a:txBody>
                  <a:tcPr/>
                </a:tc>
                <a:extLst>
                  <a:ext uri="{0D108BD9-81ED-4DB2-BD59-A6C34878D82A}">
                    <a16:rowId xmlns:a16="http://schemas.microsoft.com/office/drawing/2014/main" val="1798132291"/>
                  </a:ext>
                </a:extLst>
              </a:tr>
              <a:tr h="623815">
                <a:tc>
                  <a:txBody>
                    <a:bodyPr/>
                    <a:lstStyle/>
                    <a:p>
                      <a:pPr algn="ctr"/>
                      <a:r>
                        <a:rPr lang="en-AU" dirty="0"/>
                        <a:t>Fighter</a:t>
                      </a:r>
                    </a:p>
                    <a:p>
                      <a:pPr algn="ctr"/>
                      <a:r>
                        <a:rPr lang="en-AU" dirty="0"/>
                        <a:t>aircraft</a:t>
                      </a:r>
                    </a:p>
                  </a:txBody>
                  <a:tcPr/>
                </a:tc>
                <a:tc>
                  <a:txBody>
                    <a:bodyPr/>
                    <a:lstStyle/>
                    <a:p>
                      <a:pPr algn="ctr"/>
                      <a:r>
                        <a:rPr lang="en-AU" dirty="0"/>
                        <a:t> 3,438</a:t>
                      </a:r>
                    </a:p>
                  </a:txBody>
                  <a:tcPr/>
                </a:tc>
                <a:tc>
                  <a:txBody>
                    <a:bodyPr/>
                    <a:lstStyle/>
                    <a:p>
                      <a:pPr algn="ctr"/>
                      <a:r>
                        <a:rPr lang="en-AU" dirty="0"/>
                        <a:t> 531</a:t>
                      </a:r>
                    </a:p>
                  </a:txBody>
                  <a:tcPr/>
                </a:tc>
                <a:extLst>
                  <a:ext uri="{0D108BD9-81ED-4DB2-BD59-A6C34878D82A}">
                    <a16:rowId xmlns:a16="http://schemas.microsoft.com/office/drawing/2014/main" val="3522338002"/>
                  </a:ext>
                </a:extLst>
              </a:tr>
              <a:tr h="623815">
                <a:tc>
                  <a:txBody>
                    <a:bodyPr/>
                    <a:lstStyle/>
                    <a:p>
                      <a:pPr algn="ctr"/>
                      <a:r>
                        <a:rPr lang="en-AU" b="1" dirty="0"/>
                        <a:t>Tower</a:t>
                      </a:r>
                    </a:p>
                    <a:p>
                      <a:pPr algn="ctr"/>
                      <a:r>
                        <a:rPr lang="en-AU" b="1" dirty="0"/>
                        <a:t>Artillery</a:t>
                      </a:r>
                    </a:p>
                  </a:txBody>
                  <a:tcPr/>
                </a:tc>
                <a:tc>
                  <a:txBody>
                    <a:bodyPr/>
                    <a:lstStyle/>
                    <a:p>
                      <a:pPr algn="ctr"/>
                      <a:r>
                        <a:rPr lang="en-AU" b="1" dirty="0"/>
                        <a:t>  9,752</a:t>
                      </a:r>
                    </a:p>
                  </a:txBody>
                  <a:tcPr/>
                </a:tc>
                <a:tc>
                  <a:txBody>
                    <a:bodyPr/>
                    <a:lstStyle/>
                    <a:p>
                      <a:pPr algn="ctr"/>
                      <a:r>
                        <a:rPr lang="en-AU" b="1" dirty="0"/>
                        <a:t>  2,093</a:t>
                      </a:r>
                    </a:p>
                  </a:txBody>
                  <a:tcPr/>
                </a:tc>
                <a:extLst>
                  <a:ext uri="{0D108BD9-81ED-4DB2-BD59-A6C34878D82A}">
                    <a16:rowId xmlns:a16="http://schemas.microsoft.com/office/drawing/2014/main" val="4142657113"/>
                  </a:ext>
                </a:extLst>
              </a:tr>
            </a:tbl>
          </a:graphicData>
        </a:graphic>
      </p:graphicFrame>
      <p:sp>
        <p:nvSpPr>
          <p:cNvPr id="16" name="TextBox 15">
            <a:extLst>
              <a:ext uri="{FF2B5EF4-FFF2-40B4-BE49-F238E27FC236}">
                <a16:creationId xmlns:a16="http://schemas.microsoft.com/office/drawing/2014/main" id="{47B97B9C-1E19-9329-A5F0-044B384DB9E2}"/>
              </a:ext>
            </a:extLst>
          </p:cNvPr>
          <p:cNvSpPr txBox="1"/>
          <p:nvPr/>
        </p:nvSpPr>
        <p:spPr>
          <a:xfrm>
            <a:off x="269144" y="6327038"/>
            <a:ext cx="41949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Source ;  The Military Balance , ISS   &amp; BBC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1" u="none" strike="noStrike" kern="1200" cap="none" spc="0" normalizeH="0" baseline="0" noProof="0" dirty="0">
                <a:ln>
                  <a:noFill/>
                </a:ln>
                <a:solidFill>
                  <a:prstClr val="black"/>
                </a:solidFill>
                <a:effectLst/>
                <a:uLnTx/>
                <a:uFillTx/>
                <a:latin typeface="Arial" panose="020B0604020202020204"/>
                <a:ea typeface="+mn-ea"/>
                <a:cs typeface="+mn-cs"/>
              </a:rPr>
              <a:t>https://www.bbc.com/news/world-asia-china-59900139</a:t>
            </a:r>
          </a:p>
        </p:txBody>
      </p:sp>
      <p:pic>
        <p:nvPicPr>
          <p:cNvPr id="3" name="Picture 2">
            <a:extLst>
              <a:ext uri="{FF2B5EF4-FFF2-40B4-BE49-F238E27FC236}">
                <a16:creationId xmlns:a16="http://schemas.microsoft.com/office/drawing/2014/main" id="{861A7C7C-9EDB-22EB-6506-8C5637E40D58}"/>
              </a:ext>
            </a:extLst>
          </p:cNvPr>
          <p:cNvPicPr>
            <a:picLocks noChangeAspect="1"/>
          </p:cNvPicPr>
          <p:nvPr/>
        </p:nvPicPr>
        <p:blipFill>
          <a:blip r:embed="rId3"/>
          <a:stretch>
            <a:fillRect/>
          </a:stretch>
        </p:blipFill>
        <p:spPr>
          <a:xfrm>
            <a:off x="4637313" y="1015340"/>
            <a:ext cx="7151915" cy="5842659"/>
          </a:xfrm>
          <a:prstGeom prst="rect">
            <a:avLst/>
          </a:prstGeom>
        </p:spPr>
      </p:pic>
      <p:sp>
        <p:nvSpPr>
          <p:cNvPr id="6" name="TextBox 5">
            <a:extLst>
              <a:ext uri="{FF2B5EF4-FFF2-40B4-BE49-F238E27FC236}">
                <a16:creationId xmlns:a16="http://schemas.microsoft.com/office/drawing/2014/main" id="{034AB459-D032-D8DC-5114-B54B5B38053C}"/>
              </a:ext>
            </a:extLst>
          </p:cNvPr>
          <p:cNvSpPr txBox="1"/>
          <p:nvPr/>
        </p:nvSpPr>
        <p:spPr>
          <a:xfrm>
            <a:off x="4637313" y="4903888"/>
            <a:ext cx="237308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1" u="none" strike="noStrike" kern="1200" cap="none" spc="0" normalizeH="0" baseline="0" noProof="0" dirty="0">
                <a:ln>
                  <a:noFill/>
                </a:ln>
                <a:solidFill>
                  <a:prstClr val="black"/>
                </a:solidFill>
                <a:effectLst/>
                <a:uLnTx/>
                <a:uFillTx/>
                <a:latin typeface="Arial" panose="020B0604020202020204"/>
                <a:ea typeface="+mn-ea"/>
                <a:cs typeface="+mn-cs"/>
              </a:rPr>
              <a:t>Taiwan sits in the so-called "first island chain", which includes a list of US-friendly territories that are crucial to Washington's foreign policy in the region.</a:t>
            </a:r>
          </a:p>
        </p:txBody>
      </p:sp>
    </p:spTree>
    <p:extLst>
      <p:ext uri="{BB962C8B-B14F-4D97-AF65-F5344CB8AC3E}">
        <p14:creationId xmlns:p14="http://schemas.microsoft.com/office/powerpoint/2010/main" val="290864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39B4-8AC7-41A3-F182-8FC3F0FA5963}"/>
              </a:ext>
            </a:extLst>
          </p:cNvPr>
          <p:cNvSpPr>
            <a:spLocks noGrp="1"/>
          </p:cNvSpPr>
          <p:nvPr>
            <p:ph type="title"/>
          </p:nvPr>
        </p:nvSpPr>
        <p:spPr>
          <a:xfrm>
            <a:off x="159026" y="292931"/>
            <a:ext cx="10485782" cy="613608"/>
          </a:xfrm>
        </p:spPr>
        <p:txBody>
          <a:bodyPr/>
          <a:lstStyle/>
          <a:p>
            <a:r>
              <a:rPr lang="en-AU" sz="2000" dirty="0">
                <a:solidFill>
                  <a:srgbClr val="006600"/>
                </a:solidFill>
              </a:rPr>
              <a:t>Australian</a:t>
            </a:r>
            <a:r>
              <a:rPr lang="en-AU" sz="2000" dirty="0">
                <a:solidFill>
                  <a:srgbClr val="008000"/>
                </a:solidFill>
              </a:rPr>
              <a:t> </a:t>
            </a:r>
            <a:r>
              <a:rPr lang="en-AU" sz="2000" dirty="0"/>
              <a:t>and </a:t>
            </a:r>
            <a:r>
              <a:rPr lang="en-AU" sz="2000" dirty="0">
                <a:solidFill>
                  <a:srgbClr val="0000FF"/>
                </a:solidFill>
              </a:rPr>
              <a:t>US shares </a:t>
            </a:r>
            <a:r>
              <a:rPr lang="en-AU" sz="2000" dirty="0"/>
              <a:t>have achieved record highs this year</a:t>
            </a:r>
            <a:r>
              <a:rPr lang="en-AU" sz="2000" b="0" dirty="0"/>
              <a:t>. However expensive valuations as suggested by high Forward P/E ratios suggest further gains may be limited.</a:t>
            </a:r>
            <a:endParaRPr lang="en-AU" sz="2000" dirty="0"/>
          </a:p>
        </p:txBody>
      </p:sp>
      <p:sp>
        <p:nvSpPr>
          <p:cNvPr id="4" name="Slide Number Placeholder 3">
            <a:extLst>
              <a:ext uri="{FF2B5EF4-FFF2-40B4-BE49-F238E27FC236}">
                <a16:creationId xmlns:a16="http://schemas.microsoft.com/office/drawing/2014/main" id="{F1265DC4-C75B-046D-DD0A-A4CA22975C54}"/>
              </a:ext>
            </a:extLst>
          </p:cNvPr>
          <p:cNvSpPr>
            <a:spLocks noGrp="1"/>
          </p:cNvSpPr>
          <p:nvPr>
            <p:ph type="sldNum" sz="quarter" idx="10"/>
          </p:nvPr>
        </p:nvSpPr>
        <p:spPr/>
        <p:txBody>
          <a:bodyPr/>
          <a:lstStyle/>
          <a:p>
            <a:fld id="{124866B3-8C2A-4B94-AF1A-57C3F889C822}" type="slidenum">
              <a:rPr lang="en-AU" smtClean="0"/>
              <a:pPr/>
              <a:t>6</a:t>
            </a:fld>
            <a:endParaRPr lang="en-AU" sz="941" dirty="0"/>
          </a:p>
        </p:txBody>
      </p:sp>
      <p:sp>
        <p:nvSpPr>
          <p:cNvPr id="6" name="TextBox 5">
            <a:extLst>
              <a:ext uri="{FF2B5EF4-FFF2-40B4-BE49-F238E27FC236}">
                <a16:creationId xmlns:a16="http://schemas.microsoft.com/office/drawing/2014/main" id="{2D3BCA4E-4346-28DB-CA0F-146A949C24E6}"/>
              </a:ext>
            </a:extLst>
          </p:cNvPr>
          <p:cNvSpPr txBox="1"/>
          <p:nvPr/>
        </p:nvSpPr>
        <p:spPr>
          <a:xfrm>
            <a:off x="10373139" y="1089898"/>
            <a:ext cx="1517374" cy="5386090"/>
          </a:xfrm>
          <a:prstGeom prst="rect">
            <a:avLst/>
          </a:prstGeom>
          <a:noFill/>
          <a:ln w="38100">
            <a:solidFill>
              <a:srgbClr val="7030A0"/>
            </a:solidFill>
            <a:prstDash val="sysDash"/>
          </a:ln>
        </p:spPr>
        <p:txBody>
          <a:bodyPr wrap="square" rtlCol="0">
            <a:spAutoFit/>
          </a:bodyPr>
          <a:lstStyle/>
          <a:p>
            <a:pPr algn="ctr"/>
            <a:r>
              <a:rPr lang="en-AU" sz="1400" dirty="0"/>
              <a:t>Decade average </a:t>
            </a:r>
            <a:r>
              <a:rPr lang="en-AU" sz="1400" b="1" dirty="0"/>
              <a:t>Forward  Price to Earnings</a:t>
            </a:r>
          </a:p>
          <a:p>
            <a:endParaRPr lang="en-AU" sz="1400" dirty="0"/>
          </a:p>
          <a:p>
            <a:pPr algn="ctr"/>
            <a:r>
              <a:rPr lang="en-AU" b="1" dirty="0">
                <a:solidFill>
                  <a:srgbClr val="0000FF"/>
                </a:solidFill>
              </a:rPr>
              <a:t>USA</a:t>
            </a:r>
          </a:p>
          <a:p>
            <a:pPr algn="ctr"/>
            <a:r>
              <a:rPr lang="en-AU" b="1" dirty="0">
                <a:solidFill>
                  <a:srgbClr val="0000FF"/>
                </a:solidFill>
              </a:rPr>
              <a:t>S&amp;P 500</a:t>
            </a:r>
          </a:p>
          <a:p>
            <a:pPr algn="ctr"/>
            <a:r>
              <a:rPr lang="en-AU" b="1" dirty="0">
                <a:solidFill>
                  <a:srgbClr val="0000FF"/>
                </a:solidFill>
              </a:rPr>
              <a:t>18.3</a:t>
            </a:r>
          </a:p>
          <a:p>
            <a:pPr algn="ctr"/>
            <a:r>
              <a:rPr lang="en-AU" b="1" dirty="0">
                <a:solidFill>
                  <a:srgbClr val="008000"/>
                </a:solidFill>
              </a:rPr>
              <a:t>Australia</a:t>
            </a:r>
          </a:p>
          <a:p>
            <a:pPr algn="ctr"/>
            <a:r>
              <a:rPr lang="en-AU" b="1" dirty="0">
                <a:solidFill>
                  <a:srgbClr val="008000"/>
                </a:solidFill>
              </a:rPr>
              <a:t>16.5</a:t>
            </a:r>
          </a:p>
          <a:p>
            <a:pPr algn="ctr"/>
            <a:endParaRPr lang="en-AU" b="1" dirty="0">
              <a:solidFill>
                <a:schemeClr val="accent1"/>
              </a:solidFill>
            </a:endParaRPr>
          </a:p>
          <a:p>
            <a:pPr algn="ctr"/>
            <a:r>
              <a:rPr lang="en-AU" b="1" dirty="0">
                <a:solidFill>
                  <a:schemeClr val="accent1"/>
                </a:solidFill>
              </a:rPr>
              <a:t>Europe</a:t>
            </a:r>
          </a:p>
          <a:p>
            <a:pPr algn="ctr"/>
            <a:r>
              <a:rPr lang="en-AU" b="1" dirty="0">
                <a:solidFill>
                  <a:schemeClr val="accent1"/>
                </a:solidFill>
              </a:rPr>
              <a:t>14.1</a:t>
            </a:r>
          </a:p>
          <a:p>
            <a:pPr algn="ctr"/>
            <a:r>
              <a:rPr lang="en-AU" b="1" dirty="0">
                <a:solidFill>
                  <a:schemeClr val="accent1"/>
                </a:solidFill>
              </a:rPr>
              <a:t> </a:t>
            </a:r>
            <a:endParaRPr lang="en-AU" b="1" dirty="0">
              <a:solidFill>
                <a:srgbClr val="FF0000"/>
              </a:solidFill>
            </a:endParaRPr>
          </a:p>
          <a:p>
            <a:pPr algn="ctr"/>
            <a:r>
              <a:rPr lang="en-AU" b="1" dirty="0">
                <a:solidFill>
                  <a:srgbClr val="FF0000"/>
                </a:solidFill>
              </a:rPr>
              <a:t>CHINA</a:t>
            </a:r>
          </a:p>
          <a:p>
            <a:pPr algn="ctr"/>
            <a:r>
              <a:rPr lang="en-AU" b="1" dirty="0">
                <a:solidFill>
                  <a:srgbClr val="FF0000"/>
                </a:solidFill>
              </a:rPr>
              <a:t>11.1</a:t>
            </a:r>
          </a:p>
          <a:p>
            <a:pPr algn="ctr"/>
            <a:endParaRPr lang="en-AU" b="1" dirty="0"/>
          </a:p>
          <a:p>
            <a:pPr algn="ctr"/>
            <a:endParaRPr lang="en-AU" b="1" dirty="0"/>
          </a:p>
          <a:p>
            <a:pPr algn="ctr"/>
            <a:endParaRPr lang="en-AU" sz="1200" b="1" dirty="0"/>
          </a:p>
          <a:p>
            <a:pPr algn="ctr"/>
            <a:r>
              <a:rPr lang="en-AU" sz="1400" b="1" dirty="0"/>
              <a:t>2015 – 2024</a:t>
            </a:r>
          </a:p>
          <a:p>
            <a:pPr algn="ctr"/>
            <a:endParaRPr lang="en-AU" sz="1400" b="1" dirty="0"/>
          </a:p>
          <a:p>
            <a:pPr algn="ctr"/>
            <a:r>
              <a:rPr lang="en-AU" sz="1400" b="1" dirty="0"/>
              <a:t>IBES data</a:t>
            </a:r>
          </a:p>
        </p:txBody>
      </p:sp>
      <p:pic>
        <p:nvPicPr>
          <p:cNvPr id="5" name="Picture 4">
            <a:extLst>
              <a:ext uri="{FF2B5EF4-FFF2-40B4-BE49-F238E27FC236}">
                <a16:creationId xmlns:a16="http://schemas.microsoft.com/office/drawing/2014/main" id="{94058057-747C-1CD5-38E9-FA92BD1F5411}"/>
              </a:ext>
            </a:extLst>
          </p:cNvPr>
          <p:cNvPicPr>
            <a:picLocks noChangeAspect="1"/>
          </p:cNvPicPr>
          <p:nvPr/>
        </p:nvPicPr>
        <p:blipFill>
          <a:blip r:embed="rId2"/>
          <a:stretch>
            <a:fillRect/>
          </a:stretch>
        </p:blipFill>
        <p:spPr>
          <a:xfrm>
            <a:off x="1491344" y="1089897"/>
            <a:ext cx="8403770" cy="5605707"/>
          </a:xfrm>
          <a:prstGeom prst="rect">
            <a:avLst/>
          </a:prstGeom>
        </p:spPr>
      </p:pic>
    </p:spTree>
    <p:extLst>
      <p:ext uri="{BB962C8B-B14F-4D97-AF65-F5344CB8AC3E}">
        <p14:creationId xmlns:p14="http://schemas.microsoft.com/office/powerpoint/2010/main" val="2701373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376C9-988E-B5F7-1AE5-3CD6C74886F0}"/>
              </a:ext>
            </a:extLst>
          </p:cNvPr>
          <p:cNvSpPr>
            <a:spLocks noGrp="1"/>
          </p:cNvSpPr>
          <p:nvPr>
            <p:ph type="title"/>
          </p:nvPr>
        </p:nvSpPr>
        <p:spPr>
          <a:xfrm>
            <a:off x="106216" y="256587"/>
            <a:ext cx="10128127" cy="347968"/>
          </a:xfrm>
        </p:spPr>
        <p:txBody>
          <a:bodyPr/>
          <a:lstStyle/>
          <a:p>
            <a:r>
              <a:rPr lang="en-AU" sz="2000" dirty="0"/>
              <a:t>Equity risk premiums are extraordinarily low  for American  &amp;  Australian  Shares </a:t>
            </a:r>
          </a:p>
        </p:txBody>
      </p:sp>
      <p:sp>
        <p:nvSpPr>
          <p:cNvPr id="4" name="Slide Number Placeholder 3">
            <a:extLst>
              <a:ext uri="{FF2B5EF4-FFF2-40B4-BE49-F238E27FC236}">
                <a16:creationId xmlns:a16="http://schemas.microsoft.com/office/drawing/2014/main" id="{A9057F84-AAA8-99F1-3695-AE0914560190}"/>
              </a:ext>
            </a:extLst>
          </p:cNvPr>
          <p:cNvSpPr>
            <a:spLocks noGrp="1"/>
          </p:cNvSpPr>
          <p:nvPr>
            <p:ph type="sldNum" sz="quarter" idx="10"/>
          </p:nvPr>
        </p:nvSpPr>
        <p:spPr/>
        <p:txBody>
          <a:bodyPr/>
          <a:lstStyle/>
          <a:p>
            <a:fld id="{124866B3-8C2A-4B94-AF1A-57C3F889C822}" type="slidenum">
              <a:rPr lang="en-AU" smtClean="0"/>
              <a:pPr/>
              <a:t>7</a:t>
            </a:fld>
            <a:endParaRPr lang="en-AU" sz="941" dirty="0"/>
          </a:p>
        </p:txBody>
      </p:sp>
      <p:sp>
        <p:nvSpPr>
          <p:cNvPr id="9" name="TextBox 8">
            <a:extLst>
              <a:ext uri="{FF2B5EF4-FFF2-40B4-BE49-F238E27FC236}">
                <a16:creationId xmlns:a16="http://schemas.microsoft.com/office/drawing/2014/main" id="{FD47CAEA-B0FD-BB65-AE4C-27E27F0FFC04}"/>
              </a:ext>
            </a:extLst>
          </p:cNvPr>
          <p:cNvSpPr txBox="1"/>
          <p:nvPr/>
        </p:nvSpPr>
        <p:spPr>
          <a:xfrm>
            <a:off x="67543" y="1426013"/>
            <a:ext cx="1820555" cy="5078313"/>
          </a:xfrm>
          <a:prstGeom prst="rect">
            <a:avLst/>
          </a:prstGeom>
          <a:noFill/>
        </p:spPr>
        <p:txBody>
          <a:bodyPr wrap="square" rtlCol="0">
            <a:spAutoFit/>
          </a:bodyPr>
          <a:lstStyle/>
          <a:p>
            <a:pPr algn="ctr"/>
            <a:r>
              <a:rPr lang="en-AU" b="1" dirty="0"/>
              <a:t>Equity  Risk Premium </a:t>
            </a:r>
            <a:r>
              <a:rPr lang="en-AU" dirty="0"/>
              <a:t>is the Forward Earnings Yield on Shares less the 10 year Real Government </a:t>
            </a:r>
          </a:p>
          <a:p>
            <a:pPr algn="ctr"/>
            <a:r>
              <a:rPr lang="en-AU" dirty="0"/>
              <a:t>Bond Yield or equivalent.</a:t>
            </a:r>
          </a:p>
          <a:p>
            <a:pPr algn="ctr"/>
            <a:endParaRPr lang="en-AU" dirty="0"/>
          </a:p>
          <a:p>
            <a:pPr algn="ctr"/>
            <a:endParaRPr lang="en-AU" dirty="0"/>
          </a:p>
          <a:p>
            <a:pPr algn="ctr"/>
            <a:r>
              <a:rPr lang="en-AU" dirty="0"/>
              <a:t>The Forward Earnings Yield is the inverted Price to Earnings ratio</a:t>
            </a:r>
          </a:p>
          <a:p>
            <a:pPr algn="ctr"/>
            <a:r>
              <a:rPr lang="en-AU" dirty="0"/>
              <a:t> </a:t>
            </a:r>
          </a:p>
        </p:txBody>
      </p:sp>
      <p:sp>
        <p:nvSpPr>
          <p:cNvPr id="13" name="TextBox 12">
            <a:extLst>
              <a:ext uri="{FF2B5EF4-FFF2-40B4-BE49-F238E27FC236}">
                <a16:creationId xmlns:a16="http://schemas.microsoft.com/office/drawing/2014/main" id="{676D3156-1A3C-4FE8-B21A-05DC7AED417E}"/>
              </a:ext>
            </a:extLst>
          </p:cNvPr>
          <p:cNvSpPr txBox="1"/>
          <p:nvPr/>
        </p:nvSpPr>
        <p:spPr>
          <a:xfrm>
            <a:off x="10601614" y="1561487"/>
            <a:ext cx="1393291" cy="3539430"/>
          </a:xfrm>
          <a:prstGeom prst="rect">
            <a:avLst/>
          </a:prstGeom>
          <a:noFill/>
          <a:ln w="38100">
            <a:solidFill>
              <a:srgbClr val="7030A0"/>
            </a:solidFill>
            <a:prstDash val="sysDash"/>
          </a:ln>
        </p:spPr>
        <p:txBody>
          <a:bodyPr wrap="square" rtlCol="0">
            <a:spAutoFit/>
          </a:bodyPr>
          <a:lstStyle/>
          <a:p>
            <a:pPr algn="ctr"/>
            <a:r>
              <a:rPr lang="en-AU" sz="1400" dirty="0"/>
              <a:t>Average</a:t>
            </a:r>
          </a:p>
          <a:p>
            <a:pPr algn="ctr"/>
            <a:r>
              <a:rPr lang="en-AU" sz="1600" b="1" dirty="0">
                <a:solidFill>
                  <a:schemeClr val="accent1"/>
                </a:solidFill>
              </a:rPr>
              <a:t>Equity Risk</a:t>
            </a:r>
          </a:p>
          <a:p>
            <a:pPr algn="ctr"/>
            <a:r>
              <a:rPr lang="en-AU" sz="1600" b="1" dirty="0">
                <a:solidFill>
                  <a:schemeClr val="accent1"/>
                </a:solidFill>
              </a:rPr>
              <a:t>Premium</a:t>
            </a:r>
          </a:p>
          <a:p>
            <a:pPr algn="ctr"/>
            <a:endParaRPr lang="en-AU" sz="1600" b="1" dirty="0">
              <a:solidFill>
                <a:schemeClr val="accent1"/>
              </a:solidFill>
            </a:endParaRPr>
          </a:p>
          <a:p>
            <a:pPr algn="ctr"/>
            <a:r>
              <a:rPr lang="en-AU" sz="1600" b="1" dirty="0">
                <a:solidFill>
                  <a:schemeClr val="accent1"/>
                </a:solidFill>
              </a:rPr>
              <a:t>1998 - 2024</a:t>
            </a:r>
          </a:p>
          <a:p>
            <a:endParaRPr lang="en-AU" sz="1400" dirty="0"/>
          </a:p>
          <a:p>
            <a:endParaRPr lang="en-AU" sz="1400" dirty="0"/>
          </a:p>
          <a:p>
            <a:pPr algn="ctr"/>
            <a:r>
              <a:rPr lang="en-AU" b="1" dirty="0">
                <a:solidFill>
                  <a:srgbClr val="008000"/>
                </a:solidFill>
              </a:rPr>
              <a:t>Australia</a:t>
            </a:r>
          </a:p>
          <a:p>
            <a:pPr algn="ctr"/>
            <a:r>
              <a:rPr lang="en-AU" b="1" dirty="0">
                <a:solidFill>
                  <a:srgbClr val="008000"/>
                </a:solidFill>
              </a:rPr>
              <a:t>5.1 %</a:t>
            </a:r>
            <a:endParaRPr lang="en-AU" sz="1400" dirty="0"/>
          </a:p>
          <a:p>
            <a:endParaRPr lang="en-AU" sz="1400" dirty="0"/>
          </a:p>
          <a:p>
            <a:pPr algn="ctr"/>
            <a:r>
              <a:rPr lang="en-AU" b="1" dirty="0">
                <a:solidFill>
                  <a:srgbClr val="0000FF"/>
                </a:solidFill>
              </a:rPr>
              <a:t>USA</a:t>
            </a:r>
          </a:p>
          <a:p>
            <a:pPr algn="ctr"/>
            <a:r>
              <a:rPr lang="en-AU" b="1" dirty="0">
                <a:solidFill>
                  <a:srgbClr val="0000FF"/>
                </a:solidFill>
              </a:rPr>
              <a:t>4.9  %</a:t>
            </a:r>
          </a:p>
          <a:p>
            <a:pPr algn="ctr"/>
            <a:endParaRPr lang="en-AU" b="1" dirty="0">
              <a:solidFill>
                <a:schemeClr val="accent1"/>
              </a:solidFill>
            </a:endParaRPr>
          </a:p>
          <a:p>
            <a:pPr algn="ctr"/>
            <a:endParaRPr lang="en-AU" sz="1400" b="1" dirty="0"/>
          </a:p>
        </p:txBody>
      </p:sp>
      <p:pic>
        <p:nvPicPr>
          <p:cNvPr id="53" name="Picture 52">
            <a:extLst>
              <a:ext uri="{FF2B5EF4-FFF2-40B4-BE49-F238E27FC236}">
                <a16:creationId xmlns:a16="http://schemas.microsoft.com/office/drawing/2014/main" id="{1D918B26-04FC-07A4-AF5B-5B2F0B83D12B}"/>
              </a:ext>
            </a:extLst>
          </p:cNvPr>
          <p:cNvPicPr>
            <a:picLocks noChangeAspect="1"/>
          </p:cNvPicPr>
          <p:nvPr/>
        </p:nvPicPr>
        <p:blipFill>
          <a:blip r:embed="rId3"/>
          <a:stretch>
            <a:fillRect/>
          </a:stretch>
        </p:blipFill>
        <p:spPr>
          <a:xfrm>
            <a:off x="2002971" y="740229"/>
            <a:ext cx="8395671" cy="5955376"/>
          </a:xfrm>
          <a:prstGeom prst="rect">
            <a:avLst/>
          </a:prstGeom>
        </p:spPr>
      </p:pic>
      <p:graphicFrame>
        <p:nvGraphicFramePr>
          <p:cNvPr id="55" name="Table 54">
            <a:extLst>
              <a:ext uri="{FF2B5EF4-FFF2-40B4-BE49-F238E27FC236}">
                <a16:creationId xmlns:a16="http://schemas.microsoft.com/office/drawing/2014/main" id="{E820B064-A459-D506-DBC0-FD4C09F2DBCB}"/>
              </a:ext>
            </a:extLst>
          </p:cNvPr>
          <p:cNvGraphicFramePr>
            <a:graphicFrameLocks noGrp="1"/>
          </p:cNvGraphicFramePr>
          <p:nvPr>
            <p:extLst>
              <p:ext uri="{D42A27DB-BD31-4B8C-83A1-F6EECF244321}">
                <p14:modId xmlns:p14="http://schemas.microsoft.com/office/powerpoint/2010/main" val="540274832"/>
              </p:ext>
            </p:extLst>
          </p:nvPr>
        </p:nvGraphicFramePr>
        <p:xfrm>
          <a:off x="3820886" y="4646893"/>
          <a:ext cx="3861027" cy="1606552"/>
        </p:xfrm>
        <a:graphic>
          <a:graphicData uri="http://schemas.openxmlformats.org/drawingml/2006/table">
            <a:tbl>
              <a:tblPr firstRow="1" bandRow="1">
                <a:tableStyleId>{5C22544A-7EE6-4342-B048-85BDC9FD1C3A}</a:tableStyleId>
              </a:tblPr>
              <a:tblGrid>
                <a:gridCol w="653143">
                  <a:extLst>
                    <a:ext uri="{9D8B030D-6E8A-4147-A177-3AD203B41FA5}">
                      <a16:colId xmlns:a16="http://schemas.microsoft.com/office/drawing/2014/main" val="2790366732"/>
                    </a:ext>
                  </a:extLst>
                </a:gridCol>
                <a:gridCol w="957942">
                  <a:extLst>
                    <a:ext uri="{9D8B030D-6E8A-4147-A177-3AD203B41FA5}">
                      <a16:colId xmlns:a16="http://schemas.microsoft.com/office/drawing/2014/main" val="1899846487"/>
                    </a:ext>
                  </a:extLst>
                </a:gridCol>
                <a:gridCol w="748486">
                  <a:extLst>
                    <a:ext uri="{9D8B030D-6E8A-4147-A177-3AD203B41FA5}">
                      <a16:colId xmlns:a16="http://schemas.microsoft.com/office/drawing/2014/main" val="2361585643"/>
                    </a:ext>
                  </a:extLst>
                </a:gridCol>
                <a:gridCol w="729250">
                  <a:extLst>
                    <a:ext uri="{9D8B030D-6E8A-4147-A177-3AD203B41FA5}">
                      <a16:colId xmlns:a16="http://schemas.microsoft.com/office/drawing/2014/main" val="3836262053"/>
                    </a:ext>
                  </a:extLst>
                </a:gridCol>
                <a:gridCol w="772206">
                  <a:extLst>
                    <a:ext uri="{9D8B030D-6E8A-4147-A177-3AD203B41FA5}">
                      <a16:colId xmlns:a16="http://schemas.microsoft.com/office/drawing/2014/main" val="2553669902"/>
                    </a:ext>
                  </a:extLst>
                </a:gridCol>
              </a:tblGrid>
              <a:tr h="557094">
                <a:tc>
                  <a:txBody>
                    <a:bodyPr/>
                    <a:lstStyle/>
                    <a:p>
                      <a:endParaRPr lang="en-AU"/>
                    </a:p>
                  </a:txBody>
                  <a:tcPr/>
                </a:tc>
                <a:tc>
                  <a:txBody>
                    <a:bodyPr/>
                    <a:lstStyle/>
                    <a:p>
                      <a:pPr algn="ctr"/>
                      <a:r>
                        <a:rPr lang="en-AU" sz="1400" dirty="0"/>
                        <a:t>Forward PE</a:t>
                      </a:r>
                    </a:p>
                  </a:txBody>
                  <a:tcPr/>
                </a:tc>
                <a:tc>
                  <a:txBody>
                    <a:bodyPr/>
                    <a:lstStyle/>
                    <a:p>
                      <a:pPr algn="ctr"/>
                      <a:r>
                        <a:rPr lang="en-AU" sz="1000" dirty="0"/>
                        <a:t>Earnings Yield</a:t>
                      </a:r>
                    </a:p>
                  </a:txBody>
                  <a:tcPr/>
                </a:tc>
                <a:tc>
                  <a:txBody>
                    <a:bodyPr/>
                    <a:lstStyle/>
                    <a:p>
                      <a:pPr algn="ctr"/>
                      <a:r>
                        <a:rPr lang="en-AU" sz="1200" dirty="0"/>
                        <a:t>Real Bond</a:t>
                      </a:r>
                    </a:p>
                  </a:txBody>
                  <a:tcPr/>
                </a:tc>
                <a:tc>
                  <a:txBody>
                    <a:bodyPr/>
                    <a:lstStyle/>
                    <a:p>
                      <a:r>
                        <a:rPr lang="en-AU" sz="1100" i="1" dirty="0"/>
                        <a:t>Equity premium</a:t>
                      </a:r>
                    </a:p>
                  </a:txBody>
                  <a:tcPr/>
                </a:tc>
                <a:extLst>
                  <a:ext uri="{0D108BD9-81ED-4DB2-BD59-A6C34878D82A}">
                    <a16:rowId xmlns:a16="http://schemas.microsoft.com/office/drawing/2014/main" val="386031655"/>
                  </a:ext>
                </a:extLst>
              </a:tr>
              <a:tr h="524729">
                <a:tc>
                  <a:txBody>
                    <a:bodyPr/>
                    <a:lstStyle/>
                    <a:p>
                      <a:r>
                        <a:rPr lang="en-AU" sz="1600" b="1" dirty="0">
                          <a:solidFill>
                            <a:srgbClr val="0000FF"/>
                          </a:solidFill>
                        </a:rPr>
                        <a:t>USA</a:t>
                      </a:r>
                    </a:p>
                  </a:txBody>
                  <a:tcPr/>
                </a:tc>
                <a:tc>
                  <a:txBody>
                    <a:bodyPr/>
                    <a:lstStyle/>
                    <a:p>
                      <a:pPr algn="ctr"/>
                      <a:r>
                        <a:rPr lang="en-AU" sz="1600" b="1" dirty="0">
                          <a:solidFill>
                            <a:schemeClr val="tx1"/>
                          </a:solidFill>
                        </a:rPr>
                        <a:t> 22.8          </a:t>
                      </a:r>
                    </a:p>
                  </a:txBody>
                  <a:tcPr/>
                </a:tc>
                <a:tc>
                  <a:txBody>
                    <a:bodyPr/>
                    <a:lstStyle/>
                    <a:p>
                      <a:pPr algn="ctr"/>
                      <a:r>
                        <a:rPr lang="en-AU" sz="1600" b="1" dirty="0">
                          <a:solidFill>
                            <a:schemeClr val="tx1"/>
                          </a:solidFill>
                        </a:rPr>
                        <a:t>4.39 </a:t>
                      </a:r>
                    </a:p>
                  </a:txBody>
                  <a:tcPr/>
                </a:tc>
                <a:tc>
                  <a:txBody>
                    <a:bodyPr/>
                    <a:lstStyle/>
                    <a:p>
                      <a:pPr algn="ctr"/>
                      <a:r>
                        <a:rPr lang="en-AU" sz="1600" b="1" dirty="0">
                          <a:solidFill>
                            <a:schemeClr val="tx1"/>
                          </a:solidFill>
                        </a:rPr>
                        <a:t> 1.78 </a:t>
                      </a:r>
                    </a:p>
                  </a:txBody>
                  <a:tcPr/>
                </a:tc>
                <a:tc>
                  <a:txBody>
                    <a:bodyPr/>
                    <a:lstStyle/>
                    <a:p>
                      <a:r>
                        <a:rPr lang="en-AU" sz="1800" b="1" dirty="0">
                          <a:solidFill>
                            <a:srgbClr val="0000FF"/>
                          </a:solidFill>
                        </a:rPr>
                        <a:t> 2.6</a:t>
                      </a:r>
                    </a:p>
                  </a:txBody>
                  <a:tcPr/>
                </a:tc>
                <a:extLst>
                  <a:ext uri="{0D108BD9-81ED-4DB2-BD59-A6C34878D82A}">
                    <a16:rowId xmlns:a16="http://schemas.microsoft.com/office/drawing/2014/main" val="1945866623"/>
                  </a:ext>
                </a:extLst>
              </a:tr>
              <a:tr h="524729">
                <a:tc>
                  <a:txBody>
                    <a:bodyPr/>
                    <a:lstStyle/>
                    <a:p>
                      <a:r>
                        <a:rPr lang="en-AU" b="1" dirty="0">
                          <a:solidFill>
                            <a:srgbClr val="008000"/>
                          </a:solidFill>
                        </a:rPr>
                        <a:t>Aus</a:t>
                      </a:r>
                    </a:p>
                  </a:txBody>
                  <a:tcPr/>
                </a:tc>
                <a:tc>
                  <a:txBody>
                    <a:bodyPr/>
                    <a:lstStyle/>
                    <a:p>
                      <a:pPr algn="ctr"/>
                      <a:r>
                        <a:rPr lang="en-AU" sz="1600" b="1" dirty="0">
                          <a:solidFill>
                            <a:schemeClr val="tx1"/>
                          </a:solidFill>
                        </a:rPr>
                        <a:t> 21.4          </a:t>
                      </a:r>
                    </a:p>
                  </a:txBody>
                  <a:tcPr/>
                </a:tc>
                <a:tc>
                  <a:txBody>
                    <a:bodyPr/>
                    <a:lstStyle/>
                    <a:p>
                      <a:pPr algn="ctr"/>
                      <a:r>
                        <a:rPr lang="en-AU" sz="1600" b="1" dirty="0">
                          <a:solidFill>
                            <a:schemeClr val="tx1"/>
                          </a:solidFill>
                        </a:rPr>
                        <a:t>4.67 </a:t>
                      </a:r>
                    </a:p>
                  </a:txBody>
                  <a:tcPr/>
                </a:tc>
                <a:tc>
                  <a:txBody>
                    <a:bodyPr/>
                    <a:lstStyle/>
                    <a:p>
                      <a:pPr algn="ctr"/>
                      <a:r>
                        <a:rPr lang="en-AU" sz="1600" b="1" dirty="0">
                          <a:solidFill>
                            <a:schemeClr val="tx1"/>
                          </a:solidFill>
                        </a:rPr>
                        <a:t> 2.0 </a:t>
                      </a:r>
                    </a:p>
                  </a:txBody>
                  <a:tcPr/>
                </a:tc>
                <a:tc>
                  <a:txBody>
                    <a:bodyPr/>
                    <a:lstStyle/>
                    <a:p>
                      <a:r>
                        <a:rPr lang="en-AU" sz="1800" b="1" dirty="0">
                          <a:solidFill>
                            <a:srgbClr val="0000FF"/>
                          </a:solidFill>
                        </a:rPr>
                        <a:t> </a:t>
                      </a:r>
                      <a:r>
                        <a:rPr lang="en-AU" sz="1800" b="1" dirty="0">
                          <a:solidFill>
                            <a:srgbClr val="008000"/>
                          </a:solidFill>
                        </a:rPr>
                        <a:t>2.7</a:t>
                      </a:r>
                    </a:p>
                  </a:txBody>
                  <a:tcPr/>
                </a:tc>
                <a:extLst>
                  <a:ext uri="{0D108BD9-81ED-4DB2-BD59-A6C34878D82A}">
                    <a16:rowId xmlns:a16="http://schemas.microsoft.com/office/drawing/2014/main" val="3699976391"/>
                  </a:ext>
                </a:extLst>
              </a:tr>
            </a:tbl>
          </a:graphicData>
        </a:graphic>
      </p:graphicFrame>
      <p:cxnSp>
        <p:nvCxnSpPr>
          <p:cNvPr id="58" name="Straight Arrow Connector 57">
            <a:extLst>
              <a:ext uri="{FF2B5EF4-FFF2-40B4-BE49-F238E27FC236}">
                <a16:creationId xmlns:a16="http://schemas.microsoft.com/office/drawing/2014/main" id="{C1FF879B-489E-61C5-FCB3-D3E72DF3E37F}"/>
              </a:ext>
            </a:extLst>
          </p:cNvPr>
          <p:cNvCxnSpPr>
            <a:cxnSpLocks/>
          </p:cNvCxnSpPr>
          <p:nvPr/>
        </p:nvCxnSpPr>
        <p:spPr>
          <a:xfrm flipV="1">
            <a:off x="7681913" y="5100917"/>
            <a:ext cx="1614487" cy="701169"/>
          </a:xfrm>
          <a:prstGeom prst="straightConnector1">
            <a:avLst/>
          </a:prstGeom>
          <a:ln w="50800">
            <a:solidFill>
              <a:schemeClr val="accent4"/>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1F9C3A1-6937-7130-3A1B-5535E37E7328}"/>
              </a:ext>
            </a:extLst>
          </p:cNvPr>
          <p:cNvCxnSpPr>
            <a:cxnSpLocks/>
          </p:cNvCxnSpPr>
          <p:nvPr/>
        </p:nvCxnSpPr>
        <p:spPr>
          <a:xfrm>
            <a:off x="2623457" y="3810000"/>
            <a:ext cx="7293429" cy="0"/>
          </a:xfrm>
          <a:prstGeom prst="line">
            <a:avLst/>
          </a:prstGeom>
          <a:ln w="50800">
            <a:prstDash val="sysDash"/>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BE14A052-EA23-7F6E-903D-8C79A48602CD}"/>
              </a:ext>
            </a:extLst>
          </p:cNvPr>
          <p:cNvSpPr txBox="1"/>
          <p:nvPr/>
        </p:nvSpPr>
        <p:spPr>
          <a:xfrm>
            <a:off x="2623457" y="2636355"/>
            <a:ext cx="1192559" cy="1077218"/>
          </a:xfrm>
          <a:prstGeom prst="rect">
            <a:avLst/>
          </a:prstGeom>
          <a:noFill/>
        </p:spPr>
        <p:txBody>
          <a:bodyPr wrap="square" rtlCol="0">
            <a:spAutoFit/>
          </a:bodyPr>
          <a:lstStyle/>
          <a:p>
            <a:pPr algn="ctr"/>
            <a:r>
              <a:rPr lang="en-AU" sz="1600" b="1" dirty="0">
                <a:solidFill>
                  <a:schemeClr val="accent1"/>
                </a:solidFill>
              </a:rPr>
              <a:t>Average</a:t>
            </a:r>
          </a:p>
          <a:p>
            <a:pPr algn="ctr"/>
            <a:r>
              <a:rPr lang="en-AU" sz="1600" b="1" dirty="0">
                <a:solidFill>
                  <a:schemeClr val="accent1"/>
                </a:solidFill>
              </a:rPr>
              <a:t>Equity Premium</a:t>
            </a:r>
          </a:p>
          <a:p>
            <a:pPr algn="ctr"/>
            <a:r>
              <a:rPr lang="en-AU" sz="1600" b="1" dirty="0">
                <a:solidFill>
                  <a:schemeClr val="accent1"/>
                </a:solidFill>
              </a:rPr>
              <a:t>5 %</a:t>
            </a:r>
          </a:p>
        </p:txBody>
      </p:sp>
      <p:sp>
        <p:nvSpPr>
          <p:cNvPr id="64" name="TextBox 63">
            <a:extLst>
              <a:ext uri="{FF2B5EF4-FFF2-40B4-BE49-F238E27FC236}">
                <a16:creationId xmlns:a16="http://schemas.microsoft.com/office/drawing/2014/main" id="{AE1AD829-9663-D2F1-DEF0-C93EE88DFD60}"/>
              </a:ext>
            </a:extLst>
          </p:cNvPr>
          <p:cNvSpPr txBox="1"/>
          <p:nvPr/>
        </p:nvSpPr>
        <p:spPr>
          <a:xfrm>
            <a:off x="4376057" y="1754969"/>
            <a:ext cx="936171" cy="584775"/>
          </a:xfrm>
          <a:prstGeom prst="rect">
            <a:avLst/>
          </a:prstGeom>
          <a:noFill/>
        </p:spPr>
        <p:txBody>
          <a:bodyPr wrap="square" rtlCol="0">
            <a:spAutoFit/>
          </a:bodyPr>
          <a:lstStyle/>
          <a:p>
            <a:pPr algn="ctr"/>
            <a:r>
              <a:rPr lang="en-AU" b="1" dirty="0"/>
              <a:t>GFC</a:t>
            </a:r>
          </a:p>
          <a:p>
            <a:pPr algn="ctr"/>
            <a:r>
              <a:rPr lang="en-AU" sz="1400" dirty="0"/>
              <a:t>2007-09</a:t>
            </a:r>
          </a:p>
        </p:txBody>
      </p:sp>
    </p:spTree>
    <p:extLst>
      <p:ext uri="{BB962C8B-B14F-4D97-AF65-F5344CB8AC3E}">
        <p14:creationId xmlns:p14="http://schemas.microsoft.com/office/powerpoint/2010/main" val="358331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CD5B514-621A-2BEC-57C9-4D4442C9033E}"/>
              </a:ext>
            </a:extLst>
          </p:cNvPr>
          <p:cNvGraphicFramePr>
            <a:graphicFrameLocks noGrp="1"/>
          </p:cNvGraphicFramePr>
          <p:nvPr>
            <p:ph idx="1"/>
            <p:extLst>
              <p:ext uri="{D42A27DB-BD31-4B8C-83A1-F6EECF244321}">
                <p14:modId xmlns:p14="http://schemas.microsoft.com/office/powerpoint/2010/main" val="1084452676"/>
              </p:ext>
            </p:extLst>
          </p:nvPr>
        </p:nvGraphicFramePr>
        <p:xfrm>
          <a:off x="677239" y="1297409"/>
          <a:ext cx="10837523" cy="4876800"/>
        </p:xfrm>
        <a:graphic>
          <a:graphicData uri="http://schemas.openxmlformats.org/drawingml/2006/table">
            <a:tbl>
              <a:tblPr firstRow="1" bandRow="1">
                <a:tableStyleId>{5C22544A-7EE6-4342-B048-85BDC9FD1C3A}</a:tableStyleId>
              </a:tblPr>
              <a:tblGrid>
                <a:gridCol w="2709381">
                  <a:extLst>
                    <a:ext uri="{9D8B030D-6E8A-4147-A177-3AD203B41FA5}">
                      <a16:colId xmlns:a16="http://schemas.microsoft.com/office/drawing/2014/main" val="1343003196"/>
                    </a:ext>
                  </a:extLst>
                </a:gridCol>
                <a:gridCol w="2431536">
                  <a:extLst>
                    <a:ext uri="{9D8B030D-6E8A-4147-A177-3AD203B41FA5}">
                      <a16:colId xmlns:a16="http://schemas.microsoft.com/office/drawing/2014/main" val="3880252219"/>
                    </a:ext>
                  </a:extLst>
                </a:gridCol>
                <a:gridCol w="2987225">
                  <a:extLst>
                    <a:ext uri="{9D8B030D-6E8A-4147-A177-3AD203B41FA5}">
                      <a16:colId xmlns:a16="http://schemas.microsoft.com/office/drawing/2014/main" val="2704860037"/>
                    </a:ext>
                  </a:extLst>
                </a:gridCol>
                <a:gridCol w="2709381">
                  <a:extLst>
                    <a:ext uri="{9D8B030D-6E8A-4147-A177-3AD203B41FA5}">
                      <a16:colId xmlns:a16="http://schemas.microsoft.com/office/drawing/2014/main" val="3537530459"/>
                    </a:ext>
                  </a:extLst>
                </a:gridCol>
              </a:tblGrid>
              <a:tr h="117041">
                <a:tc>
                  <a:txBody>
                    <a:bodyPr/>
                    <a:lstStyle/>
                    <a:p>
                      <a:r>
                        <a:rPr kumimoji="0" lang="en-AU" sz="2400" b="1" i="0" u="none" strike="noStrike" kern="1200" cap="none" spc="0" normalizeH="0" baseline="0" noProof="0" dirty="0">
                          <a:ln>
                            <a:noFill/>
                          </a:ln>
                          <a:solidFill>
                            <a:srgbClr val="161818"/>
                          </a:solidFill>
                          <a:effectLst/>
                          <a:uLnTx/>
                          <a:uFillTx/>
                          <a:latin typeface="+mn-lt"/>
                          <a:ea typeface="+mj-ea"/>
                          <a:cs typeface="+mj-cs"/>
                        </a:rPr>
                        <a:t> Tariffs</a:t>
                      </a:r>
                      <a:endParaRPr lang="en-AU" sz="2000" dirty="0"/>
                    </a:p>
                  </a:txBody>
                  <a:tcPr/>
                </a:tc>
                <a:tc>
                  <a:txBody>
                    <a:bodyPr/>
                    <a:lstStyle/>
                    <a:p>
                      <a:pPr algn="ctr"/>
                      <a:r>
                        <a:rPr lang="en-AU" sz="2000" dirty="0"/>
                        <a:t> 2024 under President Biden</a:t>
                      </a:r>
                    </a:p>
                  </a:txBody>
                  <a:tcPr/>
                </a:tc>
                <a:tc>
                  <a:txBody>
                    <a:bodyPr/>
                    <a:lstStyle/>
                    <a:p>
                      <a:pPr algn="ctr"/>
                      <a:r>
                        <a:rPr lang="en-AU" sz="2000" dirty="0"/>
                        <a:t> </a:t>
                      </a:r>
                      <a:r>
                        <a:rPr lang="en-AU" sz="1800" i="1" dirty="0"/>
                        <a:t>Trump’s ‘Liberation Day</a:t>
                      </a:r>
                    </a:p>
                    <a:p>
                      <a:pPr algn="ctr"/>
                      <a:r>
                        <a:rPr lang="en-AU" sz="2000" dirty="0"/>
                        <a:t>April 2 to April 8 pronouncements</a:t>
                      </a:r>
                    </a:p>
                    <a:p>
                      <a:pPr algn="ctr"/>
                      <a:r>
                        <a:rPr lang="en-AU" sz="2000" dirty="0"/>
                        <a:t> </a:t>
                      </a:r>
                    </a:p>
                  </a:txBody>
                  <a:tcPr/>
                </a:tc>
                <a:tc>
                  <a:txBody>
                    <a:bodyPr/>
                    <a:lstStyle/>
                    <a:p>
                      <a:pPr algn="ctr"/>
                      <a:r>
                        <a:rPr lang="en-AU" sz="2400" dirty="0"/>
                        <a:t>Current </a:t>
                      </a:r>
                    </a:p>
                    <a:p>
                      <a:pPr algn="ctr"/>
                      <a:r>
                        <a:rPr lang="en-AU" sz="2400" dirty="0"/>
                        <a:t>October 2025</a:t>
                      </a:r>
                    </a:p>
                  </a:txBody>
                  <a:tcPr/>
                </a:tc>
                <a:extLst>
                  <a:ext uri="{0D108BD9-81ED-4DB2-BD59-A6C34878D82A}">
                    <a16:rowId xmlns:a16="http://schemas.microsoft.com/office/drawing/2014/main" val="3020866062"/>
                  </a:ext>
                </a:extLst>
              </a:tr>
              <a:tr h="370840">
                <a:tc>
                  <a:txBody>
                    <a:bodyPr/>
                    <a:lstStyle/>
                    <a:p>
                      <a:r>
                        <a:rPr lang="en-AU" sz="2400" dirty="0"/>
                        <a:t>   </a:t>
                      </a:r>
                      <a:r>
                        <a:rPr lang="en-AU" sz="2400" b="1" dirty="0">
                          <a:solidFill>
                            <a:srgbClr val="006600"/>
                          </a:solidFill>
                        </a:rPr>
                        <a:t>AUSTRALIA</a:t>
                      </a:r>
                    </a:p>
                  </a:txBody>
                  <a:tcPr/>
                </a:tc>
                <a:tc>
                  <a:txBody>
                    <a:bodyPr/>
                    <a:lstStyle/>
                    <a:p>
                      <a:r>
                        <a:rPr lang="en-AU" sz="2400" dirty="0"/>
                        <a:t>           0 % </a:t>
                      </a:r>
                    </a:p>
                  </a:txBody>
                  <a:tcPr/>
                </a:tc>
                <a:tc>
                  <a:txBody>
                    <a:bodyPr/>
                    <a:lstStyle/>
                    <a:p>
                      <a:pPr algn="ctr"/>
                      <a:r>
                        <a:rPr lang="en-AU" sz="2400" b="1" dirty="0">
                          <a:solidFill>
                            <a:srgbClr val="008000"/>
                          </a:solidFill>
                        </a:rPr>
                        <a:t>10 %  </a:t>
                      </a:r>
                    </a:p>
                  </a:txBody>
                  <a:tcPr/>
                </a:tc>
                <a:tc>
                  <a:txBody>
                    <a:bodyPr/>
                    <a:lstStyle/>
                    <a:p>
                      <a:pPr algn="ctr"/>
                      <a:r>
                        <a:rPr lang="en-AU" sz="2400" b="1" dirty="0">
                          <a:solidFill>
                            <a:srgbClr val="008000"/>
                          </a:solidFill>
                        </a:rPr>
                        <a:t>10 %</a:t>
                      </a:r>
                    </a:p>
                  </a:txBody>
                  <a:tcPr/>
                </a:tc>
                <a:extLst>
                  <a:ext uri="{0D108BD9-81ED-4DB2-BD59-A6C34878D82A}">
                    <a16:rowId xmlns:a16="http://schemas.microsoft.com/office/drawing/2014/main" val="464065513"/>
                  </a:ext>
                </a:extLst>
              </a:tr>
              <a:tr h="370840">
                <a:tc>
                  <a:txBody>
                    <a:bodyPr/>
                    <a:lstStyle/>
                    <a:p>
                      <a:r>
                        <a:rPr lang="en-AU" sz="2400" dirty="0"/>
                        <a:t>   EUROPE</a:t>
                      </a:r>
                    </a:p>
                  </a:txBody>
                  <a:tcPr/>
                </a:tc>
                <a:tc>
                  <a:txBody>
                    <a:bodyPr/>
                    <a:lstStyle/>
                    <a:p>
                      <a:pPr algn="ctr"/>
                      <a:r>
                        <a:rPr lang="en-AU" sz="2400" dirty="0"/>
                        <a:t>  2 %</a:t>
                      </a:r>
                    </a:p>
                  </a:txBody>
                  <a:tcPr/>
                </a:tc>
                <a:tc>
                  <a:txBody>
                    <a:bodyPr/>
                    <a:lstStyle/>
                    <a:p>
                      <a:pPr algn="ctr"/>
                      <a:r>
                        <a:rPr lang="en-AU" sz="2400" dirty="0"/>
                        <a:t>20 %</a:t>
                      </a:r>
                    </a:p>
                  </a:txBody>
                  <a:tcPr/>
                </a:tc>
                <a:tc>
                  <a:txBody>
                    <a:bodyPr/>
                    <a:lstStyle/>
                    <a:p>
                      <a:pPr algn="ctr"/>
                      <a:r>
                        <a:rPr lang="en-AU" sz="2400" dirty="0"/>
                        <a:t>15 %</a:t>
                      </a:r>
                    </a:p>
                  </a:txBody>
                  <a:tcPr/>
                </a:tc>
                <a:extLst>
                  <a:ext uri="{0D108BD9-81ED-4DB2-BD59-A6C34878D82A}">
                    <a16:rowId xmlns:a16="http://schemas.microsoft.com/office/drawing/2014/main" val="3244767016"/>
                  </a:ext>
                </a:extLst>
              </a:tr>
              <a:tr h="370840">
                <a:tc>
                  <a:txBody>
                    <a:bodyPr/>
                    <a:lstStyle/>
                    <a:p>
                      <a:r>
                        <a:rPr lang="en-AU" sz="2400" dirty="0"/>
                        <a:t>   </a:t>
                      </a:r>
                      <a:r>
                        <a:rPr lang="en-AU" sz="2400" b="1" dirty="0">
                          <a:solidFill>
                            <a:srgbClr val="FF0000"/>
                          </a:solidFill>
                        </a:rPr>
                        <a:t>CHINA</a:t>
                      </a:r>
                    </a:p>
                  </a:txBody>
                  <a:tcPr/>
                </a:tc>
                <a:tc>
                  <a:txBody>
                    <a:bodyPr/>
                    <a:lstStyle/>
                    <a:p>
                      <a:pPr algn="ctr"/>
                      <a:r>
                        <a:rPr lang="en-AU" sz="2400" dirty="0"/>
                        <a:t>16 %</a:t>
                      </a:r>
                    </a:p>
                  </a:txBody>
                  <a:tcPr/>
                </a:tc>
                <a:tc>
                  <a:txBody>
                    <a:bodyPr/>
                    <a:lstStyle/>
                    <a:p>
                      <a:pPr algn="ctr"/>
                      <a:r>
                        <a:rPr lang="en-AU" sz="2400" b="1" dirty="0">
                          <a:solidFill>
                            <a:srgbClr val="FF0000"/>
                          </a:solidFill>
                        </a:rPr>
                        <a:t>145 %</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en-AU" sz="2400" b="1" dirty="0">
                          <a:solidFill>
                            <a:srgbClr val="FF0000"/>
                          </a:solidFill>
                        </a:rPr>
                        <a:t>30 %</a:t>
                      </a:r>
                    </a:p>
                  </a:txBody>
                  <a:tcPr/>
                </a:tc>
                <a:extLst>
                  <a:ext uri="{0D108BD9-81ED-4DB2-BD59-A6C34878D82A}">
                    <a16:rowId xmlns:a16="http://schemas.microsoft.com/office/drawing/2014/main" val="978280049"/>
                  </a:ext>
                </a:extLst>
              </a:tr>
              <a:tr h="370840">
                <a:tc>
                  <a:txBody>
                    <a:bodyPr/>
                    <a:lstStyle/>
                    <a:p>
                      <a:r>
                        <a:rPr lang="en-AU" sz="2400" dirty="0"/>
                        <a:t>   JAPAN</a:t>
                      </a:r>
                    </a:p>
                  </a:txBody>
                  <a:tcPr/>
                </a:tc>
                <a:tc>
                  <a:txBody>
                    <a:bodyPr/>
                    <a:lstStyle/>
                    <a:p>
                      <a:r>
                        <a:rPr lang="en-AU" dirty="0"/>
                        <a:t>               </a:t>
                      </a:r>
                      <a:r>
                        <a:rPr lang="en-AU" sz="2400" dirty="0"/>
                        <a:t>2 %</a:t>
                      </a:r>
                    </a:p>
                  </a:txBody>
                  <a:tcPr/>
                </a:tc>
                <a:tc>
                  <a:txBody>
                    <a:bodyPr/>
                    <a:lstStyle/>
                    <a:p>
                      <a:pPr algn="ctr"/>
                      <a:r>
                        <a:rPr lang="en-AU" sz="2400" dirty="0"/>
                        <a:t>25 %</a:t>
                      </a:r>
                    </a:p>
                  </a:txBody>
                  <a:tcPr/>
                </a:tc>
                <a:tc>
                  <a:txBody>
                    <a:bodyPr/>
                    <a:lstStyle/>
                    <a:p>
                      <a:pPr algn="ctr"/>
                      <a:r>
                        <a:rPr lang="en-AU" sz="2400" dirty="0"/>
                        <a:t>15 %</a:t>
                      </a:r>
                    </a:p>
                  </a:txBody>
                  <a:tcPr/>
                </a:tc>
                <a:extLst>
                  <a:ext uri="{0D108BD9-81ED-4DB2-BD59-A6C34878D82A}">
                    <a16:rowId xmlns:a16="http://schemas.microsoft.com/office/drawing/2014/main" val="301560108"/>
                  </a:ext>
                </a:extLst>
              </a:tr>
              <a:tr h="370840">
                <a:tc>
                  <a:txBody>
                    <a:bodyPr/>
                    <a:lstStyle/>
                    <a:p>
                      <a:pPr algn="ctr"/>
                      <a:r>
                        <a:rPr lang="en-AU" sz="2000" i="1" dirty="0"/>
                        <a:t>Aluminium &amp; Steel</a:t>
                      </a:r>
                    </a:p>
                  </a:txBody>
                  <a:tcPr/>
                </a:tc>
                <a:tc>
                  <a:txBody>
                    <a:bodyPr/>
                    <a:lstStyle/>
                    <a:p>
                      <a:pPr algn="ctr"/>
                      <a:r>
                        <a:rPr kumimoji="0" lang="en-AU" sz="1801" b="0" i="0" u="none" strike="noStrike" kern="1200" cap="none" spc="0" normalizeH="0" baseline="0" noProof="0" dirty="0">
                          <a:ln>
                            <a:noFill/>
                          </a:ln>
                          <a:solidFill>
                            <a:prstClr val="black"/>
                          </a:solidFill>
                          <a:effectLst/>
                          <a:uLnTx/>
                          <a:uFillTx/>
                          <a:latin typeface="+mn-lt"/>
                          <a:ea typeface="+mn-ea"/>
                          <a:cs typeface="+mn-cs"/>
                        </a:rPr>
                        <a:t> </a:t>
                      </a:r>
                      <a:r>
                        <a:rPr kumimoji="0" lang="en-AU" sz="2000" b="0" i="0" u="none" strike="noStrike" kern="1200" cap="none" spc="0" normalizeH="0" baseline="0" noProof="0" dirty="0">
                          <a:ln>
                            <a:noFill/>
                          </a:ln>
                          <a:solidFill>
                            <a:prstClr val="black"/>
                          </a:solidFill>
                          <a:effectLst/>
                          <a:uLnTx/>
                          <a:uFillTx/>
                          <a:latin typeface="+mn-lt"/>
                          <a:ea typeface="+mn-ea"/>
                          <a:cs typeface="+mn-cs"/>
                        </a:rPr>
                        <a:t>25%  </a:t>
                      </a:r>
                      <a:r>
                        <a:rPr kumimoji="0" lang="en-AU" sz="1600" b="0" i="0" u="none" strike="noStrike" kern="1200" cap="none" spc="0" normalizeH="0" baseline="0" noProof="0" dirty="0">
                          <a:ln>
                            <a:noFill/>
                          </a:ln>
                          <a:solidFill>
                            <a:prstClr val="black"/>
                          </a:solidFill>
                          <a:effectLst/>
                          <a:uLnTx/>
                          <a:uFillTx/>
                          <a:latin typeface="+mn-lt"/>
                          <a:ea typeface="+mn-ea"/>
                          <a:cs typeface="+mn-cs"/>
                        </a:rPr>
                        <a:t>China  &amp; Mexico </a:t>
                      </a:r>
                      <a:endParaRPr lang="en-AU" sz="1600" i="1" dirty="0"/>
                    </a:p>
                  </a:txBody>
                  <a:tcPr/>
                </a:tc>
                <a:tc>
                  <a:txBody>
                    <a:bodyPr/>
                    <a:lstStyle/>
                    <a:p>
                      <a:pPr algn="ctr"/>
                      <a:r>
                        <a:rPr lang="en-AU" sz="2400" i="1" dirty="0"/>
                        <a:t>           25 % </a:t>
                      </a:r>
                      <a:r>
                        <a:rPr lang="en-AU" sz="1600" i="1" dirty="0"/>
                        <a:t>all countries</a:t>
                      </a:r>
                    </a:p>
                  </a:txBody>
                  <a:tcPr/>
                </a:tc>
                <a:tc>
                  <a:txBody>
                    <a:bodyPr/>
                    <a:lstStyle/>
                    <a:p>
                      <a:pPr algn="ctr"/>
                      <a:r>
                        <a:rPr lang="en-AU" sz="2400" i="1" dirty="0"/>
                        <a:t>      50 %   </a:t>
                      </a:r>
                      <a:r>
                        <a:rPr lang="en-AU" sz="2000" i="1" dirty="0"/>
                        <a:t>All</a:t>
                      </a:r>
                    </a:p>
                  </a:txBody>
                  <a:tcPr/>
                </a:tc>
                <a:extLst>
                  <a:ext uri="{0D108BD9-81ED-4DB2-BD59-A6C34878D82A}">
                    <a16:rowId xmlns:a16="http://schemas.microsoft.com/office/drawing/2014/main" val="1540883179"/>
                  </a:ext>
                </a:extLst>
              </a:tr>
              <a:tr h="370840">
                <a:tc>
                  <a:txBody>
                    <a:bodyPr/>
                    <a:lstStyle/>
                    <a:p>
                      <a:r>
                        <a:rPr lang="en-AU" sz="2000" i="1" dirty="0"/>
                        <a:t>    Autos &amp; parts</a:t>
                      </a:r>
                    </a:p>
                  </a:txBody>
                  <a:tcPr/>
                </a:tc>
                <a:tc>
                  <a:txBody>
                    <a:bodyPr/>
                    <a:lstStyle/>
                    <a:p>
                      <a:pPr algn="ctr"/>
                      <a:r>
                        <a:rPr kumimoji="0" lang="en-AU" sz="1801" b="0" i="0" u="none" strike="noStrike" kern="1200" cap="none" spc="0" normalizeH="0" baseline="0" noProof="0" dirty="0">
                          <a:ln>
                            <a:noFill/>
                          </a:ln>
                          <a:solidFill>
                            <a:prstClr val="black"/>
                          </a:solidFill>
                          <a:effectLst/>
                          <a:uLnTx/>
                          <a:uFillTx/>
                          <a:latin typeface="+mn-lt"/>
                          <a:ea typeface="+mn-ea"/>
                          <a:cs typeface="+mn-cs"/>
                        </a:rPr>
                        <a:t> N/A</a:t>
                      </a:r>
                      <a:endParaRPr lang="en-AU" i="1" dirty="0"/>
                    </a:p>
                  </a:txBody>
                  <a:tcPr/>
                </a:tc>
                <a:tc>
                  <a:txBody>
                    <a:bodyPr/>
                    <a:lstStyle/>
                    <a:p>
                      <a:pPr algn="ctr"/>
                      <a:r>
                        <a:rPr lang="en-AU" sz="2400" i="1" dirty="0"/>
                        <a:t>25 %</a:t>
                      </a:r>
                    </a:p>
                  </a:txBody>
                  <a:tcPr/>
                </a:tc>
                <a:tc>
                  <a:txBody>
                    <a:bodyPr/>
                    <a:lstStyle/>
                    <a:p>
                      <a:pPr algn="ctr"/>
                      <a:r>
                        <a:rPr lang="en-AU" sz="2400" i="1" dirty="0"/>
                        <a:t>15 %</a:t>
                      </a:r>
                      <a:endParaRPr lang="en-AU" sz="1200" i="1" dirty="0"/>
                    </a:p>
                  </a:txBody>
                  <a:tcPr/>
                </a:tc>
                <a:extLst>
                  <a:ext uri="{0D108BD9-81ED-4DB2-BD59-A6C34878D82A}">
                    <a16:rowId xmlns:a16="http://schemas.microsoft.com/office/drawing/2014/main" val="1018163678"/>
                  </a:ext>
                </a:extLst>
              </a:tr>
              <a:tr h="370840">
                <a:tc>
                  <a:txBody>
                    <a:bodyPr/>
                    <a:lstStyle/>
                    <a:p>
                      <a:pPr algn="ctr"/>
                      <a:r>
                        <a:rPr lang="en-AU" sz="2400" dirty="0"/>
                        <a:t>  </a:t>
                      </a:r>
                      <a:r>
                        <a:rPr lang="en-AU" sz="2400" b="1" dirty="0">
                          <a:solidFill>
                            <a:srgbClr val="0000FF"/>
                          </a:solidFill>
                        </a:rPr>
                        <a:t>USA Effective Tariff rate </a:t>
                      </a:r>
                    </a:p>
                  </a:txBody>
                  <a:tcPr/>
                </a:tc>
                <a:tc>
                  <a:txBody>
                    <a:bodyPr/>
                    <a:lstStyle/>
                    <a:p>
                      <a:pPr algn="ctr"/>
                      <a:r>
                        <a:rPr lang="en-AU" sz="2800" dirty="0"/>
                        <a:t>   </a:t>
                      </a:r>
                      <a:r>
                        <a:rPr lang="en-AU" sz="2800" b="1" dirty="0">
                          <a:solidFill>
                            <a:srgbClr val="0000FF"/>
                          </a:solidFill>
                        </a:rPr>
                        <a:t>2.4 %</a:t>
                      </a:r>
                    </a:p>
                  </a:txBody>
                  <a:tcPr/>
                </a:tc>
                <a:tc>
                  <a:txBody>
                    <a:bodyPr/>
                    <a:lstStyle/>
                    <a:p>
                      <a:pPr algn="ctr"/>
                      <a:r>
                        <a:rPr lang="en-AU" sz="2800" b="1" dirty="0">
                          <a:solidFill>
                            <a:srgbClr val="0000FF"/>
                          </a:solidFill>
                        </a:rPr>
                        <a:t>24 %</a:t>
                      </a:r>
                    </a:p>
                  </a:txBody>
                  <a:tcPr/>
                </a:tc>
                <a:tc>
                  <a:txBody>
                    <a:bodyPr/>
                    <a:lstStyle/>
                    <a:p>
                      <a:pPr algn="ctr"/>
                      <a:r>
                        <a:rPr lang="en-AU" sz="2800" b="1" dirty="0">
                          <a:solidFill>
                            <a:srgbClr val="0000FF"/>
                          </a:solidFill>
                        </a:rPr>
                        <a:t>   17.9 %</a:t>
                      </a:r>
                    </a:p>
                  </a:txBody>
                  <a:tcPr/>
                </a:tc>
                <a:extLst>
                  <a:ext uri="{0D108BD9-81ED-4DB2-BD59-A6C34878D82A}">
                    <a16:rowId xmlns:a16="http://schemas.microsoft.com/office/drawing/2014/main" val="2431724035"/>
                  </a:ext>
                </a:extLst>
              </a:tr>
            </a:tbl>
          </a:graphicData>
        </a:graphic>
      </p:graphicFrame>
      <p:sp>
        <p:nvSpPr>
          <p:cNvPr id="3" name="Slide Number Placeholder 2">
            <a:extLst>
              <a:ext uri="{FF2B5EF4-FFF2-40B4-BE49-F238E27FC236}">
                <a16:creationId xmlns:a16="http://schemas.microsoft.com/office/drawing/2014/main" id="{34094AA0-3C7A-BC1C-F505-CBC500A5C111}"/>
              </a:ext>
            </a:extLst>
          </p:cNvPr>
          <p:cNvSpPr>
            <a:spLocks noGrp="1"/>
          </p:cNvSpPr>
          <p:nvPr>
            <p:ph type="sldNum" sz="quarter" idx="12"/>
          </p:nvPr>
        </p:nvSpPr>
        <p:spPr/>
        <p:txBody>
          <a:bodyPr/>
          <a:lstStyle/>
          <a:p>
            <a:fld id="{E6316B6A-336A-44FF-82DA-A4D1594FA055}" type="slidenum">
              <a:rPr lang="en-AU" smtClean="0"/>
              <a:t>8</a:t>
            </a:fld>
            <a:endParaRPr lang="en-AU" dirty="0"/>
          </a:p>
        </p:txBody>
      </p:sp>
      <p:sp>
        <p:nvSpPr>
          <p:cNvPr id="4" name="Title 3">
            <a:extLst>
              <a:ext uri="{FF2B5EF4-FFF2-40B4-BE49-F238E27FC236}">
                <a16:creationId xmlns:a16="http://schemas.microsoft.com/office/drawing/2014/main" id="{C5A4CFD0-40A4-BA9B-B6ED-860B279CCEC2}"/>
              </a:ext>
            </a:extLst>
          </p:cNvPr>
          <p:cNvSpPr>
            <a:spLocks noGrp="1"/>
          </p:cNvSpPr>
          <p:nvPr>
            <p:ph type="title"/>
          </p:nvPr>
        </p:nvSpPr>
        <p:spPr>
          <a:xfrm>
            <a:off x="74428" y="301019"/>
            <a:ext cx="10398641" cy="765544"/>
          </a:xfrm>
        </p:spPr>
        <p:txBody>
          <a:bodyPr/>
          <a:lstStyle/>
          <a:p>
            <a:r>
              <a:rPr lang="en-AU" sz="2000" dirty="0"/>
              <a:t>President Trump in April 2025 :</a:t>
            </a:r>
            <a:br>
              <a:rPr lang="en-AU" sz="2000" dirty="0"/>
            </a:br>
            <a:r>
              <a:rPr lang="en-AU" sz="2400" b="0" i="1" dirty="0">
                <a:solidFill>
                  <a:srgbClr val="0000FF"/>
                </a:solidFill>
                <a:effectLst/>
                <a:latin typeface="Arial" panose="020B0604020202020204" pitchFamily="34" charset="0"/>
                <a:cs typeface="Arial" panose="020B0604020202020204" pitchFamily="34" charset="0"/>
              </a:rPr>
              <a:t>“ I always say </a:t>
            </a:r>
            <a:r>
              <a:rPr lang="en-AU" sz="2400" i="1" dirty="0">
                <a:solidFill>
                  <a:srgbClr val="0000FF"/>
                </a:solidFill>
                <a:effectLst/>
                <a:latin typeface="Arial" panose="020B0604020202020204" pitchFamily="34" charset="0"/>
                <a:cs typeface="Arial" panose="020B0604020202020204" pitchFamily="34" charset="0"/>
              </a:rPr>
              <a:t>‘ tariffs' is the most beautiful word </a:t>
            </a:r>
            <a:r>
              <a:rPr lang="en-AU" sz="2400" b="0" i="1" dirty="0">
                <a:solidFill>
                  <a:srgbClr val="0000FF"/>
                </a:solidFill>
                <a:effectLst/>
                <a:latin typeface="Arial" panose="020B0604020202020204" pitchFamily="34" charset="0"/>
                <a:cs typeface="Arial" panose="020B0604020202020204" pitchFamily="34" charset="0"/>
              </a:rPr>
              <a:t>to me in the dictionary ” *</a:t>
            </a:r>
            <a:endParaRPr lang="en-AU" sz="2400" i="1" dirty="0">
              <a:solidFill>
                <a:srgbClr val="0000FF"/>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C21A6B2-0949-1185-5984-D69F88192375}"/>
              </a:ext>
            </a:extLst>
          </p:cNvPr>
          <p:cNvSpPr txBox="1"/>
          <p:nvPr/>
        </p:nvSpPr>
        <p:spPr>
          <a:xfrm>
            <a:off x="0" y="6361741"/>
            <a:ext cx="11802140" cy="461665"/>
          </a:xfrm>
          <a:prstGeom prst="rect">
            <a:avLst/>
          </a:prstGeom>
          <a:noFill/>
        </p:spPr>
        <p:txBody>
          <a:bodyPr wrap="square" rtlCol="0">
            <a:spAutoFit/>
          </a:bodyPr>
          <a:lstStyle/>
          <a:p>
            <a:r>
              <a:rPr lang="en-AU" sz="1200" b="1" dirty="0"/>
              <a:t>Source NPR  </a:t>
            </a:r>
            <a:r>
              <a:rPr lang="en-AU" sz="1200" b="1" dirty="0">
                <a:hlinkClick r:id="rId3"/>
              </a:rPr>
              <a:t>https://www.npr.org/2025/04/09/nx-s1-5355661/tariffs-history-meaning</a:t>
            </a:r>
            <a:r>
              <a:rPr lang="en-AU" sz="1200" b="1" dirty="0"/>
              <a:t> ,  World Trade Organisation for 2024 data   World Tariff Profiles    </a:t>
            </a:r>
          </a:p>
          <a:p>
            <a:r>
              <a:rPr lang="en-AU" sz="1200" b="1" dirty="0"/>
              <a:t>and  Yale University  Budget Labs</a:t>
            </a:r>
          </a:p>
        </p:txBody>
      </p:sp>
      <p:sp>
        <p:nvSpPr>
          <p:cNvPr id="7" name="Oval 6">
            <a:extLst>
              <a:ext uri="{FF2B5EF4-FFF2-40B4-BE49-F238E27FC236}">
                <a16:creationId xmlns:a16="http://schemas.microsoft.com/office/drawing/2014/main" id="{CF9DB246-002F-8103-FAB4-B3EF236AA04C}"/>
              </a:ext>
            </a:extLst>
          </p:cNvPr>
          <p:cNvSpPr/>
          <p:nvPr/>
        </p:nvSpPr>
        <p:spPr>
          <a:xfrm>
            <a:off x="9399181" y="5390707"/>
            <a:ext cx="1605517" cy="691116"/>
          </a:xfrm>
          <a:prstGeom prst="ellipse">
            <a:avLst/>
          </a:prstGeom>
          <a:noFill/>
          <a:ln w="381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3865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D94D35-32A8-B07F-BCB3-740BABB16F46}"/>
              </a:ext>
            </a:extLst>
          </p:cNvPr>
          <p:cNvSpPr>
            <a:spLocks noGrp="1"/>
          </p:cNvSpPr>
          <p:nvPr>
            <p:ph type="sldNum" sz="quarter" idx="12"/>
          </p:nvPr>
        </p:nvSpPr>
        <p:spPr/>
        <p:txBody>
          <a:bodyPr/>
          <a:lstStyle/>
          <a:p>
            <a:fld id="{E6316B6A-336A-44FF-82DA-A4D1594FA055}" type="slidenum">
              <a:rPr lang="en-AU" smtClean="0"/>
              <a:t>9</a:t>
            </a:fld>
            <a:endParaRPr lang="en-AU" dirty="0"/>
          </a:p>
        </p:txBody>
      </p:sp>
      <p:sp>
        <p:nvSpPr>
          <p:cNvPr id="4" name="Title 3">
            <a:extLst>
              <a:ext uri="{FF2B5EF4-FFF2-40B4-BE49-F238E27FC236}">
                <a16:creationId xmlns:a16="http://schemas.microsoft.com/office/drawing/2014/main" id="{0A50E159-57C2-9C27-6E0C-18E128887A16}"/>
              </a:ext>
            </a:extLst>
          </p:cNvPr>
          <p:cNvSpPr>
            <a:spLocks noGrp="1"/>
          </p:cNvSpPr>
          <p:nvPr>
            <p:ph type="title"/>
          </p:nvPr>
        </p:nvSpPr>
        <p:spPr>
          <a:xfrm>
            <a:off x="104663" y="276148"/>
            <a:ext cx="10389166" cy="872260"/>
          </a:xfrm>
        </p:spPr>
        <p:txBody>
          <a:bodyPr/>
          <a:lstStyle/>
          <a:p>
            <a:r>
              <a:rPr lang="en-AU" sz="2000" i="1" dirty="0">
                <a:solidFill>
                  <a:schemeClr val="accent1"/>
                </a:solidFill>
              </a:rPr>
              <a:t>“Back to the Future” </a:t>
            </a:r>
            <a:r>
              <a:rPr lang="en-AU" sz="2000" dirty="0">
                <a:solidFill>
                  <a:schemeClr val="accent1"/>
                </a:solidFill>
              </a:rPr>
              <a:t>for US trade policy  </a:t>
            </a:r>
            <a:r>
              <a:rPr lang="en-AU" sz="2000" dirty="0"/>
              <a:t>:  </a:t>
            </a:r>
            <a:r>
              <a:rPr lang="en-AU" sz="2000" b="1" dirty="0"/>
              <a:t>American consumers confront an  “</a:t>
            </a:r>
            <a:r>
              <a:rPr lang="en-AU" sz="2000" b="1" i="1" dirty="0">
                <a:solidFill>
                  <a:srgbClr val="0000FF"/>
                </a:solidFill>
              </a:rPr>
              <a:t>average effective tariff rate of </a:t>
            </a:r>
            <a:r>
              <a:rPr lang="en-AU" sz="2000" i="1" dirty="0">
                <a:solidFill>
                  <a:srgbClr val="0000FF"/>
                </a:solidFill>
              </a:rPr>
              <a:t>17.9 </a:t>
            </a:r>
            <a:r>
              <a:rPr lang="en-AU" sz="2000" b="1" i="1" dirty="0">
                <a:solidFill>
                  <a:srgbClr val="0000FF"/>
                </a:solidFill>
              </a:rPr>
              <a:t>%</a:t>
            </a:r>
            <a:r>
              <a:rPr lang="en-AU" sz="2000" dirty="0"/>
              <a:t>  according to the Yale University’s  Budget Lab.</a:t>
            </a:r>
            <a:br>
              <a:rPr lang="en-AU" sz="2000" dirty="0"/>
            </a:br>
            <a:r>
              <a:rPr lang="en-AU" sz="2000" dirty="0"/>
              <a:t>  </a:t>
            </a:r>
            <a:br>
              <a:rPr lang="en-AU" sz="2000" dirty="0"/>
            </a:br>
            <a:br>
              <a:rPr lang="en-AU" sz="2000" dirty="0"/>
            </a:br>
            <a:r>
              <a:rPr lang="en-AU" sz="2000" dirty="0"/>
              <a:t> </a:t>
            </a:r>
          </a:p>
        </p:txBody>
      </p:sp>
      <p:pic>
        <p:nvPicPr>
          <p:cNvPr id="7" name="Content Placeholder 6">
            <a:extLst>
              <a:ext uri="{FF2B5EF4-FFF2-40B4-BE49-F238E27FC236}">
                <a16:creationId xmlns:a16="http://schemas.microsoft.com/office/drawing/2014/main" id="{C2198140-F3F2-904B-EC66-FD23FF85BD57}"/>
              </a:ext>
            </a:extLst>
          </p:cNvPr>
          <p:cNvPicPr>
            <a:picLocks noGrp="1" noChangeAspect="1"/>
          </p:cNvPicPr>
          <p:nvPr>
            <p:ph idx="1"/>
          </p:nvPr>
        </p:nvPicPr>
        <p:blipFill>
          <a:blip r:embed="rId2"/>
          <a:stretch>
            <a:fillRect/>
          </a:stretch>
        </p:blipFill>
        <p:spPr>
          <a:xfrm>
            <a:off x="1488558" y="1137684"/>
            <a:ext cx="9197163" cy="5472860"/>
          </a:xfrm>
          <a:prstGeom prst="rect">
            <a:avLst/>
          </a:prstGeom>
        </p:spPr>
      </p:pic>
      <p:sp>
        <p:nvSpPr>
          <p:cNvPr id="8" name="TextBox 7">
            <a:extLst>
              <a:ext uri="{FF2B5EF4-FFF2-40B4-BE49-F238E27FC236}">
                <a16:creationId xmlns:a16="http://schemas.microsoft.com/office/drawing/2014/main" id="{31F99D51-2DCC-DD5A-7D3F-8A3CEC8523C8}"/>
              </a:ext>
            </a:extLst>
          </p:cNvPr>
          <p:cNvSpPr txBox="1"/>
          <p:nvPr/>
        </p:nvSpPr>
        <p:spPr>
          <a:xfrm>
            <a:off x="9192462" y="3429000"/>
            <a:ext cx="908469" cy="369332"/>
          </a:xfrm>
          <a:prstGeom prst="rect">
            <a:avLst/>
          </a:prstGeom>
          <a:noFill/>
        </p:spPr>
        <p:txBody>
          <a:bodyPr wrap="square" rtlCol="0">
            <a:spAutoFit/>
          </a:bodyPr>
          <a:lstStyle/>
          <a:p>
            <a:r>
              <a:rPr lang="en-AU" b="1" dirty="0"/>
              <a:t>17.9 %</a:t>
            </a:r>
          </a:p>
        </p:txBody>
      </p:sp>
      <p:sp>
        <p:nvSpPr>
          <p:cNvPr id="5" name="TextBox 4">
            <a:extLst>
              <a:ext uri="{FF2B5EF4-FFF2-40B4-BE49-F238E27FC236}">
                <a16:creationId xmlns:a16="http://schemas.microsoft.com/office/drawing/2014/main" id="{17B42072-487D-80E9-3C7C-2C724964298E}"/>
              </a:ext>
            </a:extLst>
          </p:cNvPr>
          <p:cNvSpPr txBox="1"/>
          <p:nvPr/>
        </p:nvSpPr>
        <p:spPr>
          <a:xfrm>
            <a:off x="104663" y="4196002"/>
            <a:ext cx="1383895" cy="1569660"/>
          </a:xfrm>
          <a:prstGeom prst="rect">
            <a:avLst/>
          </a:prstGeom>
          <a:noFill/>
        </p:spPr>
        <p:txBody>
          <a:bodyPr wrap="square">
            <a:spAutoFit/>
          </a:bodyPr>
          <a:lstStyle/>
          <a:p>
            <a:r>
              <a:rPr lang="en-AU" sz="1200" dirty="0"/>
              <a:t>Source</a:t>
            </a:r>
          </a:p>
          <a:p>
            <a:endParaRPr lang="en-AU" sz="1200" dirty="0"/>
          </a:p>
          <a:p>
            <a:r>
              <a:rPr lang="en-AU" sz="1200" dirty="0"/>
              <a:t>Yale University Budget Lab : https://budgetlab.yale.edu/research/state-us-tariffs-july-14-2025</a:t>
            </a:r>
          </a:p>
        </p:txBody>
      </p:sp>
      <p:cxnSp>
        <p:nvCxnSpPr>
          <p:cNvPr id="11" name="Straight Arrow Connector 10">
            <a:extLst>
              <a:ext uri="{FF2B5EF4-FFF2-40B4-BE49-F238E27FC236}">
                <a16:creationId xmlns:a16="http://schemas.microsoft.com/office/drawing/2014/main" id="{221E9E83-0709-AC92-84B0-8D94ABB918B6}"/>
              </a:ext>
            </a:extLst>
          </p:cNvPr>
          <p:cNvCxnSpPr>
            <a:cxnSpLocks/>
          </p:cNvCxnSpPr>
          <p:nvPr/>
        </p:nvCxnSpPr>
        <p:spPr>
          <a:xfrm flipH="1">
            <a:off x="4041890" y="3656334"/>
            <a:ext cx="4901609" cy="0"/>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5696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WjSyn0iOPy5iuAl3OwhRMQ"/>
</p:tagLst>
</file>

<file path=ppt/theme/theme1.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2.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err="1" smtClean="0"/>
        </a:defPPr>
      </a:lstStyle>
    </a:txDef>
  </a:objectDefaults>
  <a:extraClrSchemeLst/>
  <a:extLst>
    <a:ext uri="{05A4C25C-085E-4340-85A3-A5531E510DB2}">
      <thm15:themeFamily xmlns:thm15="http://schemas.microsoft.com/office/thememl/2012/main" name="MLC_AM_Nov19_PPT_4x3" id="{0EBB225C-FEB4-8047-86A6-EBADDC329171}" vid="{5F8A0AD2-CCA4-0248-8F08-3BF3189EA561}"/>
    </a:ext>
  </a:extLst>
</a:theme>
</file>

<file path=ppt/theme/theme3.xml><?xml version="1.0" encoding="utf-8"?>
<a:theme xmlns:a="http://schemas.openxmlformats.org/drawingml/2006/main" name="1_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16x9" id="{B31C087E-3262-D04B-B0E3-DC361036EC21}" vid="{75A2C6A5-5F7D-E04A-A522-80C33374323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18686</TotalTime>
  <Words>5521</Words>
  <Application>Microsoft Office PowerPoint</Application>
  <PresentationFormat>Widescreen</PresentationFormat>
  <Paragraphs>683</Paragraphs>
  <Slides>58</Slides>
  <Notes>15</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72" baseType="lpstr">
      <vt:lpstr>Amiri</vt:lpstr>
      <vt:lpstr>Aptos</vt:lpstr>
      <vt:lpstr>Arial</vt:lpstr>
      <vt:lpstr>BlissPro</vt:lpstr>
      <vt:lpstr>Calibri</vt:lpstr>
      <vt:lpstr>Corpid C1 Heavy</vt:lpstr>
      <vt:lpstr>Georgia</vt:lpstr>
      <vt:lpstr>Source Sans Pro</vt:lpstr>
      <vt:lpstr>Tahoma</vt:lpstr>
      <vt:lpstr>Times New Roman</vt:lpstr>
      <vt:lpstr>Title Slides</vt:lpstr>
      <vt:lpstr>Slide Layouts</vt:lpstr>
      <vt:lpstr>1_Title Slides</vt:lpstr>
      <vt:lpstr>think-cell Slide</vt:lpstr>
      <vt:lpstr>  Global   Economics   &amp;   Markets </vt:lpstr>
      <vt:lpstr>Important information</vt:lpstr>
      <vt:lpstr>American and Australian share prices have made new historic highs and have delivered strong returns in the past year.</vt:lpstr>
      <vt:lpstr>RBA is concerned that global financial markets may be complacent on risks</vt:lpstr>
      <vt:lpstr>Financial markets are exuberant and ‘risk on’ as evidenced by the low VIX share market volatility reading and US High Yield credit spreads </vt:lpstr>
      <vt:lpstr>Australian and US shares have achieved record highs this year. However expensive valuations as suggested by high Forward P/E ratios suggest further gains may be limited.</vt:lpstr>
      <vt:lpstr>Equity risk premiums are extraordinarily low  for American  &amp;  Australian  Shares </vt:lpstr>
      <vt:lpstr>President Trump in April 2025 : “ I always say ‘ tariffs' is the most beautiful word to me in the dictionary ” *</vt:lpstr>
      <vt:lpstr>“Back to the Future” for US trade policy  :  American consumers confront an  “average effective tariff rate of 17.9 %  according to the Yale University’s  Budget Lab.      </vt:lpstr>
      <vt:lpstr>US consumer inflation data suggests that price pressures are building given the impact of President Trump’ s tariffs.  US Headline annual inflation was 2.9 % in August. </vt:lpstr>
      <vt:lpstr>American consumers are also wary on inflation given President Trump’s tariff agenda </vt:lpstr>
      <vt:lpstr>President Trump’s diplomatic skills with Federal Reserve Chair Jerome Powell</vt:lpstr>
      <vt:lpstr>US Payrolls show a sharp slowdown in job creation and the unemployment rate rising to 4.3% There is considerable pressure on the US central bank to cut interest rates to mitigate ‘downside risks’</vt:lpstr>
      <vt:lpstr>America’s central bank lowered the cash interest rate by 0.25 % in September after cutting interest rates by 1% last year.  Financial markets are now pricing in a further reduction in the FED’s policy interest rate by the end of 2025.</vt:lpstr>
      <vt:lpstr>Australia’s Reserve (RBA) has been the most cautious central bank since the start of 2024 with 0.75% in interest rate cuts. By comparison, major central banks have cut by +1%</vt:lpstr>
      <vt:lpstr>Australian and American consumer spending has slowed in the past three years given the ‘cost of living’  squeeze with high inflation and interest rates. </vt:lpstr>
      <vt:lpstr>Inflation had fallen in 2023-24 in response to the spending slowdown and improved supply chains. However, American &amp; Australian  inflation is starting to grind sideways.</vt:lpstr>
      <vt:lpstr>European Central Bank (ECB)  had responded to milder inflation with significant interest rate reductions since mid 2024.  Inflation has now become sticky around 2% </vt:lpstr>
      <vt:lpstr>The Bank of Japan (BoJ) remains under pressure for further interest rate rises with inflation above the BoJ’s 2 % target. The BoJ last raised interest rates in January 2025. </vt:lpstr>
      <vt:lpstr>PowerPoint Presentation</vt:lpstr>
      <vt:lpstr>Iron Ore prices have also been a positive surprise by staying near US$ 100 per ton despite the reality that China’s steel production has peaked and is declining. </vt:lpstr>
      <vt:lpstr>China’s residential property market remains a major concern according to the Reserve Bank (RBA).</vt:lpstr>
      <vt:lpstr>Australia’s new Nominal Household Spending Indicator for August shows a spending slowdown rather than the RBA’s view that consumer spending is “picking up” speed  </vt:lpstr>
      <vt:lpstr>Australia’s nominal household spending for August shows annual growth at 5 %. However, after adjusting for annual consumer inflation at 3 %, real household spending is more modest at only  2 % annual growth  </vt:lpstr>
      <vt:lpstr>Australia’s monthly Consumer Price Index shows annual inflation picked up to 3 % in August. For the Reserve Bank, this inflation rise had been anticipated in  August forecasts, so this is not alarming. </vt:lpstr>
      <vt:lpstr>Inflation forecasting is a “difficult  business ”  given the volatility of components.</vt:lpstr>
      <vt:lpstr>There is no rigorous economic or statistical model that accurately forecasts inflation. We are all guessing what will be the future path of consumer prices in a contingent world.    </vt:lpstr>
      <vt:lpstr>Consumer are still struggling with the  “ Cost of Living  ”</vt:lpstr>
      <vt:lpstr>Australia’s Productivity problem.  RBA is lowering their productivity growth assumption from 1 % to 0.7 % over the medium term given : </vt:lpstr>
      <vt:lpstr>RBA has highlighted  that Productivity is constrained by regulations and skills availability</vt:lpstr>
      <vt:lpstr>Australia’s  house prices have made strong gains given the shortage of new supply. This may caution the Reserve Bank against aggressively cutting  cash interest rates. </vt:lpstr>
      <vt:lpstr>Australia’s new housing construction has been subdued despite a sharp increase in population in the past three years.</vt:lpstr>
      <vt:lpstr>Australia’s slow economic growth over recent years has seen the unemployment rate drift higher to 4.2%. By contrast, the Reserve Bank views the labour market as still “ tight ” . </vt:lpstr>
      <vt:lpstr>Australia’s recent strong jobs growth is concentrated in industry sectors that are reliant on government spending. By contrast, the private ‘market ‘ sector is seeing  only mild jobs growth.  </vt:lpstr>
      <vt:lpstr>Australia’s Inflation pickup has seen market expectations shift on future interest rates. Prospects for another 0.25% RBA  interest rate cut  this year appear to have faded. </vt:lpstr>
      <vt:lpstr>APPENDIX</vt:lpstr>
      <vt:lpstr>PowerPoint Presentation</vt:lpstr>
      <vt:lpstr>President Trump’s diplomatic skills with Federal Reserve Chair Jerome Powell</vt:lpstr>
      <vt:lpstr>Long term government bond yields have been rising steadily. This suggests investors are concerned over budget deficits and debt obligations as well as persistent inflation.</vt:lpstr>
      <vt:lpstr>China’s industrial production still shows solid growth but consumers are  reluctant to spend judging by the soft retail spending data.</vt:lpstr>
      <vt:lpstr>RBA economic forecasts in August’s statement</vt:lpstr>
      <vt:lpstr>Australian Dollar is struggling versus the US Dollar given our bond yields and interest rates are below the United States.</vt:lpstr>
      <vt:lpstr>Australia’s economy has improved with Real GDP growth at 1.8 % in the year to June. The leading indicators suggest that economic activity is still modest and requires further interest rate stimulus to get back to potential growth at circa 2.5 %</vt:lpstr>
      <vt:lpstr>Moody’s downgraded the US government credit rating from AAA to Aa1 with a negative outlook in May 2025  with the following rationale :</vt:lpstr>
      <vt:lpstr>USA has been running large budget deficits since Clinton’s last year in the White House in 2020 Moody’s forecast is just another warning over the lack of fiscal discipline.</vt:lpstr>
      <vt:lpstr>President Trump and the Republican Party’s  “One Big Beautiful Bill ” passed in July 2025 aims to lower taxes, cut welfare support and increase spending on ‘security’.  ‘</vt:lpstr>
      <vt:lpstr>US budget analysis typically focuses on the “Total  Debt held by the Public” which is “Gross Government Debt less the intragovernmental holdings” </vt:lpstr>
      <vt:lpstr>Given the “ big beautiful bill ”  CBO estimates that the US public debt will accelerate higher from their prior estimate of 117% to 125 % in 2034 . </vt:lpstr>
      <vt:lpstr>US Congressional Budget Office ( CBO ) latest estimates for the  “ One Big Beautiful Bill ”  recently passed by the US House of Representatives. The net impact is an additional US 3 trillion in Debt … </vt:lpstr>
      <vt:lpstr>Potential impact of President Trump’s tariffs on the US economy according to Yale University is a rise in inflation, slower economic growth and less jobs.</vt:lpstr>
      <vt:lpstr>Can the USA have a “fiscal crisis” ? There are many paths to a fiscal crisis but ultimately the destination is devastating.</vt:lpstr>
      <vt:lpstr>US Government term premiums have risen sharply over recent years  to compensate for perceived credit and  duration risk ( essentially higher risk premiums )</vt:lpstr>
      <vt:lpstr>Impact of Republican budget proposals on US households </vt:lpstr>
      <vt:lpstr>Compared to USA, Australia shows more fiscal discipline with lower government debt </vt:lpstr>
      <vt:lpstr>Financial conditions yet to show significant tightening according to the FED Chicago NFCI</vt:lpstr>
      <vt:lpstr>PowerPoint Presentation</vt:lpstr>
      <vt:lpstr>Russia – Ukraine War appears to be a stalemate with Russia holding eastern Ukraine &amp; Crimea despite Ukraine’s brave defence </vt:lpstr>
      <vt:lpstr>A China – Taiwan War would have parallels to Russia – Ukraine in terms of a large attacker against a small nation. The question is - Does the United States then defend Taiwan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interest rates and credit growth have been remarkably stable during the crisis but inflation pressures are surging.</dc:title>
  <dc:creator>Bob J Cunneen (MLC)</dc:creator>
  <cp:lastModifiedBy>Bob Cunneen</cp:lastModifiedBy>
  <cp:revision>164</cp:revision>
  <cp:lastPrinted>2025-09-04T06:29:15Z</cp:lastPrinted>
  <dcterms:created xsi:type="dcterms:W3CDTF">2021-12-02T01:52:28Z</dcterms:created>
  <dcterms:modified xsi:type="dcterms:W3CDTF">2025-10-06T21:51:53Z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445648-85c5-40d2-912a-e1ed7b95771d_Enabled">
    <vt:lpwstr>true</vt:lpwstr>
  </property>
  <property fmtid="{D5CDD505-2E9C-101B-9397-08002B2CF9AE}" pid="3" name="MSIP_Label_af445648-85c5-40d2-912a-e1ed7b95771d_SetDate">
    <vt:lpwstr>2021-12-02T01:54:02Z</vt:lpwstr>
  </property>
  <property fmtid="{D5CDD505-2E9C-101B-9397-08002B2CF9AE}" pid="4" name="MSIP_Label_af445648-85c5-40d2-912a-e1ed7b95771d_Method">
    <vt:lpwstr>Privileged</vt:lpwstr>
  </property>
  <property fmtid="{D5CDD505-2E9C-101B-9397-08002B2CF9AE}" pid="5" name="MSIP_Label_af445648-85c5-40d2-912a-e1ed7b95771d_Name">
    <vt:lpwstr>af445648-85c5-40d2-912a-e1ed7b95771d</vt:lpwstr>
  </property>
  <property fmtid="{D5CDD505-2E9C-101B-9397-08002B2CF9AE}" pid="6" name="MSIP_Label_af445648-85c5-40d2-912a-e1ed7b95771d_SiteId">
    <vt:lpwstr>48d6943f-580e-40b1-a0e1-c07fa3707873</vt:lpwstr>
  </property>
  <property fmtid="{D5CDD505-2E9C-101B-9397-08002B2CF9AE}" pid="7" name="MSIP_Label_af445648-85c5-40d2-912a-e1ed7b95771d_ActionId">
    <vt:lpwstr>1146350c-58e1-4784-99d0-40679e1bf3f4</vt:lpwstr>
  </property>
  <property fmtid="{D5CDD505-2E9C-101B-9397-08002B2CF9AE}" pid="8" name="MSIP_Label_af445648-85c5-40d2-912a-e1ed7b95771d_ContentBits">
    <vt:lpwstr>0</vt:lpwstr>
  </property>
</Properties>
</file>