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702" r:id="rId6"/>
    <p:sldMasterId id="2147483763" r:id="rId7"/>
  </p:sldMasterIdLst>
  <p:notesMasterIdLst>
    <p:notesMasterId r:id="rId83"/>
  </p:notesMasterIdLst>
  <p:sldIdLst>
    <p:sldId id="2147483623" r:id="rId8"/>
    <p:sldId id="275" r:id="rId9"/>
    <p:sldId id="297" r:id="rId10"/>
    <p:sldId id="308" r:id="rId11"/>
    <p:sldId id="293" r:id="rId12"/>
    <p:sldId id="304" r:id="rId13"/>
    <p:sldId id="2147483644" r:id="rId14"/>
    <p:sldId id="271" r:id="rId15"/>
    <p:sldId id="303" r:id="rId16"/>
    <p:sldId id="268" r:id="rId17"/>
    <p:sldId id="312" r:id="rId18"/>
    <p:sldId id="313" r:id="rId19"/>
    <p:sldId id="310" r:id="rId20"/>
    <p:sldId id="2147483645" r:id="rId21"/>
    <p:sldId id="282" r:id="rId22"/>
    <p:sldId id="256" r:id="rId23"/>
    <p:sldId id="337" r:id="rId24"/>
    <p:sldId id="262" r:id="rId25"/>
    <p:sldId id="276" r:id="rId26"/>
    <p:sldId id="301" r:id="rId27"/>
    <p:sldId id="261" r:id="rId28"/>
    <p:sldId id="290" r:id="rId29"/>
    <p:sldId id="334" r:id="rId30"/>
    <p:sldId id="306" r:id="rId31"/>
    <p:sldId id="267" r:id="rId32"/>
    <p:sldId id="2147483631" r:id="rId33"/>
    <p:sldId id="2147483638" r:id="rId34"/>
    <p:sldId id="259" r:id="rId35"/>
    <p:sldId id="264" r:id="rId36"/>
    <p:sldId id="291" r:id="rId37"/>
    <p:sldId id="296" r:id="rId38"/>
    <p:sldId id="265" r:id="rId39"/>
    <p:sldId id="278" r:id="rId40"/>
    <p:sldId id="2147483646" r:id="rId41"/>
    <p:sldId id="335" r:id="rId42"/>
    <p:sldId id="298" r:id="rId43"/>
    <p:sldId id="331" r:id="rId44"/>
    <p:sldId id="257" r:id="rId45"/>
    <p:sldId id="274" r:id="rId46"/>
    <p:sldId id="263" r:id="rId47"/>
    <p:sldId id="309" r:id="rId48"/>
    <p:sldId id="281" r:id="rId49"/>
    <p:sldId id="294" r:id="rId50"/>
    <p:sldId id="318" r:id="rId51"/>
    <p:sldId id="279" r:id="rId52"/>
    <p:sldId id="2147483643" r:id="rId53"/>
    <p:sldId id="280" r:id="rId54"/>
    <p:sldId id="285" r:id="rId55"/>
    <p:sldId id="299" r:id="rId56"/>
    <p:sldId id="260" r:id="rId57"/>
    <p:sldId id="273" r:id="rId58"/>
    <p:sldId id="292" r:id="rId59"/>
    <p:sldId id="277" r:id="rId60"/>
    <p:sldId id="307" r:id="rId61"/>
    <p:sldId id="311" r:id="rId62"/>
    <p:sldId id="288" r:id="rId63"/>
    <p:sldId id="289" r:id="rId64"/>
    <p:sldId id="302" r:id="rId65"/>
    <p:sldId id="2147483629" r:id="rId66"/>
    <p:sldId id="2147483635" r:id="rId67"/>
    <p:sldId id="269" r:id="rId68"/>
    <p:sldId id="305" r:id="rId69"/>
    <p:sldId id="266" r:id="rId70"/>
    <p:sldId id="270" r:id="rId71"/>
    <p:sldId id="295" r:id="rId72"/>
    <p:sldId id="2147483588" r:id="rId73"/>
    <p:sldId id="2147483583" r:id="rId74"/>
    <p:sldId id="2147483580" r:id="rId75"/>
    <p:sldId id="272" r:id="rId76"/>
    <p:sldId id="258" r:id="rId77"/>
    <p:sldId id="283" r:id="rId78"/>
    <p:sldId id="286" r:id="rId79"/>
    <p:sldId id="284" r:id="rId80"/>
    <p:sldId id="2147483609" r:id="rId81"/>
    <p:sldId id="287" r:id="rId82"/>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2F6491-B8D0-4EDD-9B5B-14DFB4FFEB79}">
          <p14:sldIdLst>
            <p14:sldId id="2147483623"/>
            <p14:sldId id="275"/>
            <p14:sldId id="297"/>
            <p14:sldId id="308"/>
            <p14:sldId id="293"/>
            <p14:sldId id="304"/>
            <p14:sldId id="2147483644"/>
            <p14:sldId id="271"/>
            <p14:sldId id="303"/>
            <p14:sldId id="268"/>
            <p14:sldId id="312"/>
            <p14:sldId id="313"/>
            <p14:sldId id="310"/>
            <p14:sldId id="2147483645"/>
            <p14:sldId id="282"/>
            <p14:sldId id="256"/>
            <p14:sldId id="337"/>
            <p14:sldId id="262"/>
            <p14:sldId id="276"/>
            <p14:sldId id="301"/>
            <p14:sldId id="261"/>
            <p14:sldId id="290"/>
            <p14:sldId id="334"/>
            <p14:sldId id="306"/>
            <p14:sldId id="267"/>
            <p14:sldId id="2147483631"/>
            <p14:sldId id="2147483638"/>
            <p14:sldId id="259"/>
            <p14:sldId id="264"/>
            <p14:sldId id="291"/>
            <p14:sldId id="296"/>
            <p14:sldId id="265"/>
            <p14:sldId id="278"/>
            <p14:sldId id="2147483646"/>
            <p14:sldId id="335"/>
            <p14:sldId id="298"/>
            <p14:sldId id="331"/>
            <p14:sldId id="257"/>
            <p14:sldId id="274"/>
            <p14:sldId id="263"/>
            <p14:sldId id="309"/>
            <p14:sldId id="281"/>
            <p14:sldId id="294"/>
            <p14:sldId id="318"/>
            <p14:sldId id="279"/>
            <p14:sldId id="2147483643"/>
            <p14:sldId id="280"/>
            <p14:sldId id="285"/>
            <p14:sldId id="299"/>
            <p14:sldId id="260"/>
            <p14:sldId id="273"/>
            <p14:sldId id="292"/>
            <p14:sldId id="277"/>
            <p14:sldId id="307"/>
            <p14:sldId id="311"/>
            <p14:sldId id="288"/>
            <p14:sldId id="289"/>
            <p14:sldId id="302"/>
            <p14:sldId id="2147483629"/>
            <p14:sldId id="2147483635"/>
            <p14:sldId id="269"/>
            <p14:sldId id="305"/>
            <p14:sldId id="266"/>
            <p14:sldId id="270"/>
            <p14:sldId id="295"/>
            <p14:sldId id="2147483588"/>
            <p14:sldId id="2147483583"/>
            <p14:sldId id="2147483580"/>
            <p14:sldId id="272"/>
            <p14:sldId id="258"/>
            <p14:sldId id="283"/>
            <p14:sldId id="286"/>
            <p14:sldId id="284"/>
            <p14:sldId id="2147483609"/>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0066FF"/>
    <a:srgbClr val="008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E09E2-A9E2-41F8-9805-0FD8E21EE5FE}" v="255" dt="2026-07-13T00:31:14.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7" autoAdjust="0"/>
  </p:normalViewPr>
  <p:slideViewPr>
    <p:cSldViewPr snapToGrid="0">
      <p:cViewPr varScale="1">
        <p:scale>
          <a:sx n="54" d="100"/>
          <a:sy n="54" d="100"/>
        </p:scale>
        <p:origin x="400" y="60"/>
      </p:cViewPr>
      <p:guideLst/>
    </p:cSldViewPr>
  </p:slideViewPr>
  <p:outlineViewPr>
    <p:cViewPr>
      <p:scale>
        <a:sx n="33" d="100"/>
        <a:sy n="33" d="100"/>
      </p:scale>
      <p:origin x="0" y="-8972"/>
    </p:cViewPr>
  </p:outlineViewPr>
  <p:notesTextViewPr>
    <p:cViewPr>
      <p:scale>
        <a:sx n="3" d="2"/>
        <a:sy n="3" d="2"/>
      </p:scale>
      <p:origin x="0" y="0"/>
    </p:cViewPr>
  </p:notesTextViewPr>
  <p:sorterViewPr>
    <p:cViewPr varScale="1">
      <p:scale>
        <a:sx n="100" d="100"/>
        <a:sy n="100" d="100"/>
      </p:scale>
      <p:origin x="0" y="-69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Cunneen" userId="6f2fea3d-cd41-411a-99fb-0b6bf71ac23d" providerId="ADAL" clId="{872357C1-B725-439E-9BAE-595BA74D965D}"/>
    <pc:docChg chg="custSel addSld delSld modSld modSection">
      <pc:chgData name="Bob Cunneen" userId="6f2fea3d-cd41-411a-99fb-0b6bf71ac23d" providerId="ADAL" clId="{872357C1-B725-439E-9BAE-595BA74D965D}" dt="2026-07-13T00:31:31.895" v="1358" actId="113"/>
      <pc:docMkLst>
        <pc:docMk/>
      </pc:docMkLst>
      <pc:sldChg chg="addSp delSp modSp add mod">
        <pc:chgData name="Bob Cunneen" userId="6f2fea3d-cd41-411a-99fb-0b6bf71ac23d" providerId="ADAL" clId="{872357C1-B725-439E-9BAE-595BA74D965D}" dt="2026-07-12T09:01:46.592" v="971" actId="14100"/>
        <pc:sldMkLst>
          <pc:docMk/>
          <pc:sldMk cId="4191378279" sldId="256"/>
        </pc:sldMkLst>
        <pc:picChg chg="del">
          <ac:chgData name="Bob Cunneen" userId="6f2fea3d-cd41-411a-99fb-0b6bf71ac23d" providerId="ADAL" clId="{872357C1-B725-439E-9BAE-595BA74D965D}" dt="2026-07-12T09:01:36.121" v="967" actId="21"/>
          <ac:picMkLst>
            <pc:docMk/>
            <pc:sldMk cId="4191378279" sldId="256"/>
            <ac:picMk id="5" creationId="{127B8E1D-3A11-615F-3A80-4EECBDFDCECF}"/>
          </ac:picMkLst>
        </pc:picChg>
        <pc:picChg chg="add mod">
          <ac:chgData name="Bob Cunneen" userId="6f2fea3d-cd41-411a-99fb-0b6bf71ac23d" providerId="ADAL" clId="{872357C1-B725-439E-9BAE-595BA74D965D}" dt="2026-07-12T09:01:46.592" v="971" actId="14100"/>
          <ac:picMkLst>
            <pc:docMk/>
            <pc:sldMk cId="4191378279" sldId="256"/>
            <ac:picMk id="6" creationId="{ACC02AB1-ADE7-8F02-9411-8D338ADA41E7}"/>
          </ac:picMkLst>
        </pc:picChg>
      </pc:sldChg>
      <pc:sldChg chg="add">
        <pc:chgData name="Bob Cunneen" userId="6f2fea3d-cd41-411a-99fb-0b6bf71ac23d" providerId="ADAL" clId="{872357C1-B725-439E-9BAE-595BA74D965D}" dt="2026-07-09T00:06:47.243" v="19"/>
        <pc:sldMkLst>
          <pc:docMk/>
          <pc:sldMk cId="82139847" sldId="257"/>
        </pc:sldMkLst>
      </pc:sldChg>
      <pc:sldChg chg="addSp delSp modSp mod">
        <pc:chgData name="Bob Cunneen" userId="6f2fea3d-cd41-411a-99fb-0b6bf71ac23d" providerId="ADAL" clId="{872357C1-B725-439E-9BAE-595BA74D965D}" dt="2026-07-12T02:18:08.175" v="675" actId="20577"/>
        <pc:sldMkLst>
          <pc:docMk/>
          <pc:sldMk cId="3818172057" sldId="259"/>
        </pc:sldMkLst>
        <pc:spChg chg="mod">
          <ac:chgData name="Bob Cunneen" userId="6f2fea3d-cd41-411a-99fb-0b6bf71ac23d" providerId="ADAL" clId="{872357C1-B725-439E-9BAE-595BA74D965D}" dt="2026-07-12T02:18:08.175" v="675" actId="20577"/>
          <ac:spMkLst>
            <pc:docMk/>
            <pc:sldMk cId="3818172057" sldId="259"/>
            <ac:spMk id="2" creationId="{8EBBBCCB-970E-829E-0BDE-DB6D89DB160E}"/>
          </ac:spMkLst>
        </pc:spChg>
        <pc:spChg chg="add mod">
          <ac:chgData name="Bob Cunneen" userId="6f2fea3d-cd41-411a-99fb-0b6bf71ac23d" providerId="ADAL" clId="{872357C1-B725-439E-9BAE-595BA74D965D}" dt="2026-07-12T02:17:42.340" v="663" actId="207"/>
          <ac:spMkLst>
            <pc:docMk/>
            <pc:sldMk cId="3818172057" sldId="259"/>
            <ac:spMk id="3" creationId="{DD755B07-3AD7-41A7-E413-FD988DEA2C70}"/>
          </ac:spMkLst>
        </pc:spChg>
        <pc:picChg chg="del">
          <ac:chgData name="Bob Cunneen" userId="6f2fea3d-cd41-411a-99fb-0b6bf71ac23d" providerId="ADAL" clId="{872357C1-B725-439E-9BAE-595BA74D965D}" dt="2026-07-12T02:16:34.984" v="639" actId="21"/>
          <ac:picMkLst>
            <pc:docMk/>
            <pc:sldMk cId="3818172057" sldId="259"/>
            <ac:picMk id="10" creationId="{DC02561E-4477-98FD-76EA-C7C58914E4F5}"/>
          </ac:picMkLst>
        </pc:picChg>
      </pc:sldChg>
      <pc:sldChg chg="modSp mod">
        <pc:chgData name="Bob Cunneen" userId="6f2fea3d-cd41-411a-99fb-0b6bf71ac23d" providerId="ADAL" clId="{872357C1-B725-439E-9BAE-595BA74D965D}" dt="2026-07-12T09:21:58.362" v="1019" actId="1076"/>
        <pc:sldMkLst>
          <pc:docMk/>
          <pc:sldMk cId="2435723289" sldId="261"/>
        </pc:sldMkLst>
        <pc:picChg chg="mod">
          <ac:chgData name="Bob Cunneen" userId="6f2fea3d-cd41-411a-99fb-0b6bf71ac23d" providerId="ADAL" clId="{872357C1-B725-439E-9BAE-595BA74D965D}" dt="2026-07-12T09:21:53.953" v="1018" actId="14100"/>
          <ac:picMkLst>
            <pc:docMk/>
            <pc:sldMk cId="2435723289" sldId="261"/>
            <ac:picMk id="7" creationId="{CB246AE9-039A-4594-27EB-F46F2CE98B11}"/>
          </ac:picMkLst>
        </pc:picChg>
        <pc:picChg chg="mod">
          <ac:chgData name="Bob Cunneen" userId="6f2fea3d-cd41-411a-99fb-0b6bf71ac23d" providerId="ADAL" clId="{872357C1-B725-439E-9BAE-595BA74D965D}" dt="2026-07-12T09:21:58.362" v="1019" actId="1076"/>
          <ac:picMkLst>
            <pc:docMk/>
            <pc:sldMk cId="2435723289" sldId="261"/>
            <ac:picMk id="9" creationId="{408CEED9-2373-B8FA-0BF4-C2711746495E}"/>
          </ac:picMkLst>
        </pc:picChg>
      </pc:sldChg>
      <pc:sldChg chg="add">
        <pc:chgData name="Bob Cunneen" userId="6f2fea3d-cd41-411a-99fb-0b6bf71ac23d" providerId="ADAL" clId="{872357C1-B725-439E-9BAE-595BA74D965D}" dt="2026-07-12T08:47:40.109" v="964"/>
        <pc:sldMkLst>
          <pc:docMk/>
          <pc:sldMk cId="3271116920" sldId="266"/>
        </pc:sldMkLst>
      </pc:sldChg>
      <pc:sldChg chg="modSp del mod">
        <pc:chgData name="Bob Cunneen" userId="6f2fea3d-cd41-411a-99fb-0b6bf71ac23d" providerId="ADAL" clId="{872357C1-B725-439E-9BAE-595BA74D965D}" dt="2026-07-12T08:47:20.853" v="963" actId="2696"/>
        <pc:sldMkLst>
          <pc:docMk/>
          <pc:sldMk cId="3627745095" sldId="266"/>
        </pc:sldMkLst>
        <pc:spChg chg="mod">
          <ac:chgData name="Bob Cunneen" userId="6f2fea3d-cd41-411a-99fb-0b6bf71ac23d" providerId="ADAL" clId="{872357C1-B725-439E-9BAE-595BA74D965D}" dt="2026-07-12T08:45:58.832" v="953" actId="20577"/>
          <ac:spMkLst>
            <pc:docMk/>
            <pc:sldMk cId="3627745095" sldId="266"/>
            <ac:spMk id="2" creationId="{172C848F-A904-F78A-8F66-8868423A975C}"/>
          </ac:spMkLst>
        </pc:spChg>
        <pc:spChg chg="mod">
          <ac:chgData name="Bob Cunneen" userId="6f2fea3d-cd41-411a-99fb-0b6bf71ac23d" providerId="ADAL" clId="{872357C1-B725-439E-9BAE-595BA74D965D}" dt="2026-07-12T08:47:01.778" v="961" actId="20577"/>
          <ac:spMkLst>
            <pc:docMk/>
            <pc:sldMk cId="3627745095" sldId="266"/>
            <ac:spMk id="13" creationId="{3D853309-B1F3-3820-F241-3134C1A83BAD}"/>
          </ac:spMkLst>
        </pc:spChg>
      </pc:sldChg>
      <pc:sldChg chg="modSp mod">
        <pc:chgData name="Bob Cunneen" userId="6f2fea3d-cd41-411a-99fb-0b6bf71ac23d" providerId="ADAL" clId="{872357C1-B725-439E-9BAE-595BA74D965D}" dt="2026-07-12T02:16:03.291" v="638" actId="14100"/>
        <pc:sldMkLst>
          <pc:docMk/>
          <pc:sldMk cId="2991029667" sldId="267"/>
        </pc:sldMkLst>
        <pc:spChg chg="mod">
          <ac:chgData name="Bob Cunneen" userId="6f2fea3d-cd41-411a-99fb-0b6bf71ac23d" providerId="ADAL" clId="{872357C1-B725-439E-9BAE-595BA74D965D}" dt="2026-07-12T02:16:03.291" v="638" actId="14100"/>
          <ac:spMkLst>
            <pc:docMk/>
            <pc:sldMk cId="2991029667" sldId="267"/>
            <ac:spMk id="3" creationId="{F572EA30-114B-8C81-88EC-A6B31C957956}"/>
          </ac:spMkLst>
        </pc:spChg>
      </pc:sldChg>
      <pc:sldChg chg="del">
        <pc:chgData name="Bob Cunneen" userId="6f2fea3d-cd41-411a-99fb-0b6bf71ac23d" providerId="ADAL" clId="{872357C1-B725-439E-9BAE-595BA74D965D}" dt="2026-07-12T08:47:46.235" v="965" actId="2696"/>
        <pc:sldMkLst>
          <pc:docMk/>
          <pc:sldMk cId="1298901888" sldId="271"/>
        </pc:sldMkLst>
      </pc:sldChg>
      <pc:sldChg chg="add del">
        <pc:chgData name="Bob Cunneen" userId="6f2fea3d-cd41-411a-99fb-0b6bf71ac23d" providerId="ADAL" clId="{872357C1-B725-439E-9BAE-595BA74D965D}" dt="2026-07-12T22:49:04.309" v="1050" actId="2696"/>
        <pc:sldMkLst>
          <pc:docMk/>
          <pc:sldMk cId="1953047404" sldId="271"/>
        </pc:sldMkLst>
      </pc:sldChg>
      <pc:sldChg chg="add">
        <pc:chgData name="Bob Cunneen" userId="6f2fea3d-cd41-411a-99fb-0b6bf71ac23d" providerId="ADAL" clId="{872357C1-B725-439E-9BAE-595BA74D965D}" dt="2026-07-12T23:17:44.854" v="1236"/>
        <pc:sldMkLst>
          <pc:docMk/>
          <pc:sldMk cId="3976253148" sldId="271"/>
        </pc:sldMkLst>
      </pc:sldChg>
      <pc:sldChg chg="addSp delSp modSp mod">
        <pc:chgData name="Bob Cunneen" userId="6f2fea3d-cd41-411a-99fb-0b6bf71ac23d" providerId="ADAL" clId="{872357C1-B725-439E-9BAE-595BA74D965D}" dt="2026-07-12T09:14:32.323" v="1017" actId="1076"/>
        <pc:sldMkLst>
          <pc:docMk/>
          <pc:sldMk cId="536415991" sldId="276"/>
        </pc:sldMkLst>
        <pc:spChg chg="add mod">
          <ac:chgData name="Bob Cunneen" userId="6f2fea3d-cd41-411a-99fb-0b6bf71ac23d" providerId="ADAL" clId="{872357C1-B725-439E-9BAE-595BA74D965D}" dt="2026-07-12T09:14:32.323" v="1017" actId="1076"/>
          <ac:spMkLst>
            <pc:docMk/>
            <pc:sldMk cId="536415991" sldId="276"/>
            <ac:spMk id="3" creationId="{5DEC7C0F-B349-7DEE-F484-EF8469EAB85E}"/>
          </ac:spMkLst>
        </pc:spChg>
        <pc:picChg chg="del mod">
          <ac:chgData name="Bob Cunneen" userId="6f2fea3d-cd41-411a-99fb-0b6bf71ac23d" providerId="ADAL" clId="{872357C1-B725-439E-9BAE-595BA74D965D}" dt="2026-07-12T09:12:10.927" v="973" actId="21"/>
          <ac:picMkLst>
            <pc:docMk/>
            <pc:sldMk cId="536415991" sldId="276"/>
            <ac:picMk id="15" creationId="{60B6355B-3482-BB75-191C-B0799C15C8A4}"/>
          </ac:picMkLst>
        </pc:picChg>
      </pc:sldChg>
      <pc:sldChg chg="add">
        <pc:chgData name="Bob Cunneen" userId="6f2fea3d-cd41-411a-99fb-0b6bf71ac23d" providerId="ADAL" clId="{872357C1-B725-439E-9BAE-595BA74D965D}" dt="2026-07-11T06:06:49.985" v="305"/>
        <pc:sldMkLst>
          <pc:docMk/>
          <pc:sldMk cId="2414417344" sldId="280"/>
        </pc:sldMkLst>
      </pc:sldChg>
      <pc:sldChg chg="add">
        <pc:chgData name="Bob Cunneen" userId="6f2fea3d-cd41-411a-99fb-0b6bf71ac23d" providerId="ADAL" clId="{872357C1-B725-439E-9BAE-595BA74D965D}" dt="2026-07-11T06:08:48.312" v="315"/>
        <pc:sldMkLst>
          <pc:docMk/>
          <pc:sldMk cId="1065370279" sldId="282"/>
        </pc:sldMkLst>
      </pc:sldChg>
      <pc:sldChg chg="modSp mod">
        <pc:chgData name="Bob Cunneen" userId="6f2fea3d-cd41-411a-99fb-0b6bf71ac23d" providerId="ADAL" clId="{872357C1-B725-439E-9BAE-595BA74D965D}" dt="2026-07-12T02:36:59.838" v="900" actId="20577"/>
        <pc:sldMkLst>
          <pc:docMk/>
          <pc:sldMk cId="2575731440" sldId="283"/>
        </pc:sldMkLst>
        <pc:spChg chg="mod">
          <ac:chgData name="Bob Cunneen" userId="6f2fea3d-cd41-411a-99fb-0b6bf71ac23d" providerId="ADAL" clId="{872357C1-B725-439E-9BAE-595BA74D965D}" dt="2026-07-12T02:36:59.838" v="900" actId="20577"/>
          <ac:spMkLst>
            <pc:docMk/>
            <pc:sldMk cId="2575731440" sldId="283"/>
            <ac:spMk id="2" creationId="{A6503C91-C2A5-770E-6666-F26186F65225}"/>
          </ac:spMkLst>
        </pc:spChg>
      </pc:sldChg>
      <pc:sldChg chg="add">
        <pc:chgData name="Bob Cunneen" userId="6f2fea3d-cd41-411a-99fb-0b6bf71ac23d" providerId="ADAL" clId="{872357C1-B725-439E-9BAE-595BA74D965D}" dt="2026-07-11T06:07:18.908" v="307"/>
        <pc:sldMkLst>
          <pc:docMk/>
          <pc:sldMk cId="1796340304" sldId="285"/>
        </pc:sldMkLst>
      </pc:sldChg>
      <pc:sldChg chg="del">
        <pc:chgData name="Bob Cunneen" userId="6f2fea3d-cd41-411a-99fb-0b6bf71ac23d" providerId="ADAL" clId="{872357C1-B725-439E-9BAE-595BA74D965D}" dt="2026-07-12T02:20:52.398" v="684" actId="2696"/>
        <pc:sldMkLst>
          <pc:docMk/>
          <pc:sldMk cId="1556309486" sldId="288"/>
        </pc:sldMkLst>
      </pc:sldChg>
      <pc:sldChg chg="add">
        <pc:chgData name="Bob Cunneen" userId="6f2fea3d-cd41-411a-99fb-0b6bf71ac23d" providerId="ADAL" clId="{872357C1-B725-439E-9BAE-595BA74D965D}" dt="2026-07-12T08:37:11.311" v="901"/>
        <pc:sldMkLst>
          <pc:docMk/>
          <pc:sldMk cId="3825259952" sldId="288"/>
        </pc:sldMkLst>
      </pc:sldChg>
      <pc:sldChg chg="addSp delSp modSp mod">
        <pc:chgData name="Bob Cunneen" userId="6f2fea3d-cd41-411a-99fb-0b6bf71ac23d" providerId="ADAL" clId="{872357C1-B725-439E-9BAE-595BA74D965D}" dt="2026-07-12T02:35:03.308" v="885" actId="20577"/>
        <pc:sldMkLst>
          <pc:docMk/>
          <pc:sldMk cId="1778034024" sldId="291"/>
        </pc:sldMkLst>
        <pc:spChg chg="mod">
          <ac:chgData name="Bob Cunneen" userId="6f2fea3d-cd41-411a-99fb-0b6bf71ac23d" providerId="ADAL" clId="{872357C1-B725-439E-9BAE-595BA74D965D}" dt="2026-07-12T02:35:03.308" v="885" actId="20577"/>
          <ac:spMkLst>
            <pc:docMk/>
            <pc:sldMk cId="1778034024" sldId="291"/>
            <ac:spMk id="2" creationId="{E49A286E-6E10-422F-13AD-64ADE773288A}"/>
          </ac:spMkLst>
        </pc:spChg>
        <pc:spChg chg="add mod">
          <ac:chgData name="Bob Cunneen" userId="6f2fea3d-cd41-411a-99fb-0b6bf71ac23d" providerId="ADAL" clId="{872357C1-B725-439E-9BAE-595BA74D965D}" dt="2026-07-12T02:28:26.205" v="742" actId="207"/>
          <ac:spMkLst>
            <pc:docMk/>
            <pc:sldMk cId="1778034024" sldId="291"/>
            <ac:spMk id="9" creationId="{F86100C2-B045-CBC0-80D6-032A89E6A238}"/>
          </ac:spMkLst>
        </pc:spChg>
        <pc:spChg chg="add mod">
          <ac:chgData name="Bob Cunneen" userId="6f2fea3d-cd41-411a-99fb-0b6bf71ac23d" providerId="ADAL" clId="{872357C1-B725-439E-9BAE-595BA74D965D}" dt="2026-07-12T02:33:44.767" v="861" actId="1076"/>
          <ac:spMkLst>
            <pc:docMk/>
            <pc:sldMk cId="1778034024" sldId="291"/>
            <ac:spMk id="12" creationId="{5276487A-15FF-04CE-1C5D-D808C34BB71C}"/>
          </ac:spMkLst>
        </pc:spChg>
        <pc:spChg chg="add mod">
          <ac:chgData name="Bob Cunneen" userId="6f2fea3d-cd41-411a-99fb-0b6bf71ac23d" providerId="ADAL" clId="{872357C1-B725-439E-9BAE-595BA74D965D}" dt="2026-07-12T02:34:08.372" v="863" actId="1076"/>
          <ac:spMkLst>
            <pc:docMk/>
            <pc:sldMk cId="1778034024" sldId="291"/>
            <ac:spMk id="13" creationId="{5DCFED8F-E32D-4185-2DD7-8964839B23A9}"/>
          </ac:spMkLst>
        </pc:spChg>
        <pc:picChg chg="add mod">
          <ac:chgData name="Bob Cunneen" userId="6f2fea3d-cd41-411a-99fb-0b6bf71ac23d" providerId="ADAL" clId="{872357C1-B725-439E-9BAE-595BA74D965D}" dt="2026-07-12T02:34:44.257" v="881" actId="14100"/>
          <ac:picMkLst>
            <pc:docMk/>
            <pc:sldMk cId="1778034024" sldId="291"/>
            <ac:picMk id="4" creationId="{E255E998-3B96-2451-CD1E-5D9F4A3DBFD8}"/>
          </ac:picMkLst>
        </pc:picChg>
        <pc:picChg chg="add mod">
          <ac:chgData name="Bob Cunneen" userId="6f2fea3d-cd41-411a-99fb-0b6bf71ac23d" providerId="ADAL" clId="{872357C1-B725-439E-9BAE-595BA74D965D}" dt="2026-07-12T02:26:58.250" v="695" actId="1076"/>
          <ac:picMkLst>
            <pc:docMk/>
            <pc:sldMk cId="1778034024" sldId="291"/>
            <ac:picMk id="7" creationId="{C2A2FF5E-BC3F-4999-E2AC-77DA4DD11056}"/>
          </ac:picMkLst>
        </pc:picChg>
        <pc:picChg chg="del">
          <ac:chgData name="Bob Cunneen" userId="6f2fea3d-cd41-411a-99fb-0b6bf71ac23d" providerId="ADAL" clId="{872357C1-B725-439E-9BAE-595BA74D965D}" dt="2026-07-12T02:28:33.075" v="743" actId="21"/>
          <ac:picMkLst>
            <pc:docMk/>
            <pc:sldMk cId="1778034024" sldId="291"/>
            <ac:picMk id="8" creationId="{87D4D346-6A13-73B3-2533-0792B217399B}"/>
          </ac:picMkLst>
        </pc:picChg>
        <pc:picChg chg="add mod">
          <ac:chgData name="Bob Cunneen" userId="6f2fea3d-cd41-411a-99fb-0b6bf71ac23d" providerId="ADAL" clId="{872357C1-B725-439E-9BAE-595BA74D965D}" dt="2026-07-12T02:31:17.745" v="752" actId="14100"/>
          <ac:picMkLst>
            <pc:docMk/>
            <pc:sldMk cId="1778034024" sldId="291"/>
            <ac:picMk id="11" creationId="{578F01DD-D627-28CA-3BF2-4F871791CF85}"/>
          </ac:picMkLst>
        </pc:picChg>
        <pc:picChg chg="add mod">
          <ac:chgData name="Bob Cunneen" userId="6f2fea3d-cd41-411a-99fb-0b6bf71ac23d" providerId="ADAL" clId="{872357C1-B725-439E-9BAE-595BA74D965D}" dt="2026-07-12T02:34:54.272" v="883" actId="1076"/>
          <ac:picMkLst>
            <pc:docMk/>
            <pc:sldMk cId="1778034024" sldId="291"/>
            <ac:picMk id="18" creationId="{E02AA815-4B7B-1200-896A-CF1623AC3D99}"/>
          </ac:picMkLst>
        </pc:picChg>
        <pc:picChg chg="del mod">
          <ac:chgData name="Bob Cunneen" userId="6f2fea3d-cd41-411a-99fb-0b6bf71ac23d" providerId="ADAL" clId="{872357C1-B725-439E-9BAE-595BA74D965D}" dt="2026-07-12T02:32:03.268" v="821" actId="21"/>
          <ac:picMkLst>
            <pc:docMk/>
            <pc:sldMk cId="1778034024" sldId="291"/>
            <ac:picMk id="20" creationId="{69AA7BCE-9964-CC66-C04A-ED1A03841C50}"/>
          </ac:picMkLst>
        </pc:picChg>
        <pc:picChg chg="del">
          <ac:chgData name="Bob Cunneen" userId="6f2fea3d-cd41-411a-99fb-0b6bf71ac23d" providerId="ADAL" clId="{872357C1-B725-439E-9BAE-595BA74D965D}" dt="2026-07-12T02:26:34.601" v="686" actId="21"/>
          <ac:picMkLst>
            <pc:docMk/>
            <pc:sldMk cId="1778034024" sldId="291"/>
            <ac:picMk id="23" creationId="{51611A5A-2FAC-AA0D-70F3-4D2E9E7B3C8F}"/>
          </ac:picMkLst>
        </pc:picChg>
        <pc:picChg chg="del mod">
          <ac:chgData name="Bob Cunneen" userId="6f2fea3d-cd41-411a-99fb-0b6bf71ac23d" providerId="ADAL" clId="{872357C1-B725-439E-9BAE-595BA74D965D}" dt="2026-07-12T02:34:57.194" v="884" actId="21"/>
          <ac:picMkLst>
            <pc:docMk/>
            <pc:sldMk cId="1778034024" sldId="291"/>
            <ac:picMk id="25" creationId="{F36C3502-2E4A-9763-B974-C855E47AA7AB}"/>
          </ac:picMkLst>
        </pc:picChg>
        <pc:picChg chg="del">
          <ac:chgData name="Bob Cunneen" userId="6f2fea3d-cd41-411a-99fb-0b6bf71ac23d" providerId="ADAL" clId="{872357C1-B725-439E-9BAE-595BA74D965D}" dt="2026-07-12T02:26:39.153" v="687" actId="21"/>
          <ac:picMkLst>
            <pc:docMk/>
            <pc:sldMk cId="1778034024" sldId="291"/>
            <ac:picMk id="27" creationId="{7FB42B9C-529E-F623-7E89-BF491576972B}"/>
          </ac:picMkLst>
        </pc:picChg>
        <pc:cxnChg chg="add mod">
          <ac:chgData name="Bob Cunneen" userId="6f2fea3d-cd41-411a-99fb-0b6bf71ac23d" providerId="ADAL" clId="{872357C1-B725-439E-9BAE-595BA74D965D}" dt="2026-07-12T02:34:38.963" v="880" actId="692"/>
          <ac:cxnSpMkLst>
            <pc:docMk/>
            <pc:sldMk cId="1778034024" sldId="291"/>
            <ac:cxnSpMk id="15" creationId="{09ABE4A1-4D98-CBB0-1E93-F79304AB43B2}"/>
          </ac:cxnSpMkLst>
        </pc:cxnChg>
        <pc:cxnChg chg="del mod">
          <ac:chgData name="Bob Cunneen" userId="6f2fea3d-cd41-411a-99fb-0b6bf71ac23d" providerId="ADAL" clId="{872357C1-B725-439E-9BAE-595BA74D965D}" dt="2026-07-12T02:33:39.393" v="860" actId="21"/>
          <ac:cxnSpMkLst>
            <pc:docMk/>
            <pc:sldMk cId="1778034024" sldId="291"/>
            <ac:cxnSpMk id="17" creationId="{2BE9D8A5-0B86-7051-1FE0-F915C4A62E32}"/>
          </ac:cxnSpMkLst>
        </pc:cxnChg>
      </pc:sldChg>
      <pc:sldChg chg="modSp mod">
        <pc:chgData name="Bob Cunneen" userId="6f2fea3d-cd41-411a-99fb-0b6bf71ac23d" providerId="ADAL" clId="{872357C1-B725-439E-9BAE-595BA74D965D}" dt="2026-07-12T02:19:32.896" v="681" actId="20577"/>
        <pc:sldMkLst>
          <pc:docMk/>
          <pc:sldMk cId="4117839392" sldId="292"/>
        </pc:sldMkLst>
        <pc:spChg chg="mod">
          <ac:chgData name="Bob Cunneen" userId="6f2fea3d-cd41-411a-99fb-0b6bf71ac23d" providerId="ADAL" clId="{872357C1-B725-439E-9BAE-595BA74D965D}" dt="2026-07-12T02:19:28.606" v="679" actId="20577"/>
          <ac:spMkLst>
            <pc:docMk/>
            <pc:sldMk cId="4117839392" sldId="292"/>
            <ac:spMk id="6" creationId="{804F34FB-3538-20F4-3526-2ABDF17C7846}"/>
          </ac:spMkLst>
        </pc:spChg>
        <pc:spChg chg="mod">
          <ac:chgData name="Bob Cunneen" userId="6f2fea3d-cd41-411a-99fb-0b6bf71ac23d" providerId="ADAL" clId="{872357C1-B725-439E-9BAE-595BA74D965D}" dt="2026-07-12T02:19:32.896" v="681" actId="20577"/>
          <ac:spMkLst>
            <pc:docMk/>
            <pc:sldMk cId="4117839392" sldId="292"/>
            <ac:spMk id="7" creationId="{D19BF3D0-64BB-3634-3DCC-6FED2A31D805}"/>
          </ac:spMkLst>
        </pc:spChg>
      </pc:sldChg>
      <pc:sldChg chg="addSp delSp modSp add mod">
        <pc:chgData name="Bob Cunneen" userId="6f2fea3d-cd41-411a-99fb-0b6bf71ac23d" providerId="ADAL" clId="{872357C1-B725-439E-9BAE-595BA74D965D}" dt="2026-07-12T01:19:27.310" v="596" actId="14100"/>
        <pc:sldMkLst>
          <pc:docMk/>
          <pc:sldMk cId="4168901837" sldId="293"/>
        </pc:sldMkLst>
        <pc:spChg chg="mod">
          <ac:chgData name="Bob Cunneen" userId="6f2fea3d-cd41-411a-99fb-0b6bf71ac23d" providerId="ADAL" clId="{872357C1-B725-439E-9BAE-595BA74D965D}" dt="2026-07-12T01:19:22.758" v="594" actId="14100"/>
          <ac:spMkLst>
            <pc:docMk/>
            <pc:sldMk cId="4168901837" sldId="293"/>
            <ac:spMk id="2" creationId="{8D1F2CE6-2D2F-32C1-ED1F-BA0E30E2C948}"/>
          </ac:spMkLst>
        </pc:spChg>
        <pc:spChg chg="mod">
          <ac:chgData name="Bob Cunneen" userId="6f2fea3d-cd41-411a-99fb-0b6bf71ac23d" providerId="ADAL" clId="{872357C1-B725-439E-9BAE-595BA74D965D}" dt="2026-07-12T01:18:46" v="539" actId="20577"/>
          <ac:spMkLst>
            <pc:docMk/>
            <pc:sldMk cId="4168901837" sldId="293"/>
            <ac:spMk id="6" creationId="{7889DC3B-995A-344C-23CC-D5F49F95A463}"/>
          </ac:spMkLst>
        </pc:spChg>
        <pc:picChg chg="add mod">
          <ac:chgData name="Bob Cunneen" userId="6f2fea3d-cd41-411a-99fb-0b6bf71ac23d" providerId="ADAL" clId="{872357C1-B725-439E-9BAE-595BA74D965D}" dt="2026-07-12T01:19:27.310" v="596" actId="14100"/>
          <ac:picMkLst>
            <pc:docMk/>
            <pc:sldMk cId="4168901837" sldId="293"/>
            <ac:picMk id="5" creationId="{6E70A189-809D-E178-BD58-A2EBF088EA19}"/>
          </ac:picMkLst>
        </pc:picChg>
        <pc:picChg chg="del">
          <ac:chgData name="Bob Cunneen" userId="6f2fea3d-cd41-411a-99fb-0b6bf71ac23d" providerId="ADAL" clId="{872357C1-B725-439E-9BAE-595BA74D965D}" dt="2026-07-12T01:18:14.916" v="532" actId="21"/>
          <ac:picMkLst>
            <pc:docMk/>
            <pc:sldMk cId="4168901837" sldId="293"/>
            <ac:picMk id="9" creationId="{48F544DE-1B65-E64C-35AD-597DFE1B88BA}"/>
          </ac:picMkLst>
        </pc:picChg>
      </pc:sldChg>
      <pc:sldChg chg="add">
        <pc:chgData name="Bob Cunneen" userId="6f2fea3d-cd41-411a-99fb-0b6bf71ac23d" providerId="ADAL" clId="{872357C1-B725-439E-9BAE-595BA74D965D}" dt="2026-07-09T00:01:49.021" v="5"/>
        <pc:sldMkLst>
          <pc:docMk/>
          <pc:sldMk cId="2527793812" sldId="297"/>
        </pc:sldMkLst>
      </pc:sldChg>
      <pc:sldChg chg="add">
        <pc:chgData name="Bob Cunneen" userId="6f2fea3d-cd41-411a-99fb-0b6bf71ac23d" providerId="ADAL" clId="{872357C1-B725-439E-9BAE-595BA74D965D}" dt="2026-07-12T08:47:17.392" v="962"/>
        <pc:sldMkLst>
          <pc:docMk/>
          <pc:sldMk cId="3200959591" sldId="298"/>
        </pc:sldMkLst>
      </pc:sldChg>
      <pc:sldChg chg="del">
        <pc:chgData name="Bob Cunneen" userId="6f2fea3d-cd41-411a-99fb-0b6bf71ac23d" providerId="ADAL" clId="{872357C1-B725-439E-9BAE-595BA74D965D}" dt="2026-07-12T08:37:15.583" v="902" actId="2696"/>
        <pc:sldMkLst>
          <pc:docMk/>
          <pc:sldMk cId="3660265141" sldId="298"/>
        </pc:sldMkLst>
      </pc:sldChg>
      <pc:sldChg chg="modSp mod">
        <pc:chgData name="Bob Cunneen" userId="6f2fea3d-cd41-411a-99fb-0b6bf71ac23d" providerId="ADAL" clId="{872357C1-B725-439E-9BAE-595BA74D965D}" dt="2026-07-12T23:24:21.343" v="1279" actId="20577"/>
        <pc:sldMkLst>
          <pc:docMk/>
          <pc:sldMk cId="167445515" sldId="299"/>
        </pc:sldMkLst>
        <pc:spChg chg="mod">
          <ac:chgData name="Bob Cunneen" userId="6f2fea3d-cd41-411a-99fb-0b6bf71ac23d" providerId="ADAL" clId="{872357C1-B725-439E-9BAE-595BA74D965D}" dt="2026-07-12T23:24:21.343" v="1279" actId="20577"/>
          <ac:spMkLst>
            <pc:docMk/>
            <pc:sldMk cId="167445515" sldId="299"/>
            <ac:spMk id="6" creationId="{541997D6-AA87-0D7D-19DA-6AC1229C2198}"/>
          </ac:spMkLst>
        </pc:spChg>
      </pc:sldChg>
      <pc:sldChg chg="add del">
        <pc:chgData name="Bob Cunneen" userId="6f2fea3d-cd41-411a-99fb-0b6bf71ac23d" providerId="ADAL" clId="{872357C1-B725-439E-9BAE-595BA74D965D}" dt="2026-07-13T00:03:12.156" v="1293" actId="2696"/>
        <pc:sldMkLst>
          <pc:docMk/>
          <pc:sldMk cId="625813058" sldId="300"/>
        </pc:sldMkLst>
      </pc:sldChg>
      <pc:sldChg chg="add del">
        <pc:chgData name="Bob Cunneen" userId="6f2fea3d-cd41-411a-99fb-0b6bf71ac23d" providerId="ADAL" clId="{872357C1-B725-439E-9BAE-595BA74D965D}" dt="2026-07-13T00:01:41.317" v="1289" actId="2696"/>
        <pc:sldMkLst>
          <pc:docMk/>
          <pc:sldMk cId="1597403746" sldId="300"/>
        </pc:sldMkLst>
      </pc:sldChg>
      <pc:sldChg chg="modSp add mod">
        <pc:chgData name="Bob Cunneen" userId="6f2fea3d-cd41-411a-99fb-0b6bf71ac23d" providerId="ADAL" clId="{872357C1-B725-439E-9BAE-595BA74D965D}" dt="2026-07-12T02:03:57.568" v="636" actId="20577"/>
        <pc:sldMkLst>
          <pc:docMk/>
          <pc:sldMk cId="888778822" sldId="304"/>
        </pc:sldMkLst>
        <pc:graphicFrameChg chg="mod modGraphic">
          <ac:chgData name="Bob Cunneen" userId="6f2fea3d-cd41-411a-99fb-0b6bf71ac23d" providerId="ADAL" clId="{872357C1-B725-439E-9BAE-595BA74D965D}" dt="2026-07-12T02:03:57.568" v="636" actId="20577"/>
          <ac:graphicFrameMkLst>
            <pc:docMk/>
            <pc:sldMk cId="888778822" sldId="304"/>
            <ac:graphicFrameMk id="15" creationId="{65954C2B-B9CC-5EDD-3AD3-EF2A8AA6CEEA}"/>
          </ac:graphicFrameMkLst>
        </pc:graphicFrameChg>
      </pc:sldChg>
      <pc:sldChg chg="add">
        <pc:chgData name="Bob Cunneen" userId="6f2fea3d-cd41-411a-99fb-0b6bf71ac23d" providerId="ADAL" clId="{872357C1-B725-439E-9BAE-595BA74D965D}" dt="2026-07-12T02:19:19.720" v="677"/>
        <pc:sldMkLst>
          <pc:docMk/>
          <pc:sldMk cId="2038925590" sldId="307"/>
        </pc:sldMkLst>
      </pc:sldChg>
      <pc:sldChg chg="modSp add mod">
        <pc:chgData name="Bob Cunneen" userId="6f2fea3d-cd41-411a-99fb-0b6bf71ac23d" providerId="ADAL" clId="{872357C1-B725-439E-9BAE-595BA74D965D}" dt="2026-07-13T00:26:47.490" v="1315" actId="207"/>
        <pc:sldMkLst>
          <pc:docMk/>
          <pc:sldMk cId="3049793653" sldId="308"/>
        </pc:sldMkLst>
        <pc:spChg chg="mod">
          <ac:chgData name="Bob Cunneen" userId="6f2fea3d-cd41-411a-99fb-0b6bf71ac23d" providerId="ADAL" clId="{872357C1-B725-439E-9BAE-595BA74D965D}" dt="2026-07-13T00:26:47.490" v="1315" actId="207"/>
          <ac:spMkLst>
            <pc:docMk/>
            <pc:sldMk cId="3049793653" sldId="308"/>
            <ac:spMk id="8" creationId="{087AC13A-D395-4E03-F851-8030E046C759}"/>
          </ac:spMkLst>
        </pc:spChg>
      </pc:sldChg>
      <pc:sldChg chg="modSp add del mod">
        <pc:chgData name="Bob Cunneen" userId="6f2fea3d-cd41-411a-99fb-0b6bf71ac23d" providerId="ADAL" clId="{872357C1-B725-439E-9BAE-595BA74D965D}" dt="2026-07-12T23:17:49.283" v="1237" actId="2696"/>
        <pc:sldMkLst>
          <pc:docMk/>
          <pc:sldMk cId="1125755083" sldId="310"/>
        </pc:sldMkLst>
        <pc:spChg chg="mod">
          <ac:chgData name="Bob Cunneen" userId="6f2fea3d-cd41-411a-99fb-0b6bf71ac23d" providerId="ADAL" clId="{872357C1-B725-439E-9BAE-595BA74D965D}" dt="2026-07-12T23:16:39.869" v="1232" actId="20577"/>
          <ac:spMkLst>
            <pc:docMk/>
            <pc:sldMk cId="1125755083" sldId="310"/>
            <ac:spMk id="10" creationId="{CF3A2A8B-4F6D-44FA-F248-86EA45838363}"/>
          </ac:spMkLst>
        </pc:spChg>
        <pc:spChg chg="mod">
          <ac:chgData name="Bob Cunneen" userId="6f2fea3d-cd41-411a-99fb-0b6bf71ac23d" providerId="ADAL" clId="{872357C1-B725-439E-9BAE-595BA74D965D}" dt="2026-07-12T23:14:50.585" v="1139" actId="6549"/>
          <ac:spMkLst>
            <pc:docMk/>
            <pc:sldMk cId="1125755083" sldId="310"/>
            <ac:spMk id="18" creationId="{6793FC6C-BC90-EDDF-F66F-F8C9AB9377B4}"/>
          </ac:spMkLst>
        </pc:spChg>
        <pc:picChg chg="mod">
          <ac:chgData name="Bob Cunneen" userId="6f2fea3d-cd41-411a-99fb-0b6bf71ac23d" providerId="ADAL" clId="{872357C1-B725-439E-9BAE-595BA74D965D}" dt="2026-07-12T23:16:59.118" v="1233" actId="14100"/>
          <ac:picMkLst>
            <pc:docMk/>
            <pc:sldMk cId="1125755083" sldId="310"/>
            <ac:picMk id="5" creationId="{E54E2682-5C11-4AE0-C2B3-0B31403BC4EA}"/>
          </ac:picMkLst>
        </pc:picChg>
        <pc:picChg chg="mod">
          <ac:chgData name="Bob Cunneen" userId="6f2fea3d-cd41-411a-99fb-0b6bf71ac23d" providerId="ADAL" clId="{872357C1-B725-439E-9BAE-595BA74D965D}" dt="2026-07-12T23:17:12.575" v="1235" actId="1076"/>
          <ac:picMkLst>
            <pc:docMk/>
            <pc:sldMk cId="1125755083" sldId="310"/>
            <ac:picMk id="16" creationId="{4CEF9C0D-B5AC-8F01-1C83-89539BD303D5}"/>
          </ac:picMkLst>
        </pc:picChg>
        <pc:cxnChg chg="mod">
          <ac:chgData name="Bob Cunneen" userId="6f2fea3d-cd41-411a-99fb-0b6bf71ac23d" providerId="ADAL" clId="{872357C1-B725-439E-9BAE-595BA74D965D}" dt="2026-07-12T23:17:04.687" v="1234" actId="1076"/>
          <ac:cxnSpMkLst>
            <pc:docMk/>
            <pc:sldMk cId="1125755083" sldId="310"/>
            <ac:cxnSpMk id="20" creationId="{7C16DAB8-E40F-F4C6-8E26-0F1B2C386597}"/>
          </ac:cxnSpMkLst>
        </pc:cxnChg>
      </pc:sldChg>
      <pc:sldChg chg="add">
        <pc:chgData name="Bob Cunneen" userId="6f2fea3d-cd41-411a-99fb-0b6bf71ac23d" providerId="ADAL" clId="{872357C1-B725-439E-9BAE-595BA74D965D}" dt="2026-07-12T23:54:02.062" v="1280"/>
        <pc:sldMkLst>
          <pc:docMk/>
          <pc:sldMk cId="1315194676" sldId="310"/>
        </pc:sldMkLst>
      </pc:sldChg>
      <pc:sldChg chg="add">
        <pc:chgData name="Bob Cunneen" userId="6f2fea3d-cd41-411a-99fb-0b6bf71ac23d" providerId="ADAL" clId="{872357C1-B725-439E-9BAE-595BA74D965D}" dt="2026-07-12T02:20:48.443" v="683"/>
        <pc:sldMkLst>
          <pc:docMk/>
          <pc:sldMk cId="1483784609" sldId="311"/>
        </pc:sldMkLst>
      </pc:sldChg>
      <pc:sldChg chg="addSp delSp modSp add mod">
        <pc:chgData name="Bob Cunneen" userId="6f2fea3d-cd41-411a-99fb-0b6bf71ac23d" providerId="ADAL" clId="{872357C1-B725-439E-9BAE-595BA74D965D}" dt="2026-07-12T22:52:27.700" v="1114" actId="1076"/>
        <pc:sldMkLst>
          <pc:docMk/>
          <pc:sldMk cId="1258313381" sldId="312"/>
        </pc:sldMkLst>
        <pc:spChg chg="mod">
          <ac:chgData name="Bob Cunneen" userId="6f2fea3d-cd41-411a-99fb-0b6bf71ac23d" providerId="ADAL" clId="{872357C1-B725-439E-9BAE-595BA74D965D}" dt="2026-07-12T22:50:21.406" v="1063" actId="20577"/>
          <ac:spMkLst>
            <pc:docMk/>
            <pc:sldMk cId="1258313381" sldId="312"/>
            <ac:spMk id="10" creationId="{1AF81E73-687A-DE08-4DB0-BDA0D32C0EB7}"/>
          </ac:spMkLst>
        </pc:spChg>
        <pc:picChg chg="add mod">
          <ac:chgData name="Bob Cunneen" userId="6f2fea3d-cd41-411a-99fb-0b6bf71ac23d" providerId="ADAL" clId="{872357C1-B725-439E-9BAE-595BA74D965D}" dt="2026-07-12T22:52:24.820" v="1113" actId="14100"/>
          <ac:picMkLst>
            <pc:docMk/>
            <pc:sldMk cId="1258313381" sldId="312"/>
            <ac:picMk id="5" creationId="{82AE0798-A6C3-14F5-CD84-5E4731A2F1D5}"/>
          </ac:picMkLst>
        </pc:picChg>
        <pc:picChg chg="del">
          <ac:chgData name="Bob Cunneen" userId="6f2fea3d-cd41-411a-99fb-0b6bf71ac23d" providerId="ADAL" clId="{872357C1-B725-439E-9BAE-595BA74D965D}" dt="2026-07-12T22:44:32.684" v="1020" actId="21"/>
          <ac:picMkLst>
            <pc:docMk/>
            <pc:sldMk cId="1258313381" sldId="312"/>
            <ac:picMk id="6" creationId="{D49C9011-505B-804F-1844-E88D4A848B04}"/>
          </ac:picMkLst>
        </pc:picChg>
        <pc:picChg chg="add mod">
          <ac:chgData name="Bob Cunneen" userId="6f2fea3d-cd41-411a-99fb-0b6bf71ac23d" providerId="ADAL" clId="{872357C1-B725-439E-9BAE-595BA74D965D}" dt="2026-07-12T22:52:27.700" v="1114" actId="1076"/>
          <ac:picMkLst>
            <pc:docMk/>
            <pc:sldMk cId="1258313381" sldId="312"/>
            <ac:picMk id="8" creationId="{99E00587-71BD-8785-CABB-9987970B008D}"/>
          </ac:picMkLst>
        </pc:picChg>
        <pc:picChg chg="del mod">
          <ac:chgData name="Bob Cunneen" userId="6f2fea3d-cd41-411a-99fb-0b6bf71ac23d" providerId="ADAL" clId="{872357C1-B725-439E-9BAE-595BA74D965D}" dt="2026-07-12T22:48:26.351" v="1045" actId="21"/>
          <ac:picMkLst>
            <pc:docMk/>
            <pc:sldMk cId="1258313381" sldId="312"/>
            <ac:picMk id="9" creationId="{FD77072F-B48C-34FB-E094-D9D17E29C8D2}"/>
          </ac:picMkLst>
        </pc:picChg>
        <pc:picChg chg="add mod">
          <ac:chgData name="Bob Cunneen" userId="6f2fea3d-cd41-411a-99fb-0b6bf71ac23d" providerId="ADAL" clId="{872357C1-B725-439E-9BAE-595BA74D965D}" dt="2026-07-12T22:48:36.544" v="1047" actId="1076"/>
          <ac:picMkLst>
            <pc:docMk/>
            <pc:sldMk cId="1258313381" sldId="312"/>
            <ac:picMk id="12" creationId="{1AA61F54-B876-BFA5-6EB3-A0CFCE19DEF0}"/>
          </ac:picMkLst>
        </pc:picChg>
        <pc:picChg chg="del mod">
          <ac:chgData name="Bob Cunneen" userId="6f2fea3d-cd41-411a-99fb-0b6bf71ac23d" providerId="ADAL" clId="{872357C1-B725-439E-9BAE-595BA74D965D}" dt="2026-07-12T22:48:39.453" v="1048" actId="21"/>
          <ac:picMkLst>
            <pc:docMk/>
            <pc:sldMk cId="1258313381" sldId="312"/>
            <ac:picMk id="13" creationId="{B5A3E7F4-DF9A-761A-4298-6A2C64B56662}"/>
          </ac:picMkLst>
        </pc:picChg>
        <pc:picChg chg="add mod">
          <ac:chgData name="Bob Cunneen" userId="6f2fea3d-cd41-411a-99fb-0b6bf71ac23d" providerId="ADAL" clId="{872357C1-B725-439E-9BAE-595BA74D965D}" dt="2026-07-12T22:50:07.261" v="1059" actId="1076"/>
          <ac:picMkLst>
            <pc:docMk/>
            <pc:sldMk cId="1258313381" sldId="312"/>
            <ac:picMk id="16" creationId="{E220065C-FB23-DDA9-04BD-0112B166B3C0}"/>
          </ac:picMkLst>
        </pc:picChg>
        <pc:cxnChg chg="del">
          <ac:chgData name="Bob Cunneen" userId="6f2fea3d-cd41-411a-99fb-0b6bf71ac23d" providerId="ADAL" clId="{872357C1-B725-439E-9BAE-595BA74D965D}" dt="2026-07-12T22:44:52.983" v="1026" actId="21"/>
          <ac:cxnSpMkLst>
            <pc:docMk/>
            <pc:sldMk cId="1258313381" sldId="312"/>
            <ac:cxnSpMk id="15" creationId="{91D80F5C-5757-A902-6BD2-9C6DAB4B6688}"/>
          </ac:cxnSpMkLst>
        </pc:cxnChg>
        <pc:cxnChg chg="mod">
          <ac:chgData name="Bob Cunneen" userId="6f2fea3d-cd41-411a-99fb-0b6bf71ac23d" providerId="ADAL" clId="{872357C1-B725-439E-9BAE-595BA74D965D}" dt="2026-07-12T22:47:59.475" v="1037" actId="1076"/>
          <ac:cxnSpMkLst>
            <pc:docMk/>
            <pc:sldMk cId="1258313381" sldId="312"/>
            <ac:cxnSpMk id="17" creationId="{D39C0C4C-0F75-BBDD-5691-A90EED36C89C}"/>
          </ac:cxnSpMkLst>
        </pc:cxnChg>
        <pc:cxnChg chg="add mod">
          <ac:chgData name="Bob Cunneen" userId="6f2fea3d-cd41-411a-99fb-0b6bf71ac23d" providerId="ADAL" clId="{872357C1-B725-439E-9BAE-595BA74D965D}" dt="2026-07-12T22:51:29.033" v="1080" actId="692"/>
          <ac:cxnSpMkLst>
            <pc:docMk/>
            <pc:sldMk cId="1258313381" sldId="312"/>
            <ac:cxnSpMk id="19" creationId="{509442A0-56DA-D2D2-D954-0E511945E14F}"/>
          </ac:cxnSpMkLst>
        </pc:cxnChg>
        <pc:cxnChg chg="del mod">
          <ac:chgData name="Bob Cunneen" userId="6f2fea3d-cd41-411a-99fb-0b6bf71ac23d" providerId="ADAL" clId="{872357C1-B725-439E-9BAE-595BA74D965D}" dt="2026-07-12T22:44:50.605" v="1025" actId="21"/>
          <ac:cxnSpMkLst>
            <pc:docMk/>
            <pc:sldMk cId="1258313381" sldId="312"/>
            <ac:cxnSpMk id="21" creationId="{B1009920-1999-C8C7-C44A-EFC765F3C96E}"/>
          </ac:cxnSpMkLst>
        </pc:cxnChg>
        <pc:cxnChg chg="add mod">
          <ac:chgData name="Bob Cunneen" userId="6f2fea3d-cd41-411a-99fb-0b6bf71ac23d" providerId="ADAL" clId="{872357C1-B725-439E-9BAE-595BA74D965D}" dt="2026-07-12T22:51:51.736" v="1096" actId="692"/>
          <ac:cxnSpMkLst>
            <pc:docMk/>
            <pc:sldMk cId="1258313381" sldId="312"/>
            <ac:cxnSpMk id="22" creationId="{E4F6A8DF-9E73-B8BF-DC20-8C8B8216C24E}"/>
          </ac:cxnSpMkLst>
        </pc:cxnChg>
        <pc:cxnChg chg="add mod">
          <ac:chgData name="Bob Cunneen" userId="6f2fea3d-cd41-411a-99fb-0b6bf71ac23d" providerId="ADAL" clId="{872357C1-B725-439E-9BAE-595BA74D965D}" dt="2026-07-12T22:52:13.492" v="1112" actId="692"/>
          <ac:cxnSpMkLst>
            <pc:docMk/>
            <pc:sldMk cId="1258313381" sldId="312"/>
            <ac:cxnSpMk id="24" creationId="{A8500AB7-D229-EF28-2309-2EC78D124B9E}"/>
          </ac:cxnSpMkLst>
        </pc:cxnChg>
      </pc:sldChg>
      <pc:sldChg chg="add">
        <pc:chgData name="Bob Cunneen" userId="6f2fea3d-cd41-411a-99fb-0b6bf71ac23d" providerId="ADAL" clId="{872357C1-B725-439E-9BAE-595BA74D965D}" dt="2026-07-12T23:54:22.877" v="1283"/>
        <pc:sldMkLst>
          <pc:docMk/>
          <pc:sldMk cId="1319293984" sldId="313"/>
        </pc:sldMkLst>
      </pc:sldChg>
      <pc:sldChg chg="del">
        <pc:chgData name="Bob Cunneen" userId="6f2fea3d-cd41-411a-99fb-0b6bf71ac23d" providerId="ADAL" clId="{872357C1-B725-439E-9BAE-595BA74D965D}" dt="2026-07-12T02:20:35.344" v="682" actId="2696"/>
        <pc:sldMkLst>
          <pc:docMk/>
          <pc:sldMk cId="3134433473" sldId="322"/>
        </pc:sldMkLst>
      </pc:sldChg>
      <pc:sldChg chg="add">
        <pc:chgData name="Bob Cunneen" userId="6f2fea3d-cd41-411a-99fb-0b6bf71ac23d" providerId="ADAL" clId="{872357C1-B725-439E-9BAE-595BA74D965D}" dt="2026-07-09T00:10:28.394" v="29"/>
        <pc:sldMkLst>
          <pc:docMk/>
          <pc:sldMk cId="3107419533" sldId="331"/>
        </pc:sldMkLst>
      </pc:sldChg>
      <pc:sldChg chg="add del">
        <pc:chgData name="Bob Cunneen" userId="6f2fea3d-cd41-411a-99fb-0b6bf71ac23d" providerId="ADAL" clId="{872357C1-B725-439E-9BAE-595BA74D965D}" dt="2026-07-12T02:18:54.445" v="676" actId="2696"/>
        <pc:sldMkLst>
          <pc:docMk/>
          <pc:sldMk cId="676076039" sldId="332"/>
        </pc:sldMkLst>
      </pc:sldChg>
      <pc:sldChg chg="add">
        <pc:chgData name="Bob Cunneen" userId="6f2fea3d-cd41-411a-99fb-0b6bf71ac23d" providerId="ADAL" clId="{872357C1-B725-439E-9BAE-595BA74D965D}" dt="2026-07-09T00:07:52.135" v="23"/>
        <pc:sldMkLst>
          <pc:docMk/>
          <pc:sldMk cId="3852681925" sldId="334"/>
        </pc:sldMkLst>
      </pc:sldChg>
      <pc:sldChg chg="add">
        <pc:chgData name="Bob Cunneen" userId="6f2fea3d-cd41-411a-99fb-0b6bf71ac23d" providerId="ADAL" clId="{872357C1-B725-439E-9BAE-595BA74D965D}" dt="2026-07-09T00:09:34.069" v="28"/>
        <pc:sldMkLst>
          <pc:docMk/>
          <pc:sldMk cId="3821098100" sldId="335"/>
        </pc:sldMkLst>
      </pc:sldChg>
      <pc:sldChg chg="addSp delSp modSp add mod">
        <pc:chgData name="Bob Cunneen" userId="6f2fea3d-cd41-411a-99fb-0b6bf71ac23d" providerId="ADAL" clId="{872357C1-B725-439E-9BAE-595BA74D965D}" dt="2026-07-12T22:55:41.719" v="1124" actId="14100"/>
        <pc:sldMkLst>
          <pc:docMk/>
          <pc:sldMk cId="498239136" sldId="337"/>
        </pc:sldMkLst>
        <pc:picChg chg="del">
          <ac:chgData name="Bob Cunneen" userId="6f2fea3d-cd41-411a-99fb-0b6bf71ac23d" providerId="ADAL" clId="{872357C1-B725-439E-9BAE-595BA74D965D}" dt="2026-07-12T22:51:04.921" v="1064" actId="21"/>
          <ac:picMkLst>
            <pc:docMk/>
            <pc:sldMk cId="498239136" sldId="337"/>
            <ac:picMk id="4" creationId="{30FFF08F-DD49-61CC-D538-5864836749CF}"/>
          </ac:picMkLst>
        </pc:picChg>
        <pc:picChg chg="add mod">
          <ac:chgData name="Bob Cunneen" userId="6f2fea3d-cd41-411a-99fb-0b6bf71ac23d" providerId="ADAL" clId="{872357C1-B725-439E-9BAE-595BA74D965D}" dt="2026-07-12T22:55:41.719" v="1124" actId="14100"/>
          <ac:picMkLst>
            <pc:docMk/>
            <pc:sldMk cId="498239136" sldId="337"/>
            <ac:picMk id="7" creationId="{FF8BB64D-3D7B-C780-7C8B-08F5D6501E55}"/>
          </ac:picMkLst>
        </pc:picChg>
        <pc:cxnChg chg="del mod">
          <ac:chgData name="Bob Cunneen" userId="6f2fea3d-cd41-411a-99fb-0b6bf71ac23d" providerId="ADAL" clId="{872357C1-B725-439E-9BAE-595BA74D965D}" dt="2026-07-12T22:55:24.555" v="1119" actId="21"/>
          <ac:cxnSpMkLst>
            <pc:docMk/>
            <pc:sldMk cId="498239136" sldId="337"/>
            <ac:cxnSpMk id="6" creationId="{6281A5D3-3104-8C9E-EDFE-5985BF06102E}"/>
          </ac:cxnSpMkLst>
        </pc:cxnChg>
      </pc:sldChg>
      <pc:sldChg chg="modSp mod">
        <pc:chgData name="Bob Cunneen" userId="6f2fea3d-cd41-411a-99fb-0b6bf71ac23d" providerId="ADAL" clId="{872357C1-B725-439E-9BAE-595BA74D965D}" dt="2026-07-09T00:01:24.328" v="4" actId="20577"/>
        <pc:sldMkLst>
          <pc:docMk/>
          <pc:sldMk cId="2928769854" sldId="2147483623"/>
        </pc:sldMkLst>
        <pc:spChg chg="mod">
          <ac:chgData name="Bob Cunneen" userId="6f2fea3d-cd41-411a-99fb-0b6bf71ac23d" providerId="ADAL" clId="{872357C1-B725-439E-9BAE-595BA74D965D}" dt="2026-07-09T00:01:24.328" v="4" actId="20577"/>
          <ac:spMkLst>
            <pc:docMk/>
            <pc:sldMk cId="2928769854" sldId="2147483623"/>
            <ac:spMk id="6" creationId="{5B7608D8-8C64-418B-937A-7923EEF38F86}"/>
          </ac:spMkLst>
        </pc:spChg>
      </pc:sldChg>
      <pc:sldChg chg="addSp delSp modSp mod">
        <pc:chgData name="Bob Cunneen" userId="6f2fea3d-cd41-411a-99fb-0b6bf71ac23d" providerId="ADAL" clId="{872357C1-B725-439E-9BAE-595BA74D965D}" dt="2026-07-13T00:31:31.895" v="1358" actId="113"/>
        <pc:sldMkLst>
          <pc:docMk/>
          <pc:sldMk cId="3344541417" sldId="2147483644"/>
        </pc:sldMkLst>
        <pc:spChg chg="mod">
          <ac:chgData name="Bob Cunneen" userId="6f2fea3d-cd41-411a-99fb-0b6bf71ac23d" providerId="ADAL" clId="{872357C1-B725-439E-9BAE-595BA74D965D}" dt="2026-07-11T06:22:28.677" v="526" actId="1076"/>
          <ac:spMkLst>
            <pc:docMk/>
            <pc:sldMk cId="3344541417" sldId="2147483644"/>
            <ac:spMk id="4" creationId="{F9DE0ED1-E2E3-9C37-9FD8-5215B0AC57F5}"/>
          </ac:spMkLst>
        </pc:spChg>
        <pc:spChg chg="add mod">
          <ac:chgData name="Bob Cunneen" userId="6f2fea3d-cd41-411a-99fb-0b6bf71ac23d" providerId="ADAL" clId="{872357C1-B725-439E-9BAE-595BA74D965D}" dt="2026-07-13T00:30:26.138" v="1341" actId="20577"/>
          <ac:spMkLst>
            <pc:docMk/>
            <pc:sldMk cId="3344541417" sldId="2147483644"/>
            <ac:spMk id="13" creationId="{15876A8D-7130-7079-5837-44B63CD51448}"/>
          </ac:spMkLst>
        </pc:spChg>
        <pc:spChg chg="add mod">
          <ac:chgData name="Bob Cunneen" userId="6f2fea3d-cd41-411a-99fb-0b6bf71ac23d" providerId="ADAL" clId="{872357C1-B725-439E-9BAE-595BA74D965D}" dt="2026-07-13T00:31:31.895" v="1358" actId="113"/>
          <ac:spMkLst>
            <pc:docMk/>
            <pc:sldMk cId="3344541417" sldId="2147483644"/>
            <ac:spMk id="14" creationId="{F871E677-E3FF-9F1F-AE4E-C0861D74ADC4}"/>
          </ac:spMkLst>
        </pc:spChg>
        <pc:picChg chg="add mod">
          <ac:chgData name="Bob Cunneen" userId="6f2fea3d-cd41-411a-99fb-0b6bf71ac23d" providerId="ADAL" clId="{872357C1-B725-439E-9BAE-595BA74D965D}" dt="2026-07-11T06:24:41.117" v="528" actId="14100"/>
          <ac:picMkLst>
            <pc:docMk/>
            <pc:sldMk cId="3344541417" sldId="2147483644"/>
            <ac:picMk id="8" creationId="{E2F14797-5F87-51A5-CEC7-AA8DAB55877D}"/>
          </ac:picMkLst>
        </pc:picChg>
        <pc:cxnChg chg="add mod">
          <ac:chgData name="Bob Cunneen" userId="6f2fea3d-cd41-411a-99fb-0b6bf71ac23d" providerId="ADAL" clId="{872357C1-B725-439E-9BAE-595BA74D965D}" dt="2026-07-12T23:18:29.662" v="1254" actId="692"/>
          <ac:cxnSpMkLst>
            <pc:docMk/>
            <pc:sldMk cId="3344541417" sldId="2147483644"/>
            <ac:cxnSpMk id="5" creationId="{3EB7D629-D3ED-D5C4-DEF3-E0F38BE0011E}"/>
          </ac:cxnSpMkLst>
        </pc:cxnChg>
        <pc:cxnChg chg="add del">
          <ac:chgData name="Bob Cunneen" userId="6f2fea3d-cd41-411a-99fb-0b6bf71ac23d" providerId="ADAL" clId="{872357C1-B725-439E-9BAE-595BA74D965D}" dt="2026-07-12T23:18:42.475" v="1256" actId="21"/>
          <ac:cxnSpMkLst>
            <pc:docMk/>
            <pc:sldMk cId="3344541417" sldId="2147483644"/>
            <ac:cxnSpMk id="10" creationId="{EA15D264-1291-E9CA-64DF-94994C657154}"/>
          </ac:cxnSpMkLst>
        </pc:cxnChg>
        <pc:cxnChg chg="add mod">
          <ac:chgData name="Bob Cunneen" userId="6f2fea3d-cd41-411a-99fb-0b6bf71ac23d" providerId="ADAL" clId="{872357C1-B725-439E-9BAE-595BA74D965D}" dt="2026-07-12T23:19:14.375" v="1273" actId="692"/>
          <ac:cxnSpMkLst>
            <pc:docMk/>
            <pc:sldMk cId="3344541417" sldId="2147483644"/>
            <ac:cxnSpMk id="12" creationId="{E85263BA-6928-E6EA-BD95-C04A7363024C}"/>
          </ac:cxnSpMkLst>
        </pc:cxnChg>
      </pc:sldChg>
      <pc:sldChg chg="add del">
        <pc:chgData name="Bob Cunneen" userId="6f2fea3d-cd41-411a-99fb-0b6bf71ac23d" providerId="ADAL" clId="{872357C1-B725-439E-9BAE-595BA74D965D}" dt="2026-07-09T00:05:53.330" v="17"/>
        <pc:sldMkLst>
          <pc:docMk/>
          <pc:sldMk cId="2280955928" sldId="2147483645"/>
        </pc:sldMkLst>
      </pc:sldChg>
      <pc:sldChg chg="add">
        <pc:chgData name="Bob Cunneen" userId="6f2fea3d-cd41-411a-99fb-0b6bf71ac23d" providerId="ADAL" clId="{872357C1-B725-439E-9BAE-595BA74D965D}" dt="2026-07-09T00:09:07.482" v="26"/>
        <pc:sldMkLst>
          <pc:docMk/>
          <pc:sldMk cId="2301088053" sldId="2147483646"/>
        </pc:sldMkLst>
      </pc:sldChg>
      <pc:sldChg chg="add del">
        <pc:chgData name="Bob Cunneen" userId="6f2fea3d-cd41-411a-99fb-0b6bf71ac23d" providerId="ADAL" clId="{872357C1-B725-439E-9BAE-595BA74D965D}" dt="2026-07-12T23:54:28.137" v="1284" actId="2696"/>
        <pc:sldMkLst>
          <pc:docMk/>
          <pc:sldMk cId="998134613" sldId="2147483647"/>
        </pc:sldMkLst>
      </pc:sldChg>
      <pc:sldChg chg="modSp add del mod">
        <pc:chgData name="Bob Cunneen" userId="6f2fea3d-cd41-411a-99fb-0b6bf71ac23d" providerId="ADAL" clId="{872357C1-B725-439E-9BAE-595BA74D965D}" dt="2026-07-12T23:54:07.789" v="1281" actId="2696"/>
        <pc:sldMkLst>
          <pc:docMk/>
          <pc:sldMk cId="2000390323" sldId="2147483647"/>
        </pc:sldMkLst>
      </pc:sldChg>
      <pc:sldChg chg="add del">
        <pc:chgData name="Bob Cunneen" userId="6f2fea3d-cd41-411a-99fb-0b6bf71ac23d" providerId="ADAL" clId="{872357C1-B725-439E-9BAE-595BA74D965D}" dt="2026-07-12T23:54:45.031" v="1286" actId="2696"/>
        <pc:sldMkLst>
          <pc:docMk/>
          <pc:sldMk cId="2332693509" sldId="2147483647"/>
        </pc:sldMkLst>
      </pc:sldChg>
      <pc:sldChg chg="new del">
        <pc:chgData name="Bob Cunneen" userId="6f2fea3d-cd41-411a-99fb-0b6bf71ac23d" providerId="ADAL" clId="{872357C1-B725-439E-9BAE-595BA74D965D}" dt="2026-07-12T23:59:21.412" v="1288" actId="2696"/>
        <pc:sldMkLst>
          <pc:docMk/>
          <pc:sldMk cId="2375724734" sldId="2147483647"/>
        </pc:sldMkLst>
      </pc:sldChg>
      <pc:sldChg chg="add del">
        <pc:chgData name="Bob Cunneen" userId="6f2fea3d-cd41-411a-99fb-0b6bf71ac23d" providerId="ADAL" clId="{872357C1-B725-439E-9BAE-595BA74D965D}" dt="2026-07-13T00:02:16.472" v="1292" actId="2696"/>
        <pc:sldMkLst>
          <pc:docMk/>
          <pc:sldMk cId="3939397680" sldId="214748364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2T22:01:13.08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idx="1"/>
          </p:nvPr>
        </p:nvSpPr>
        <p:spPr>
          <a:xfrm>
            <a:off x="3854940" y="0"/>
            <a:ext cx="2949099" cy="498693"/>
          </a:xfrm>
          <a:prstGeom prst="rect">
            <a:avLst/>
          </a:prstGeom>
        </p:spPr>
        <p:txBody>
          <a:bodyPr vert="horz" lIns="91550" tIns="45775" rIns="91550" bIns="45775" rtlCol="0"/>
          <a:lstStyle>
            <a:lvl1pPr algn="r">
              <a:defRPr sz="1200"/>
            </a:lvl1pPr>
          </a:lstStyle>
          <a:p>
            <a:fld id="{BB21BE71-B537-432A-BFBB-0C009978BA64}" type="datetimeFigureOut">
              <a:rPr lang="en-AU" smtClean="0"/>
              <a:t>13/07/2026</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550" tIns="45775" rIns="91550" bIns="45775" rtlCol="0" anchor="ctr"/>
          <a:lstStyle/>
          <a:p>
            <a:endParaRPr lang="en-AU"/>
          </a:p>
        </p:txBody>
      </p:sp>
      <p:sp>
        <p:nvSpPr>
          <p:cNvPr id="5" name="Notes Placeholder 4"/>
          <p:cNvSpPr>
            <a:spLocks noGrp="1"/>
          </p:cNvSpPr>
          <p:nvPr>
            <p:ph type="body" sz="quarter" idx="3"/>
          </p:nvPr>
        </p:nvSpPr>
        <p:spPr>
          <a:xfrm>
            <a:off x="680562" y="4783306"/>
            <a:ext cx="5444490" cy="3913615"/>
          </a:xfrm>
          <a:prstGeom prst="rect">
            <a:avLst/>
          </a:prstGeom>
        </p:spPr>
        <p:txBody>
          <a:bodyPr vert="horz" lIns="91550" tIns="45775" rIns="91550" bIns="457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550" tIns="45775" rIns="91550" bIns="45775" rtlCol="0" anchor="b"/>
          <a:lstStyle>
            <a:lvl1pPr algn="l">
              <a:defRPr sz="1200"/>
            </a:lvl1pPr>
          </a:lstStyle>
          <a:p>
            <a:endParaRPr lang="en-AU"/>
          </a:p>
        </p:txBody>
      </p:sp>
      <p:sp>
        <p:nvSpPr>
          <p:cNvPr id="7" name="Slide Number Placeholder 6"/>
          <p:cNvSpPr>
            <a:spLocks noGrp="1"/>
          </p:cNvSpPr>
          <p:nvPr>
            <p:ph type="sldNum" sz="quarter" idx="5"/>
          </p:nvPr>
        </p:nvSpPr>
        <p:spPr>
          <a:xfrm>
            <a:off x="3854940" y="9440647"/>
            <a:ext cx="2949099" cy="498692"/>
          </a:xfrm>
          <a:prstGeom prst="rect">
            <a:avLst/>
          </a:prstGeom>
        </p:spPr>
        <p:txBody>
          <a:bodyPr vert="horz" lIns="91550" tIns="45775" rIns="91550" bIns="45775" rtlCol="0" anchor="b"/>
          <a:lstStyle>
            <a:lvl1pPr algn="r">
              <a:defRPr sz="1200"/>
            </a:lvl1pPr>
          </a:lstStyle>
          <a:p>
            <a:fld id="{F2DF76DB-605D-421B-9CB2-50E318919C1C}" type="slidenum">
              <a:rPr lang="en-AU" smtClean="0"/>
              <a:t>‹#›</a:t>
            </a:fld>
            <a:endParaRPr lang="en-AU"/>
          </a:p>
        </p:txBody>
      </p:sp>
    </p:spTree>
    <p:extLst>
      <p:ext uri="{BB962C8B-B14F-4D97-AF65-F5344CB8AC3E}">
        <p14:creationId xmlns:p14="http://schemas.microsoft.com/office/powerpoint/2010/main" val="112829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15497">
              <a:defRPr/>
            </a:pPr>
            <a:fld id="{418B3C13-8830-4139-BEF1-7CD58A072009}" type="slidenum">
              <a:rPr lang="en-AU">
                <a:solidFill>
                  <a:prstClr val="black"/>
                </a:solidFill>
                <a:latin typeface="Calibri" panose="020F0502020204030204"/>
              </a:rPr>
              <a:pPr defTabSz="915497">
                <a:defRPr/>
              </a:pPr>
              <a:t>1</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428814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B9F8-06D5-B1C3-DF58-F598D209D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13615-300D-2772-BAF9-F9F5FD3EF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9A731-4A58-6AA6-AFDC-0931ADC0C74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F60A33E-513F-97BC-9C83-CCF0D4179E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B3C13-8830-4139-BEF1-7CD58A07200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629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03767-AD49-B97D-1F55-B015C18F6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982FF-9EB9-018A-5A66-8D9D5FC31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39BA5-AA35-09CA-5EBE-3BA3640180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1B61003-F74F-1FF6-4ABD-9B66EE0833C4}"/>
              </a:ext>
            </a:extLst>
          </p:cNvPr>
          <p:cNvSpPr>
            <a:spLocks noGrp="1"/>
          </p:cNvSpPr>
          <p:nvPr>
            <p:ph type="sldNum" sz="quarter" idx="5"/>
          </p:nvPr>
        </p:nvSpPr>
        <p:spPr/>
        <p:txBody>
          <a:bodyPr/>
          <a:lstStyle/>
          <a:p>
            <a:fld id="{F2DF76DB-605D-421B-9CB2-50E318919C1C}" type="slidenum">
              <a:rPr lang="en-AU" smtClean="0"/>
              <a:t>48</a:t>
            </a:fld>
            <a:endParaRPr lang="en-AU"/>
          </a:p>
        </p:txBody>
      </p:sp>
    </p:spTree>
    <p:extLst>
      <p:ext uri="{BB962C8B-B14F-4D97-AF65-F5344CB8AC3E}">
        <p14:creationId xmlns:p14="http://schemas.microsoft.com/office/powerpoint/2010/main" val="384003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AA6D-D677-BBBD-7E03-A494C0ED6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DBA12-BB1B-9068-67B9-CB7FD84AE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458C2-5F1B-A98E-C0D7-907A76F8185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E1D6223-B52B-F940-C6D9-AC9872278F16}"/>
              </a:ext>
            </a:extLst>
          </p:cNvPr>
          <p:cNvSpPr>
            <a:spLocks noGrp="1"/>
          </p:cNvSpPr>
          <p:nvPr>
            <p:ph type="sldNum" sz="quarter" idx="5"/>
          </p:nvPr>
        </p:nvSpPr>
        <p:spPr/>
        <p:txBody>
          <a:bodyPr/>
          <a:lstStyle/>
          <a:p>
            <a:fld id="{F2DF76DB-605D-421B-9CB2-50E318919C1C}" type="slidenum">
              <a:rPr lang="en-AU" smtClean="0"/>
              <a:t>49</a:t>
            </a:fld>
            <a:endParaRPr lang="en-AU"/>
          </a:p>
        </p:txBody>
      </p:sp>
    </p:spTree>
    <p:extLst>
      <p:ext uri="{BB962C8B-B14F-4D97-AF65-F5344CB8AC3E}">
        <p14:creationId xmlns:p14="http://schemas.microsoft.com/office/powerpoint/2010/main" val="4153561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E5BED-A436-2664-1361-31AC996C6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7E9A0-726D-27E1-ADD1-232BA324A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B30DF-53BE-2539-F793-DD7C7BB5247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1153AEF-ECB0-6A67-CDE1-B05A036E40E1}"/>
              </a:ext>
            </a:extLst>
          </p:cNvPr>
          <p:cNvSpPr>
            <a:spLocks noGrp="1"/>
          </p:cNvSpPr>
          <p:nvPr>
            <p:ph type="sldNum" sz="quarter" idx="5"/>
          </p:nvPr>
        </p:nvSpPr>
        <p:spPr/>
        <p:txBody>
          <a:bodyPr/>
          <a:lstStyle/>
          <a:p>
            <a:fld id="{F2DF76DB-605D-421B-9CB2-50E318919C1C}" type="slidenum">
              <a:rPr lang="en-AU" smtClean="0"/>
              <a:t>52</a:t>
            </a:fld>
            <a:endParaRPr lang="en-AU" dirty="0"/>
          </a:p>
        </p:txBody>
      </p:sp>
    </p:spTree>
    <p:extLst>
      <p:ext uri="{BB962C8B-B14F-4D97-AF65-F5344CB8AC3E}">
        <p14:creationId xmlns:p14="http://schemas.microsoft.com/office/powerpoint/2010/main" val="288356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0527-FDA8-1184-A265-4C2FD68F89BB}"/>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BEB1B3BE-7EC8-8065-20C4-4DCCAF379634}"/>
              </a:ext>
            </a:extLst>
          </p:cNvPr>
          <p:cNvSpPr>
            <a:spLocks noGrp="1" noRot="1" noChangeAspect="1" noChangeArrowheads="1" noTextEdit="1"/>
          </p:cNvSpPr>
          <p:nvPr>
            <p:ph type="sldImg"/>
          </p:nvPr>
        </p:nvSpPr>
        <p:spPr>
          <a:xfrm>
            <a:off x="15875" y="708025"/>
            <a:ext cx="7078663" cy="3983038"/>
          </a:xfrm>
          <a:ln/>
        </p:spPr>
      </p:sp>
      <p:sp>
        <p:nvSpPr>
          <p:cNvPr id="46083" name="Rectangle 3">
            <a:extLst>
              <a:ext uri="{FF2B5EF4-FFF2-40B4-BE49-F238E27FC236}">
                <a16:creationId xmlns:a16="http://schemas.microsoft.com/office/drawing/2014/main" id="{DCFC0631-DE12-1902-B655-2C7B979A4AE8}"/>
              </a:ext>
            </a:extLst>
          </p:cNvPr>
          <p:cNvSpPr>
            <a:spLocks noGrp="1" noChangeArrowheads="1"/>
          </p:cNvSpPr>
          <p:nvPr>
            <p:ph type="body" idx="1"/>
          </p:nvPr>
        </p:nvSpPr>
        <p:spPr>
          <a:xfrm>
            <a:off x="887280" y="5026042"/>
            <a:ext cx="5330085" cy="4130675"/>
          </a:xfrm>
          <a:noFill/>
        </p:spPr>
        <p:txBody>
          <a:bodyPr lIns="91709" tIns="45853" rIns="91709" bIns="45853"/>
          <a:lstStyle/>
          <a:p>
            <a:endParaRPr lang="en-AU" altLang="en-US" sz="1200" dirty="0"/>
          </a:p>
        </p:txBody>
      </p:sp>
    </p:spTree>
    <p:extLst>
      <p:ext uri="{BB962C8B-B14F-4D97-AF65-F5344CB8AC3E}">
        <p14:creationId xmlns:p14="http://schemas.microsoft.com/office/powerpoint/2010/main" val="313596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94B80-B756-49F0-5927-404F4B3AC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06EEF-D72B-6AC1-2B4C-26AB1AC0D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46E96-B1F3-323E-5177-96F352554B5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CAE4246-7163-EACE-108A-8B32A93EC411}"/>
              </a:ext>
            </a:extLst>
          </p:cNvPr>
          <p:cNvSpPr>
            <a:spLocks noGrp="1"/>
          </p:cNvSpPr>
          <p:nvPr>
            <p:ph type="sldNum" sz="quarter" idx="5"/>
          </p:nvPr>
        </p:nvSpPr>
        <p:spPr/>
        <p:txBody>
          <a:bodyPr/>
          <a:lstStyle/>
          <a:p>
            <a:fld id="{F2DF76DB-605D-421B-9CB2-50E318919C1C}" type="slidenum">
              <a:rPr lang="en-AU" smtClean="0"/>
              <a:t>64</a:t>
            </a:fld>
            <a:endParaRPr lang="en-AU"/>
          </a:p>
        </p:txBody>
      </p:sp>
    </p:spTree>
    <p:extLst>
      <p:ext uri="{BB962C8B-B14F-4D97-AF65-F5344CB8AC3E}">
        <p14:creationId xmlns:p14="http://schemas.microsoft.com/office/powerpoint/2010/main" val="73241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F76DB-605D-421B-9CB2-50E318919C1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1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FCD8-13B4-161D-E746-8D000AE02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CE004-4289-9F00-31C5-CE40C9DD8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79A33-9621-819B-19F7-F02CEF9D37E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6D14881-6895-C42E-7106-78CF0334D794}"/>
              </a:ext>
            </a:extLst>
          </p:cNvPr>
          <p:cNvSpPr>
            <a:spLocks noGrp="1"/>
          </p:cNvSpPr>
          <p:nvPr>
            <p:ph type="sldNum" sz="quarter" idx="5"/>
          </p:nvPr>
        </p:nvSpPr>
        <p:spPr/>
        <p:txBody>
          <a:bodyPr/>
          <a:lstStyle/>
          <a:p>
            <a:fld id="{F2DF76DB-605D-421B-9CB2-50E318919C1C}" type="slidenum">
              <a:rPr lang="en-AU" smtClean="0"/>
              <a:t>5</a:t>
            </a:fld>
            <a:endParaRPr lang="en-AU"/>
          </a:p>
        </p:txBody>
      </p:sp>
    </p:spTree>
    <p:extLst>
      <p:ext uri="{BB962C8B-B14F-4D97-AF65-F5344CB8AC3E}">
        <p14:creationId xmlns:p14="http://schemas.microsoft.com/office/powerpoint/2010/main" val="120253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D382-9FE3-82D6-0FE2-0EC58FC91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918F0-D515-5B5B-9D7F-0AD4F036D6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E6684-97A8-02DC-4726-499DD7CCC81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FEBFB06-4F8F-586F-B1C5-1A4A627FEC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F76DB-605D-421B-9CB2-50E318919C1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73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7</a:t>
            </a:fld>
            <a:endParaRPr lang="en-AU"/>
          </a:p>
        </p:txBody>
      </p:sp>
    </p:spTree>
    <p:extLst>
      <p:ext uri="{BB962C8B-B14F-4D97-AF65-F5344CB8AC3E}">
        <p14:creationId xmlns:p14="http://schemas.microsoft.com/office/powerpoint/2010/main" val="420122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C1A50-21DA-183C-0DA4-B8BAEC6D4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72DA1-AE3F-7410-50EF-3522FC59A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4CE4F-78D2-9AD5-1AA4-7E514A82DC4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EB0C89-5FB4-56A9-BB1F-1E91F015DC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F76DB-605D-421B-9CB2-50E318919C1C}" type="slidenum">
              <a:rPr kumimoji="0" lang="en-AU" sz="11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1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0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5497" rtl="0" eaLnBrk="1" fontAlgn="auto" latinLnBrk="0" hangingPunct="1">
              <a:lnSpc>
                <a:spcPct val="100000"/>
              </a:lnSpc>
              <a:spcBef>
                <a:spcPts val="0"/>
              </a:spcBef>
              <a:spcAft>
                <a:spcPts val="0"/>
              </a:spcAft>
              <a:buClrTx/>
              <a:buSzTx/>
              <a:buFontTx/>
              <a:buNone/>
              <a:tabLst/>
              <a:defRPr/>
            </a:pPr>
            <a:fld id="{F2DF76DB-605D-421B-9CB2-50E318919C1C}" type="slidenum">
              <a:rPr kumimoji="0" lang="en-AU"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5497"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489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30</a:t>
            </a:fld>
            <a:endParaRPr lang="en-AU"/>
          </a:p>
        </p:txBody>
      </p:sp>
    </p:spTree>
    <p:extLst>
      <p:ext uri="{BB962C8B-B14F-4D97-AF65-F5344CB8AC3E}">
        <p14:creationId xmlns:p14="http://schemas.microsoft.com/office/powerpoint/2010/main" val="237247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02CE1-9B1A-D071-B15A-2A7146559C1C}"/>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7760B2C5-6B02-76F9-B34F-A3447717D8C3}"/>
              </a:ext>
            </a:extLst>
          </p:cNvPr>
          <p:cNvSpPr>
            <a:spLocks noGrp="1" noRot="1" noChangeAspect="1" noChangeArrowheads="1" noTextEdit="1"/>
          </p:cNvSpPr>
          <p:nvPr>
            <p:ph type="sldImg"/>
          </p:nvPr>
        </p:nvSpPr>
        <p:spPr>
          <a:xfrm>
            <a:off x="15875" y="708025"/>
            <a:ext cx="7078663" cy="3983038"/>
          </a:xfrm>
          <a:ln/>
        </p:spPr>
      </p:sp>
      <p:sp>
        <p:nvSpPr>
          <p:cNvPr id="46083" name="Rectangle 3">
            <a:extLst>
              <a:ext uri="{FF2B5EF4-FFF2-40B4-BE49-F238E27FC236}">
                <a16:creationId xmlns:a16="http://schemas.microsoft.com/office/drawing/2014/main" id="{9D1656AF-3DB7-AC5D-574D-B29C76D5A879}"/>
              </a:ext>
            </a:extLst>
          </p:cNvPr>
          <p:cNvSpPr>
            <a:spLocks noGrp="1" noChangeArrowheads="1"/>
          </p:cNvSpPr>
          <p:nvPr>
            <p:ph type="body" idx="1"/>
          </p:nvPr>
        </p:nvSpPr>
        <p:spPr>
          <a:xfrm>
            <a:off x="887280" y="5026042"/>
            <a:ext cx="5330085" cy="4130675"/>
          </a:xfrm>
          <a:noFill/>
        </p:spPr>
        <p:txBody>
          <a:bodyPr lIns="91709" tIns="45853" rIns="91709" bIns="45853"/>
          <a:lstStyle/>
          <a:p>
            <a:endParaRPr lang="en-AU" altLang="en-US" sz="1200" dirty="0"/>
          </a:p>
        </p:txBody>
      </p:sp>
    </p:spTree>
    <p:extLst>
      <p:ext uri="{BB962C8B-B14F-4D97-AF65-F5344CB8AC3E}">
        <p14:creationId xmlns:p14="http://schemas.microsoft.com/office/powerpoint/2010/main" val="55215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2FD4-FE83-8FC1-66BE-8C953C79E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EF290-B9B8-732D-4D63-188C2CCBE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34E40-4F67-ADFA-674B-61C045A7B47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6378867-31AC-3481-C29B-DDF5B3888E26}"/>
              </a:ext>
            </a:extLst>
          </p:cNvPr>
          <p:cNvSpPr>
            <a:spLocks noGrp="1"/>
          </p:cNvSpPr>
          <p:nvPr>
            <p:ph type="sldNum" sz="quarter" idx="5"/>
          </p:nvPr>
        </p:nvSpPr>
        <p:spPr/>
        <p:txBody>
          <a:bodyPr/>
          <a:lstStyle/>
          <a:p>
            <a:fld id="{F2DF76DB-605D-421B-9CB2-50E318919C1C}" type="slidenum">
              <a:rPr lang="en-AU" smtClean="0"/>
              <a:t>36</a:t>
            </a:fld>
            <a:endParaRPr lang="en-AU"/>
          </a:p>
        </p:txBody>
      </p:sp>
    </p:spTree>
    <p:extLst>
      <p:ext uri="{BB962C8B-B14F-4D97-AF65-F5344CB8AC3E}">
        <p14:creationId xmlns:p14="http://schemas.microsoft.com/office/powerpoint/2010/main" val="1836454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8631368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wo Content">
    <p:bg>
      <p:bgPr>
        <a:solidFill>
          <a:schemeClr val="bg1"/>
        </a:solidFill>
        <a:effectLst/>
      </p:bgPr>
    </p:bg>
    <p:spTree>
      <p:nvGrpSpPr>
        <p:cNvPr id="1" name=""/>
        <p:cNvGrpSpPr/>
        <p:nvPr/>
      </p:nvGrpSpPr>
      <p:grpSpPr>
        <a:xfrm>
          <a:off x="0" y="0"/>
          <a:ext cx="0" cy="0"/>
          <a:chOff x="0" y="0"/>
          <a:chExt cx="0" cy="0"/>
        </a:xfrm>
      </p:grpSpPr>
      <p:sp>
        <p:nvSpPr>
          <p:cNvPr id="7" name="Holder 2">
            <a:extLst>
              <a:ext uri="{FF2B5EF4-FFF2-40B4-BE49-F238E27FC236}">
                <a16:creationId xmlns:a16="http://schemas.microsoft.com/office/drawing/2014/main" id="{F2FA3D7D-0B55-6238-3B3E-C5349DEA0576}"/>
              </a:ext>
            </a:extLst>
          </p:cNvPr>
          <p:cNvSpPr>
            <a:spLocks noGrp="1"/>
          </p:cNvSpPr>
          <p:nvPr>
            <p:ph type="title"/>
          </p:nvPr>
        </p:nvSpPr>
        <p:spPr>
          <a:xfrm>
            <a:off x="671718" y="432000"/>
            <a:ext cx="3816519" cy="443198"/>
          </a:xfrm>
        </p:spPr>
        <p:txBody>
          <a:bodyPr lIns="0" tIns="0" rIns="0" bIns="0"/>
          <a:lstStyle>
            <a:lvl1pPr>
              <a:lnSpc>
                <a:spcPct val="96000"/>
              </a:lnSpc>
              <a:defRPr sz="3000" b="0" i="0">
                <a:solidFill>
                  <a:schemeClr val="tx1"/>
                </a:solidFill>
                <a:latin typeface="Georgia"/>
                <a:cs typeface="Georgia"/>
              </a:defRPr>
            </a:lvl1pPr>
          </a:lstStyle>
          <a:p>
            <a:endParaRPr/>
          </a:p>
        </p:txBody>
      </p:sp>
      <p:pic>
        <p:nvPicPr>
          <p:cNvPr id="3" name="Graphic 2">
            <a:extLst>
              <a:ext uri="{FF2B5EF4-FFF2-40B4-BE49-F238E27FC236}">
                <a16:creationId xmlns:a16="http://schemas.microsoft.com/office/drawing/2014/main" id="{ADCE49CA-6A07-DD62-B082-4C64F3ED42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731642" y="360000"/>
            <a:ext cx="954000" cy="596251"/>
          </a:xfrm>
          <a:prstGeom prst="rect">
            <a:avLst/>
          </a:prstGeom>
        </p:spPr>
      </p:pic>
    </p:spTree>
    <p:extLst>
      <p:ext uri="{BB962C8B-B14F-4D97-AF65-F5344CB8AC3E}">
        <p14:creationId xmlns:p14="http://schemas.microsoft.com/office/powerpoint/2010/main" val="41156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amp; Bullets">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13/07/2026</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3024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3F01-9414-4E26-8A76-035A5878A2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48980FA-4E40-460D-BE76-C5C563099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3B5C6EC-A97A-4DEB-A15A-B7E442ECF5FB}"/>
              </a:ext>
            </a:extLst>
          </p:cNvPr>
          <p:cNvSpPr>
            <a:spLocks noGrp="1"/>
          </p:cNvSpPr>
          <p:nvPr>
            <p:ph type="dt" sz="half" idx="10"/>
          </p:nvPr>
        </p:nvSpPr>
        <p:spPr/>
        <p:txBody>
          <a:bodyPr/>
          <a:lstStyle/>
          <a:p>
            <a:fld id="{C3BEEF02-56A1-48BC-9879-BEAFE3719B8C}" type="datetimeFigureOut">
              <a:rPr lang="en-AU" smtClean="0"/>
              <a:t>13/07/2026</a:t>
            </a:fld>
            <a:endParaRPr lang="en-AU"/>
          </a:p>
        </p:txBody>
      </p:sp>
      <p:sp>
        <p:nvSpPr>
          <p:cNvPr id="5" name="Footer Placeholder 4">
            <a:extLst>
              <a:ext uri="{FF2B5EF4-FFF2-40B4-BE49-F238E27FC236}">
                <a16:creationId xmlns:a16="http://schemas.microsoft.com/office/drawing/2014/main" id="{4F5308AF-67A8-4D5D-8B47-0273EE0D44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389DE0-9CA0-47CC-A6AE-53D2D4E420FF}"/>
              </a:ext>
            </a:extLst>
          </p:cNvPr>
          <p:cNvSpPr>
            <a:spLocks noGrp="1"/>
          </p:cNvSpPr>
          <p:nvPr>
            <p:ph type="sldNum" sz="quarter" idx="12"/>
          </p:nvPr>
        </p:nvSpPr>
        <p:spPr/>
        <p:txBody>
          <a:bodyPr/>
          <a:lstStyle/>
          <a:p>
            <a:fld id="{99C9BFAA-3B0E-4CAA-B601-943656169862}" type="slidenum">
              <a:rPr lang="en-AU" smtClean="0"/>
              <a:t>‹#›</a:t>
            </a:fld>
            <a:endParaRPr lang="en-AU"/>
          </a:p>
        </p:txBody>
      </p:sp>
    </p:spTree>
    <p:extLst>
      <p:ext uri="{BB962C8B-B14F-4D97-AF65-F5344CB8AC3E}">
        <p14:creationId xmlns:p14="http://schemas.microsoft.com/office/powerpoint/2010/main" val="410986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9"/>
            <a:ext cx="10674001"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84365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9"/>
            <a:ext cx="459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9"/>
            <a:ext cx="459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63738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008567" y="1676409"/>
            <a:ext cx="3048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572000" y="1676409"/>
            <a:ext cx="3048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8120332" y="1676409"/>
            <a:ext cx="3048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81168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42673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675"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51"/>
            <a:ext cx="4089236" cy="3712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7468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675"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7"/>
            <a:ext cx="4089236"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13473"/>
            <a:ext cx="4089236"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2"/>
            <a:ext cx="4089236"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361248"/>
            <a:ext cx="4089236"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1"/>
            <a:ext cx="4089236"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03357"/>
            <a:ext cx="4089236"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53" y="1855054"/>
            <a:ext cx="652663"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53" y="3102829"/>
            <a:ext cx="652663"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53" y="4344938"/>
            <a:ext cx="652663"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Tree>
    <p:extLst>
      <p:ext uri="{BB962C8B-B14F-4D97-AF65-F5344CB8AC3E}">
        <p14:creationId xmlns:p14="http://schemas.microsoft.com/office/powerpoint/2010/main" val="276444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008568" y="4270079"/>
            <a:ext cx="3036497"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008568" y="1682152"/>
            <a:ext cx="3036497"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577752" y="4270079"/>
            <a:ext cx="3036497"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577752" y="1682152"/>
            <a:ext cx="3036497"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8129312" y="4270079"/>
            <a:ext cx="3036497"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8129312" y="1682152"/>
            <a:ext cx="3036497"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236082" y="4425713"/>
            <a:ext cx="2581469"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236082" y="4908430"/>
            <a:ext cx="2581469"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805266" y="4425713"/>
            <a:ext cx="2581469"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805266" y="4908430"/>
            <a:ext cx="2581469"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356826" y="4425713"/>
            <a:ext cx="2581469"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356826" y="4908430"/>
            <a:ext cx="2581469"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Tree>
    <p:extLst>
      <p:ext uri="{BB962C8B-B14F-4D97-AF65-F5344CB8AC3E}">
        <p14:creationId xmlns:p14="http://schemas.microsoft.com/office/powerpoint/2010/main" val="40820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18972364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1724477" y="1699400"/>
            <a:ext cx="1604676"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3" y="1699400"/>
            <a:ext cx="1604676"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845221" y="1699400"/>
            <a:ext cx="1604676"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2" name="Rectangle 21">
            <a:extLst>
              <a:ext uri="{FF2B5EF4-FFF2-40B4-BE49-F238E27FC236}">
                <a16:creationId xmlns:a16="http://schemas.microsoft.com/office/drawing/2014/main" id="{64F1A924-E4B7-4525-8C73-9EBC559CFEF9}"/>
              </a:ext>
            </a:extLst>
          </p:cNvPr>
          <p:cNvSpPr/>
          <p:nvPr userDrawn="1"/>
        </p:nvSpPr>
        <p:spPr>
          <a:xfrm>
            <a:off x="1008568" y="3424690"/>
            <a:ext cx="3036497"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2" name="Rectangle 31">
            <a:extLst>
              <a:ext uri="{FF2B5EF4-FFF2-40B4-BE49-F238E27FC236}">
                <a16:creationId xmlns:a16="http://schemas.microsoft.com/office/drawing/2014/main" id="{0B24044D-6913-4B5C-BDA3-B74F43338940}"/>
              </a:ext>
            </a:extLst>
          </p:cNvPr>
          <p:cNvSpPr/>
          <p:nvPr userDrawn="1"/>
        </p:nvSpPr>
        <p:spPr>
          <a:xfrm>
            <a:off x="4577752" y="3424690"/>
            <a:ext cx="3036497"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3" name="Rectangle 32">
            <a:extLst>
              <a:ext uri="{FF2B5EF4-FFF2-40B4-BE49-F238E27FC236}">
                <a16:creationId xmlns:a16="http://schemas.microsoft.com/office/drawing/2014/main" id="{A8C5AF25-D181-4BB0-85EA-C5A8848D0DEB}"/>
              </a:ext>
            </a:extLst>
          </p:cNvPr>
          <p:cNvSpPr/>
          <p:nvPr userDrawn="1"/>
        </p:nvSpPr>
        <p:spPr>
          <a:xfrm>
            <a:off x="8129312" y="3424690"/>
            <a:ext cx="3036497"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4" name="Text Placeholder 2">
            <a:extLst>
              <a:ext uri="{FF2B5EF4-FFF2-40B4-BE49-F238E27FC236}">
                <a16:creationId xmlns:a16="http://schemas.microsoft.com/office/drawing/2014/main" id="{B87EF52D-5723-4C54-821B-BAA6471336FC}"/>
              </a:ext>
            </a:extLst>
          </p:cNvPr>
          <p:cNvSpPr>
            <a:spLocks noGrp="1"/>
          </p:cNvSpPr>
          <p:nvPr>
            <p:ph type="body" idx="15" hasCustomPrompt="1"/>
          </p:nvPr>
        </p:nvSpPr>
        <p:spPr>
          <a:xfrm>
            <a:off x="1258010" y="3580325"/>
            <a:ext cx="2537613"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5" name="Text Placeholder 2">
            <a:extLst>
              <a:ext uri="{FF2B5EF4-FFF2-40B4-BE49-F238E27FC236}">
                <a16:creationId xmlns:a16="http://schemas.microsoft.com/office/drawing/2014/main" id="{40D2C0FE-38CC-43BE-A36E-895D8863A96A}"/>
              </a:ext>
            </a:extLst>
          </p:cNvPr>
          <p:cNvSpPr>
            <a:spLocks noGrp="1"/>
          </p:cNvSpPr>
          <p:nvPr>
            <p:ph type="body" idx="37"/>
          </p:nvPr>
        </p:nvSpPr>
        <p:spPr>
          <a:xfrm>
            <a:off x="1258010" y="4071667"/>
            <a:ext cx="2537613"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36" name="Text Placeholder 2">
            <a:extLst>
              <a:ext uri="{FF2B5EF4-FFF2-40B4-BE49-F238E27FC236}">
                <a16:creationId xmlns:a16="http://schemas.microsoft.com/office/drawing/2014/main" id="{7C8860DE-FC66-4607-AB15-4CEFC0ED7F74}"/>
              </a:ext>
            </a:extLst>
          </p:cNvPr>
          <p:cNvSpPr>
            <a:spLocks noGrp="1"/>
          </p:cNvSpPr>
          <p:nvPr>
            <p:ph type="body" idx="38" hasCustomPrompt="1"/>
          </p:nvPr>
        </p:nvSpPr>
        <p:spPr>
          <a:xfrm>
            <a:off x="4827194" y="3580325"/>
            <a:ext cx="2537613"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7" name="Text Placeholder 2">
            <a:extLst>
              <a:ext uri="{FF2B5EF4-FFF2-40B4-BE49-F238E27FC236}">
                <a16:creationId xmlns:a16="http://schemas.microsoft.com/office/drawing/2014/main" id="{D486F80B-6F22-43D4-A3AE-3D69FD4F5C94}"/>
              </a:ext>
            </a:extLst>
          </p:cNvPr>
          <p:cNvSpPr>
            <a:spLocks noGrp="1"/>
          </p:cNvSpPr>
          <p:nvPr>
            <p:ph type="body" idx="39"/>
          </p:nvPr>
        </p:nvSpPr>
        <p:spPr>
          <a:xfrm>
            <a:off x="4827194" y="4071667"/>
            <a:ext cx="2537613"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38" name="Text Placeholder 2">
            <a:extLst>
              <a:ext uri="{FF2B5EF4-FFF2-40B4-BE49-F238E27FC236}">
                <a16:creationId xmlns:a16="http://schemas.microsoft.com/office/drawing/2014/main" id="{16C1E283-25B7-46F7-BDCD-E96C33FABC44}"/>
              </a:ext>
            </a:extLst>
          </p:cNvPr>
          <p:cNvSpPr>
            <a:spLocks noGrp="1"/>
          </p:cNvSpPr>
          <p:nvPr>
            <p:ph type="body" idx="40" hasCustomPrompt="1"/>
          </p:nvPr>
        </p:nvSpPr>
        <p:spPr>
          <a:xfrm>
            <a:off x="8378754" y="3580325"/>
            <a:ext cx="2537613"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9" name="Text Placeholder 2">
            <a:extLst>
              <a:ext uri="{FF2B5EF4-FFF2-40B4-BE49-F238E27FC236}">
                <a16:creationId xmlns:a16="http://schemas.microsoft.com/office/drawing/2014/main" id="{9E559CC0-963F-40C4-AA41-CB59722B6FFD}"/>
              </a:ext>
            </a:extLst>
          </p:cNvPr>
          <p:cNvSpPr>
            <a:spLocks noGrp="1"/>
          </p:cNvSpPr>
          <p:nvPr>
            <p:ph type="body" idx="41"/>
          </p:nvPr>
        </p:nvSpPr>
        <p:spPr>
          <a:xfrm>
            <a:off x="8378754" y="4071667"/>
            <a:ext cx="2537613"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Tree>
    <p:extLst>
      <p:ext uri="{BB962C8B-B14F-4D97-AF65-F5344CB8AC3E}">
        <p14:creationId xmlns:p14="http://schemas.microsoft.com/office/powerpoint/2010/main" val="296955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0" y="1676409"/>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2139372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3556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1414792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5"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5" y="1676400"/>
            <a:ext cx="6828873"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9"/>
            <a:ext cx="355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92820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5"/>
            <a:ext cx="3240000" cy="2786321"/>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5"/>
            <a:ext cx="3240000" cy="2786321"/>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9"/>
            <a:ext cx="355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17140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200"/>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200"/>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526089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93"/>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93"/>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40"/>
            <a:ext cx="4590000" cy="2163733"/>
          </a:xfrm>
        </p:spPr>
        <p:txBody>
          <a:bodyPr anchor="ctr" anchorCtr="0"/>
          <a:lstStyle>
            <a:lvl1pPr marL="0" indent="0" algn="ctr">
              <a:buNone/>
              <a:defRPr sz="1200"/>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40"/>
            <a:ext cx="4590000" cy="2163733"/>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3391825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2" y="1676409"/>
            <a:ext cx="2872909"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40150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600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4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600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4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2" y="1676409"/>
            <a:ext cx="2872909"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418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11214191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12"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algn="ctr"/>
            <a:endParaRPr lang="en-AU" sz="675"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180000" rIns="180000" anchor="ctr" anchorCtr="0"/>
          <a:lstStyle>
            <a:lvl1pPr marL="0" indent="0" algn="ctr">
              <a:lnSpc>
                <a:spcPct val="100000"/>
              </a:lnSpc>
              <a:spcBef>
                <a:spcPts val="675"/>
              </a:spcBef>
              <a:buNone/>
              <a:defRPr sz="14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Click to add text and if you want to add a heading increase the font size to 24pt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10"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algn="ctr"/>
            <a:endParaRPr lang="en-AU" sz="675" dirty="0">
              <a:solidFill>
                <a:schemeClr val="accent1"/>
              </a:solidFill>
            </a:endParaRPr>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wrap="square" lIns="180000" tIns="0" rIns="180000" bIns="0" anchor="ctr" anchorCtr="0"/>
          <a:lstStyle>
            <a:lvl1pPr marL="0" marR="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sz="1400" b="0">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lvl="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24pt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180000" rIns="180000" anchor="ctr" anchorCtr="0">
            <a:normAutofit/>
          </a:bodyPr>
          <a:lstStyle>
            <a:lvl1pPr marL="0" indent="0" algn="ctr">
              <a:lnSpc>
                <a:spcPct val="100000"/>
              </a:lnSpc>
              <a:spcBef>
                <a:spcPts val="451"/>
              </a:spcBef>
              <a:buNone/>
              <a:defRPr sz="88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X%</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wrap="square" lIns="180000" tIns="0" rIns="180000" bIns="0" anchor="ctr" anchorCtr="0"/>
          <a:lstStyle>
            <a:lvl1pPr marL="0" marR="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sz="14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lvl="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24pt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567762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088244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endParaRPr lang="en-AU" dirty="0"/>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12"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spTree>
    <p:extLst>
      <p:ext uri="{BB962C8B-B14F-4D97-AF65-F5344CB8AC3E}">
        <p14:creationId xmlns:p14="http://schemas.microsoft.com/office/powerpoint/2010/main" val="801191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2">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01320B-9D5B-44F6-9E59-B6DD1E740C90}"/>
              </a:ext>
            </a:extLst>
          </p:cNvPr>
          <p:cNvPicPr>
            <a:picLocks noChangeAspect="1"/>
          </p:cNvPicPr>
          <p:nvPr userDrawn="1"/>
        </p:nvPicPr>
        <p:blipFill>
          <a:blip r:embed="rId2"/>
          <a:srcRect/>
          <a:stretch/>
        </p:blipFill>
        <p:spPr>
          <a:xfrm>
            <a:off x="0" y="718"/>
            <a:ext cx="6095045" cy="6856926"/>
          </a:xfrm>
          <a:prstGeom prst="rect">
            <a:avLst/>
          </a:prstGeom>
        </p:spPr>
      </p:pic>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617280" y="5483512"/>
            <a:ext cx="2091720"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9087278" y="5483512"/>
            <a:ext cx="2559172"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885439" y="5486484"/>
            <a:ext cx="25400" cy="504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AU" noProof="0" dirty="0"/>
              <a:t> </a:t>
            </a:r>
          </a:p>
        </p:txBody>
      </p:sp>
      <p:sp>
        <p:nvSpPr>
          <p:cNvPr id="13" name="Title 1">
            <a:extLst>
              <a:ext uri="{FF2B5EF4-FFF2-40B4-BE49-F238E27FC236}">
                <a16:creationId xmlns:a16="http://schemas.microsoft.com/office/drawing/2014/main" id="{F7555689-2822-6744-874F-6F4CA7280549}"/>
              </a:ext>
            </a:extLst>
          </p:cNvPr>
          <p:cNvSpPr>
            <a:spLocks noGrp="1"/>
          </p:cNvSpPr>
          <p:nvPr>
            <p:ph type="ctrTitle"/>
          </p:nvPr>
        </p:nvSpPr>
        <p:spPr>
          <a:xfrm>
            <a:off x="6617270" y="2493053"/>
            <a:ext cx="4569125" cy="930665"/>
          </a:xfrm>
        </p:spPr>
        <p:txBody>
          <a:bodyPr anchor="b"/>
          <a:lstStyle>
            <a:lvl1pPr algn="l">
              <a:defRPr sz="2600">
                <a:solidFill>
                  <a:schemeClr val="accent1"/>
                </a:solidFill>
                <a:latin typeface="+mj-lt"/>
              </a:defRPr>
            </a:lvl1pPr>
          </a:lstStyle>
          <a:p>
            <a:endParaRPr lang="en-AU" noProof="0" dirty="0"/>
          </a:p>
        </p:txBody>
      </p:sp>
      <p:sp>
        <p:nvSpPr>
          <p:cNvPr id="14" name="Subtitle 2">
            <a:extLst>
              <a:ext uri="{FF2B5EF4-FFF2-40B4-BE49-F238E27FC236}">
                <a16:creationId xmlns:a16="http://schemas.microsoft.com/office/drawing/2014/main" id="{61679C6C-6B70-DA4E-800E-93FF52BBFCE7}"/>
              </a:ext>
            </a:extLst>
          </p:cNvPr>
          <p:cNvSpPr>
            <a:spLocks noGrp="1"/>
          </p:cNvSpPr>
          <p:nvPr>
            <p:ph type="subTitle" idx="1"/>
          </p:nvPr>
        </p:nvSpPr>
        <p:spPr>
          <a:xfrm>
            <a:off x="6617270" y="3438147"/>
            <a:ext cx="4569125" cy="930665"/>
          </a:xfrm>
        </p:spPr>
        <p:txBody>
          <a:bodyPr/>
          <a:lstStyle>
            <a:lvl1pPr marL="0" indent="0" algn="l">
              <a:lnSpc>
                <a:spcPct val="90000"/>
              </a:lnSpc>
              <a:spcBef>
                <a:spcPts val="0"/>
              </a:spcBef>
              <a:buNone/>
              <a:defRPr sz="2600">
                <a:solidFill>
                  <a:schemeClr val="bg1"/>
                </a:solidFill>
                <a:latin typeface="+mj-lt"/>
              </a:defRPr>
            </a:lvl1pPr>
            <a:lvl2pPr marL="342866" indent="0" algn="ctr">
              <a:buNone/>
              <a:defRPr sz="1500"/>
            </a:lvl2pPr>
            <a:lvl3pPr marL="685732" indent="0" algn="ctr">
              <a:buNone/>
              <a:defRPr sz="1351"/>
            </a:lvl3pPr>
            <a:lvl4pPr marL="1028597"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endParaRPr lang="en-AU" noProof="0" dirty="0"/>
          </a:p>
        </p:txBody>
      </p:sp>
      <p:pic>
        <p:nvPicPr>
          <p:cNvPr id="17" name="Picture 16">
            <a:extLst>
              <a:ext uri="{FF2B5EF4-FFF2-40B4-BE49-F238E27FC236}">
                <a16:creationId xmlns:a16="http://schemas.microsoft.com/office/drawing/2014/main" id="{93865D12-A488-422E-9027-C1D97AEF21E4}"/>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13994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4DA1-5E64-4D6F-8BA9-5709CD74B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C8A651-6033-44E5-B28B-475A66F5B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044810C-4990-4FDB-A1F0-F2E7C5C25134}"/>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F79E6311-D910-495F-831A-252407389E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BABEB0-F7DA-444C-AC23-B6E5F09625E7}"/>
              </a:ext>
            </a:extLst>
          </p:cNvPr>
          <p:cNvSpPr>
            <a:spLocks noGrp="1"/>
          </p:cNvSpPr>
          <p:nvPr>
            <p:ph type="sldNum" sz="quarter" idx="12"/>
          </p:nvPr>
        </p:nvSpPr>
        <p:spPr/>
        <p:txBody>
          <a:bodyPr/>
          <a:lstStyle/>
          <a:p>
            <a:fld id="{D9AD11EA-871C-427D-8814-544B73720849}" type="slidenum">
              <a:rPr lang="en-AU" smtClean="0"/>
              <a:t>‹#›</a:t>
            </a:fld>
            <a:endParaRPr lang="en-AU"/>
          </a:p>
        </p:txBody>
      </p:sp>
    </p:spTree>
    <p:extLst>
      <p:ext uri="{BB962C8B-B14F-4D97-AF65-F5344CB8AC3E}">
        <p14:creationId xmlns:p14="http://schemas.microsoft.com/office/powerpoint/2010/main" val="104245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solidFill>
                  <a:schemeClr val="bg1"/>
                </a:solidFill>
              </a:defRPr>
            </a:lvl1pPr>
          </a:lstStyle>
          <a:p>
            <a:fld id="{94F5FC2A-668D-4E14-9F25-0C75D058EDAB}" type="slidenum">
              <a:rPr lang="en-AU" smtClean="0"/>
              <a:t>‹#›</a:t>
            </a:fld>
            <a:endParaRPr lang="en-AU" dirty="0"/>
          </a:p>
        </p:txBody>
      </p:sp>
      <p:sp>
        <p:nvSpPr>
          <p:cNvPr id="9" name="Title 8"/>
          <p:cNvSpPr>
            <a:spLocks noGrp="1"/>
          </p:cNvSpPr>
          <p:nvPr>
            <p:ph type="title"/>
          </p:nvPr>
        </p:nvSpPr>
        <p:spPr>
          <a:xfrm>
            <a:off x="1035548" y="-8325"/>
            <a:ext cx="8851200" cy="1143000"/>
          </a:xfrm>
        </p:spPr>
        <p:txBody>
          <a:bodyPr/>
          <a:lstStyle>
            <a:lvl1pPr>
              <a:defRPr sz="2400"/>
            </a:lvl1pPr>
          </a:lstStyle>
          <a:p>
            <a:r>
              <a:rPr lang="en-US" dirty="0"/>
              <a:t>Click to edit Master title style</a:t>
            </a:r>
            <a:endParaRPr lang="en-GB" dirty="0"/>
          </a:p>
        </p:txBody>
      </p:sp>
      <p:sp>
        <p:nvSpPr>
          <p:cNvPr id="13" name="Content Placeholder 12"/>
          <p:cNvSpPr>
            <a:spLocks noGrp="1"/>
          </p:cNvSpPr>
          <p:nvPr>
            <p:ph sz="quarter" idx="12"/>
          </p:nvPr>
        </p:nvSpPr>
        <p:spPr>
          <a:xfrm>
            <a:off x="468351" y="1293310"/>
            <a:ext cx="10664037" cy="4248000"/>
          </a:xfrm>
        </p:spPr>
        <p:txBody>
          <a:bodyPr/>
          <a:lstStyle>
            <a:lvl1pPr>
              <a:defRPr>
                <a:solidFill>
                  <a:schemeClr val="accent1"/>
                </a:solidFill>
              </a:defRPr>
            </a:lvl1pPr>
            <a:lvl2pPr marL="239994" indent="-239994">
              <a:buClr>
                <a:srgbClr val="6DC62E"/>
              </a:buClr>
              <a:buSzPct val="150000"/>
              <a:buFont typeface="Arial" panose="020B0604020202020204" pitchFamily="34" charset="0"/>
              <a:buChar char="›"/>
              <a:defRPr sz="2000">
                <a:solidFill>
                  <a:schemeClr val="accent1"/>
                </a:solidFill>
              </a:defRPr>
            </a:lvl2pPr>
            <a:lvl3pPr>
              <a:defRPr sz="2000">
                <a:solidFill>
                  <a:schemeClr val="accent1"/>
                </a:solidFill>
              </a:defRPr>
            </a:lvl3pPr>
            <a:lvl4pPr>
              <a:defRPr sz="2000">
                <a:solidFill>
                  <a:schemeClr val="accent1"/>
                </a:solidFill>
              </a:defRPr>
            </a:lvl4pPr>
            <a:lvl5pPr>
              <a:defRPr sz="2000">
                <a:solidFill>
                  <a:schemeClr val="accent1"/>
                </a:solidFill>
              </a:defRPr>
            </a:lvl5pPr>
            <a:lvl6pPr>
              <a:defRPr sz="1867"/>
            </a:lvl6pPr>
            <a:lvl7pPr>
              <a:defRPr sz="1867"/>
            </a:lvl7pPr>
            <a:lvl8pPr>
              <a:defRPr sz="1867"/>
            </a:lvl8pPr>
            <a:lvl9pPr>
              <a:defRPr sz="18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6342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15069" y="328385"/>
            <a:ext cx="11545839" cy="6235985"/>
          </a:xfrm>
        </p:spPr>
        <p:txBody>
          <a:bodyPr/>
          <a:lstStyle>
            <a:lvl1pPr>
              <a:defRPr baseline="0"/>
            </a:lvl1pPr>
          </a:lstStyle>
          <a:p>
            <a:r>
              <a:rPr lang="en-AU"/>
              <a:t>Click icon to add picture and then right click on the picture &gt; Send to back</a:t>
            </a:r>
          </a:p>
        </p:txBody>
      </p:sp>
      <p:sp>
        <p:nvSpPr>
          <p:cNvPr id="20482" name="Rectangle 2"/>
          <p:cNvSpPr>
            <a:spLocks noGrp="1" noChangeArrowheads="1"/>
          </p:cNvSpPr>
          <p:nvPr>
            <p:ph type="ctrTitle"/>
          </p:nvPr>
        </p:nvSpPr>
        <p:spPr>
          <a:xfrm>
            <a:off x="588246" y="4147502"/>
            <a:ext cx="6577453" cy="881504"/>
          </a:xfrm>
          <a:solidFill>
            <a:schemeClr val="accent1"/>
          </a:solidFill>
          <a:ln w="9525">
            <a:noFill/>
            <a:miter lim="800000"/>
            <a:headEnd/>
            <a:tailEnd/>
          </a:ln>
          <a:effectLst/>
        </p:spPr>
        <p:txBody>
          <a:bodyPr wrap="square" lIns="282432" tIns="282432" rIns="282432" bIns="282432" anchor="t" anchorCtr="0">
            <a:spAutoFit/>
          </a:bodyPr>
          <a:lstStyle>
            <a:lvl1pPr algn="l" defTabSz="876413" rtl="0" fontAlgn="base">
              <a:spcBef>
                <a:spcPct val="0"/>
              </a:spcBef>
              <a:spcAft>
                <a:spcPct val="0"/>
              </a:spcAft>
              <a:defRPr lang="en-AU" sz="2223" kern="1200" dirty="0">
                <a:solidFill>
                  <a:schemeClr val="bg1"/>
                </a:solidFill>
                <a:latin typeface="Corpid C1 Heavy" pitchFamily="34" charset="0"/>
                <a:ea typeface="+mn-ea"/>
                <a:cs typeface="Arial" charset="0"/>
              </a:defRPr>
            </a:lvl1pPr>
          </a:lstStyle>
          <a:p>
            <a:r>
              <a:rPr lang="en-US"/>
              <a:t>Click to edit Master title style</a:t>
            </a:r>
            <a:endParaRPr lang="en-AU"/>
          </a:p>
        </p:txBody>
      </p:sp>
    </p:spTree>
    <p:extLst>
      <p:ext uri="{BB962C8B-B14F-4D97-AF65-F5344CB8AC3E}">
        <p14:creationId xmlns:p14="http://schemas.microsoft.com/office/powerpoint/2010/main" val="1730039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70948113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345860205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898723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285826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0899138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15344139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1515491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icture &amp; Bullets">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13/07/2026</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41074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41" dirty="0"/>
          </a:p>
        </p:txBody>
      </p:sp>
      <p:sp>
        <p:nvSpPr>
          <p:cNvPr id="5" name="Footer Placeholder 4"/>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3125280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13/07/2026</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726511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42089" y="1383796"/>
            <a:ext cx="5399159"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915003" y="1383796"/>
            <a:ext cx="5399160"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sz="quarter" idx="10"/>
          </p:nvPr>
        </p:nvSpPr>
        <p:spPr/>
        <p:txBody>
          <a:bodyPr/>
          <a:lstStyle>
            <a:lvl1pPr>
              <a:defRPr/>
            </a:lvl1pPr>
          </a:lstStyle>
          <a:p>
            <a:fld id="{85862CF6-E18B-41F7-91E3-0BE057B5524C}" type="slidenum">
              <a:rPr lang="en-AU"/>
              <a:pPr/>
              <a:t>‹#›</a:t>
            </a:fld>
            <a:endParaRPr lang="en-AU" sz="749" dirty="0"/>
          </a:p>
        </p:txBody>
      </p:sp>
      <p:sp>
        <p:nvSpPr>
          <p:cNvPr id="6" name="Footer Placeholder 5"/>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683928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endParaRPr dirty="0">
              <a:solidFill>
                <a:srgbClr val="A3ADB2"/>
              </a:solidFill>
            </a:endParaRPr>
          </a:p>
        </p:txBody>
      </p:sp>
      <p:sp>
        <p:nvSpPr>
          <p:cNvPr id="8" name="Slide Number Placeholder 7"/>
          <p:cNvSpPr>
            <a:spLocks noGrp="1"/>
          </p:cNvSpPr>
          <p:nvPr>
            <p:ph type="sldNum" sz="quarter" idx="11"/>
          </p:nvPr>
        </p:nvSpPr>
        <p:spPr/>
        <p:txBody>
          <a:bodyPr/>
          <a:lstStyle/>
          <a:p>
            <a:fld id="{CE1B70CE-F4BC-4B6F-A663-B479B5E51611}" type="slidenum">
              <a:rPr>
                <a:solidFill>
                  <a:srgbClr val="572381"/>
                </a:solidFill>
              </a:rPr>
              <a:pPr/>
              <a:t>‹#›</a:t>
            </a:fld>
            <a:endParaRPr dirty="0">
              <a:solidFill>
                <a:srgbClr val="572381"/>
              </a:solidFill>
            </a:endParaRPr>
          </a:p>
        </p:txBody>
      </p:sp>
      <p:sp>
        <p:nvSpPr>
          <p:cNvPr id="10" name="Content Placeholder 9"/>
          <p:cNvSpPr>
            <a:spLocks noGrp="1"/>
          </p:cNvSpPr>
          <p:nvPr>
            <p:ph sz="quarter" idx="12" hasCustomPrompt="1"/>
          </p:nvPr>
        </p:nvSpPr>
        <p:spPr>
          <a:xfrm>
            <a:off x="742951" y="1620001"/>
            <a:ext cx="10752667"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
          <p:cNvSpPr>
            <a:spLocks noGrp="1"/>
          </p:cNvSpPr>
          <p:nvPr>
            <p:ph type="body" sz="quarter" idx="13" hasCustomPrompt="1"/>
          </p:nvPr>
        </p:nvSpPr>
        <p:spPr>
          <a:xfrm>
            <a:off x="742951" y="506117"/>
            <a:ext cx="8773429" cy="852653"/>
          </a:xfrm>
        </p:spPr>
        <p:txBody>
          <a:bodyPr vert="horz" lIns="0" tIns="0" rIns="0" bIns="0" rtlCol="0"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2252858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953C-71F0-BFF7-3B16-41A8305B75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0161DC6-D263-8207-632E-936FD6FAC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4A39D9D-3D44-F554-F325-98B47F7BA607}"/>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5" name="Footer Placeholder 4">
            <a:extLst>
              <a:ext uri="{FF2B5EF4-FFF2-40B4-BE49-F238E27FC236}">
                <a16:creationId xmlns:a16="http://schemas.microsoft.com/office/drawing/2014/main" id="{6FB7DBDD-6C98-BFFE-97FC-BD040C103F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9257BA-10DF-769D-37C7-415DDBB568FB}"/>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809994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4C48-2C6B-AF8C-D6C4-9F3410C7F20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F878DA-60AB-B62D-3B97-21E06173AA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A085D0-5CAF-527C-41E2-2BBEA2D7F777}"/>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5" name="Footer Placeholder 4">
            <a:extLst>
              <a:ext uri="{FF2B5EF4-FFF2-40B4-BE49-F238E27FC236}">
                <a16:creationId xmlns:a16="http://schemas.microsoft.com/office/drawing/2014/main" id="{04D9AC0B-49CE-7164-F0DD-0DDFEA04EA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CA97F8-511C-C114-D47E-176DF36546FD}"/>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224670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726479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9DAD-C683-647A-8370-C5A0EEE1B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6279FCF-1123-F557-A56A-2DC810D077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23B715-2DCA-E4BF-F2DC-CEE705560C5A}"/>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5" name="Footer Placeholder 4">
            <a:extLst>
              <a:ext uri="{FF2B5EF4-FFF2-40B4-BE49-F238E27FC236}">
                <a16:creationId xmlns:a16="http://schemas.microsoft.com/office/drawing/2014/main" id="{2CE19978-3DD4-1D66-2D80-93D443C181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1149CF-B589-3CEE-0939-76F366F84350}"/>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3711561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152B-6E0F-0D19-E218-9055A0A4CD5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2A76149-E143-ACF7-E7AA-9A29A5607C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DFB5427-B242-2E83-11E7-A158EEEF4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369616B-E85A-FE05-CBFB-23C7BD84699D}"/>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6" name="Footer Placeholder 5">
            <a:extLst>
              <a:ext uri="{FF2B5EF4-FFF2-40B4-BE49-F238E27FC236}">
                <a16:creationId xmlns:a16="http://schemas.microsoft.com/office/drawing/2014/main" id="{2437CCBA-B94F-4822-2C58-B6383A24AA8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5BB1086-2803-D51E-D596-1A7626B032F3}"/>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31388449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AECE-01C9-A2C5-05EA-10985CDE705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1716A5E-A501-41C8-EE3A-3991670B3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7593BF-DD34-3FB6-330C-B304FA3C3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9D606F7-D0C1-09D7-FD4B-49CCAFCA9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8AF38A-F55A-E733-0CA0-4A3243B7E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69A68F-24A3-9E0E-6870-B4800A11535E}"/>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8" name="Footer Placeholder 7">
            <a:extLst>
              <a:ext uri="{FF2B5EF4-FFF2-40B4-BE49-F238E27FC236}">
                <a16:creationId xmlns:a16="http://schemas.microsoft.com/office/drawing/2014/main" id="{4673C9B7-42D2-3E51-1C89-66D8C17E334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49A465-FF00-D99B-28B7-240F291CC59A}"/>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1450489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FD1A-4E11-ABB6-84C3-5E2AB7D27EE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5D18663-A511-5AED-72CD-C41BBA7A4CFE}"/>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4" name="Footer Placeholder 3">
            <a:extLst>
              <a:ext uri="{FF2B5EF4-FFF2-40B4-BE49-F238E27FC236}">
                <a16:creationId xmlns:a16="http://schemas.microsoft.com/office/drawing/2014/main" id="{B8513D6F-76CA-962C-60F1-C65676C8C5E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0ADAB3E-2C27-C172-6678-657C70A44541}"/>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2329208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B2C485-0661-7CCE-A24C-DCDFFBC37442}"/>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3" name="Footer Placeholder 2">
            <a:extLst>
              <a:ext uri="{FF2B5EF4-FFF2-40B4-BE49-F238E27FC236}">
                <a16:creationId xmlns:a16="http://schemas.microsoft.com/office/drawing/2014/main" id="{D5B49514-1471-F2E4-570D-2E2DE4F6FE9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FBF5136-779A-96E4-99A0-B55FADB1BE71}"/>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3972263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188F-369B-E3E9-1CD0-56DE39710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9B82971-B7B8-69AB-B3F7-F30B989B2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4676F2E-DB1A-472F-08BD-E237FDAA6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B0E75-B33A-8E68-A738-E518CC585F31}"/>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6" name="Footer Placeholder 5">
            <a:extLst>
              <a:ext uri="{FF2B5EF4-FFF2-40B4-BE49-F238E27FC236}">
                <a16:creationId xmlns:a16="http://schemas.microsoft.com/office/drawing/2014/main" id="{1F50431E-9BCE-072D-EE19-726583EADDB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4088016-45FF-F6E6-453A-00A55ECD5D82}"/>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600223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9BB6-DD5A-36E6-7131-48B885D85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C79F5BB-A20D-F0F2-2643-283EED3C6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C1E1E80-6E35-5A08-5B0D-474BF6F73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E8368-73C4-E059-B2FE-42A96B747D8D}"/>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6" name="Footer Placeholder 5">
            <a:extLst>
              <a:ext uri="{FF2B5EF4-FFF2-40B4-BE49-F238E27FC236}">
                <a16:creationId xmlns:a16="http://schemas.microsoft.com/office/drawing/2014/main" id="{070CC05A-6CE6-22D4-487A-522FD11083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78C791-11A8-D4A5-85EC-B184160E9FBA}"/>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996112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ADD-17D6-A22D-C564-5CFE5D220E9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6AD6A0-0F4A-A3B6-F76C-AFF5BAFEA6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4A7B76-B626-AF88-B845-F436E4A42FE9}"/>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5" name="Footer Placeholder 4">
            <a:extLst>
              <a:ext uri="{FF2B5EF4-FFF2-40B4-BE49-F238E27FC236}">
                <a16:creationId xmlns:a16="http://schemas.microsoft.com/office/drawing/2014/main" id="{E10A6C10-715D-B2F6-34A0-500E1793FE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AAAAF8-D5A2-351D-1DD4-A066F59409B2}"/>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62547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D9E32-F749-9B2D-0205-0BB0A86D11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CEA101-F048-D6BF-C2D4-668AF46C26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7C17CF-08A4-BA9B-ABF6-6BAD5B9E79D9}"/>
              </a:ext>
            </a:extLst>
          </p:cNvPr>
          <p:cNvSpPr>
            <a:spLocks noGrp="1"/>
          </p:cNvSpPr>
          <p:nvPr>
            <p:ph type="dt" sz="half" idx="10"/>
          </p:nvPr>
        </p:nvSpPr>
        <p:spPr/>
        <p:txBody>
          <a:bodyPr/>
          <a:lstStyle/>
          <a:p>
            <a:fld id="{82357640-4AF5-48D8-A9EB-13886E099613}" type="datetimeFigureOut">
              <a:rPr lang="en-AU" smtClean="0"/>
              <a:t>13/07/2026</a:t>
            </a:fld>
            <a:endParaRPr lang="en-AU"/>
          </a:p>
        </p:txBody>
      </p:sp>
      <p:sp>
        <p:nvSpPr>
          <p:cNvPr id="5" name="Footer Placeholder 4">
            <a:extLst>
              <a:ext uri="{FF2B5EF4-FFF2-40B4-BE49-F238E27FC236}">
                <a16:creationId xmlns:a16="http://schemas.microsoft.com/office/drawing/2014/main" id="{C2453ADB-B581-1572-3BB3-BB5DB0B260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3BD2BB-42EF-71C4-A2AB-679D59D97A00}"/>
              </a:ext>
            </a:extLst>
          </p:cNvPr>
          <p:cNvSpPr>
            <a:spLocks noGrp="1"/>
          </p:cNvSpPr>
          <p:nvPr>
            <p:ph type="sldNum" sz="quarter" idx="12"/>
          </p:nvPr>
        </p:nvSpPr>
        <p:spPr/>
        <p:txBody>
          <a:bodyPr/>
          <a:lstStyle/>
          <a:p>
            <a:fld id="{CDB6C70A-8D73-424D-A231-9B6308D46320}" type="slidenum">
              <a:rPr lang="en-AU" smtClean="0"/>
              <a:t>‹#›</a:t>
            </a:fld>
            <a:endParaRPr lang="en-AU"/>
          </a:p>
        </p:txBody>
      </p:sp>
    </p:spTree>
    <p:extLst>
      <p:ext uri="{BB962C8B-B14F-4D97-AF65-F5344CB8AC3E}">
        <p14:creationId xmlns:p14="http://schemas.microsoft.com/office/powerpoint/2010/main" val="109344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219836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15069" y="328385"/>
            <a:ext cx="11545839" cy="6235985"/>
          </a:xfrm>
        </p:spPr>
        <p:txBody>
          <a:bodyPr/>
          <a:lstStyle>
            <a:lvl1pPr>
              <a:defRPr baseline="0"/>
            </a:lvl1pPr>
          </a:lstStyle>
          <a:p>
            <a:r>
              <a:rPr lang="en-AU" dirty="0"/>
              <a:t>Click icon to add picture and then right click on the picture &gt; Send to back</a:t>
            </a:r>
          </a:p>
        </p:txBody>
      </p:sp>
      <p:sp>
        <p:nvSpPr>
          <p:cNvPr id="20482" name="Rectangle 2"/>
          <p:cNvSpPr>
            <a:spLocks noGrp="1" noChangeArrowheads="1"/>
          </p:cNvSpPr>
          <p:nvPr>
            <p:ph type="ctrTitle"/>
          </p:nvPr>
        </p:nvSpPr>
        <p:spPr>
          <a:xfrm>
            <a:off x="588246" y="4147502"/>
            <a:ext cx="6577453" cy="881504"/>
          </a:xfrm>
          <a:solidFill>
            <a:schemeClr val="accent1"/>
          </a:solidFill>
          <a:ln w="9525">
            <a:noFill/>
            <a:miter lim="800000"/>
            <a:headEnd/>
            <a:tailEnd/>
          </a:ln>
          <a:effectLst/>
        </p:spPr>
        <p:txBody>
          <a:bodyPr wrap="square" lIns="282432" tIns="282432" rIns="282432" bIns="282432" anchor="t" anchorCtr="0">
            <a:spAutoFit/>
          </a:bodyPr>
          <a:lstStyle>
            <a:lvl1pPr algn="l" defTabSz="876413" rtl="0" fontAlgn="base">
              <a:spcBef>
                <a:spcPct val="0"/>
              </a:spcBef>
              <a:spcAft>
                <a:spcPct val="0"/>
              </a:spcAft>
              <a:defRPr lang="en-AU" sz="2223" kern="1200" dirty="0">
                <a:solidFill>
                  <a:schemeClr val="bg1"/>
                </a:solidFill>
                <a:latin typeface="Corpid C1 Heavy" pitchFamily="34" charset="0"/>
                <a:ea typeface="+mn-ea"/>
                <a:cs typeface="Arial" charset="0"/>
              </a:defRPr>
            </a:lvl1pPr>
          </a:lstStyle>
          <a:p>
            <a:r>
              <a:rPr lang="en-US"/>
              <a:t>Click to edit Master title style</a:t>
            </a:r>
            <a:endParaRPr lang="en-AU" dirty="0"/>
          </a:p>
        </p:txBody>
      </p:sp>
    </p:spTree>
    <p:extLst>
      <p:ext uri="{BB962C8B-B14F-4D97-AF65-F5344CB8AC3E}">
        <p14:creationId xmlns:p14="http://schemas.microsoft.com/office/powerpoint/2010/main" val="12653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41" dirty="0"/>
          </a:p>
        </p:txBody>
      </p:sp>
      <p:sp>
        <p:nvSpPr>
          <p:cNvPr id="5" name="Footer Placeholder 4"/>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324310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42089" y="1383796"/>
            <a:ext cx="5399159"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915003" y="1383796"/>
            <a:ext cx="5399160"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sz="quarter" idx="10"/>
          </p:nvPr>
        </p:nvSpPr>
        <p:spPr/>
        <p:txBody>
          <a:bodyPr/>
          <a:lstStyle>
            <a:lvl1pPr>
              <a:defRPr/>
            </a:lvl1pPr>
          </a:lstStyle>
          <a:p>
            <a:fld id="{85862CF6-E18B-41F7-91E3-0BE057B5524C}" type="slidenum">
              <a:rPr lang="en-AU"/>
              <a:pPr/>
              <a:t>‹#›</a:t>
            </a:fld>
            <a:endParaRPr lang="en-AU" sz="749" dirty="0"/>
          </a:p>
        </p:txBody>
      </p:sp>
      <p:sp>
        <p:nvSpPr>
          <p:cNvPr id="6" name="Footer Placeholder 5"/>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60116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7.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oleObject" Target="../embeddings/oleObject1.bin"/><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ags" Target="../tags/tag2.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14"/>
          <a:srcRect/>
          <a:stretch/>
        </p:blipFill>
        <p:spPr>
          <a:xfrm>
            <a:off x="10487552" y="205200"/>
            <a:ext cx="1417349" cy="692194"/>
          </a:xfrm>
          <a:prstGeom prst="rect">
            <a:avLst/>
          </a:prstGeom>
        </p:spPr>
      </p:pic>
    </p:spTree>
    <p:extLst>
      <p:ext uri="{BB962C8B-B14F-4D97-AF65-F5344CB8AC3E}">
        <p14:creationId xmlns:p14="http://schemas.microsoft.com/office/powerpoint/2010/main" val="1627307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 id="2147483717" r:id="rId7"/>
    <p:sldLayoutId id="2147483718" r:id="rId8"/>
    <p:sldLayoutId id="2147483720" r:id="rId9"/>
    <p:sldLayoutId id="2147483723" r:id="rId10"/>
    <p:sldLayoutId id="2147483747" r:id="rId11"/>
    <p:sldLayoutId id="2147483762" r:id="rId12"/>
  </p:sldLayoutIdLst>
  <p:hf hdr="0" ft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3CF56E9-F07A-4E6E-A9F6-F2FA467868B1}"/>
              </a:ext>
            </a:extLst>
          </p:cNvPr>
          <p:cNvGraphicFramePr>
            <a:graphicFrameLocks noChangeAspect="1"/>
          </p:cNvGraphicFramePr>
          <p:nvPr userDrawn="1">
            <p:custDataLst>
              <p:tags r:id="rId26"/>
            </p:custDataLst>
            <p:extLst>
              <p:ext uri="{D42A27DB-BD31-4B8C-83A1-F6EECF244321}">
                <p14:modId xmlns:p14="http://schemas.microsoft.com/office/powerpoint/2010/main" val="17903401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7" name="Object 6" hidden="1">
                        <a:extLst>
                          <a:ext uri="{FF2B5EF4-FFF2-40B4-BE49-F238E27FC236}">
                            <a16:creationId xmlns:a16="http://schemas.microsoft.com/office/drawing/2014/main" id="{E3CF56E9-F07A-4E6E-A9F6-F2FA467868B1}"/>
                          </a:ext>
                        </a:extLst>
                      </p:cNvPr>
                      <p:cNvPicPr/>
                      <p:nvPr/>
                    </p:nvPicPr>
                    <p:blipFill>
                      <a:blip r:embed="rId29"/>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5D448CE-D0A7-45A3-9829-454D9CD42C49}"/>
              </a:ext>
            </a:extLst>
          </p:cNvPr>
          <p:cNvSpPr/>
          <p:nvPr userDrawn="1">
            <p:custDataLst>
              <p:tags r:id="rId27"/>
            </p:custDataLst>
          </p:nvPr>
        </p:nvSpPr>
        <p:spPr>
          <a:xfrm>
            <a:off x="0" y="0"/>
            <a:ext cx="211667"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600" b="1" i="0" baseline="0" dirty="0">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91"/>
            <a:ext cx="936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9"/>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34"/>
            <a:ext cx="720000" cy="191279"/>
          </a:xfrm>
          <a:prstGeom prst="rect">
            <a:avLst/>
          </a:prstGeom>
        </p:spPr>
        <p:txBody>
          <a:bodyPr vert="horz" wrap="none" lIns="0" tIns="0" rIns="0" bIns="0" rtlCol="0" anchor="ctr"/>
          <a:lstStyle>
            <a:lvl1pPr algn="ctr">
              <a:defRPr sz="8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751911" y="6504334"/>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12"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pic>
        <p:nvPicPr>
          <p:cNvPr id="10" name="Picture 9">
            <a:extLst>
              <a:ext uri="{FF2B5EF4-FFF2-40B4-BE49-F238E27FC236}">
                <a16:creationId xmlns:a16="http://schemas.microsoft.com/office/drawing/2014/main" id="{981B9E78-438D-4C04-B645-DC3F9C6F5A9B}"/>
              </a:ext>
            </a:extLst>
          </p:cNvPr>
          <p:cNvPicPr>
            <a:picLocks noChangeAspect="1"/>
          </p:cNvPicPr>
          <p:nvPr userDrawn="1"/>
        </p:nvPicPr>
        <p:blipFill>
          <a:blip r:embed="rId30"/>
          <a:srcRect/>
          <a:stretch/>
        </p:blipFill>
        <p:spPr>
          <a:xfrm>
            <a:off x="10487552" y="205200"/>
            <a:ext cx="1417349" cy="692194"/>
          </a:xfrm>
          <a:prstGeom prst="rect">
            <a:avLst/>
          </a:prstGeom>
        </p:spPr>
      </p:pic>
    </p:spTree>
    <p:extLst>
      <p:ext uri="{BB962C8B-B14F-4D97-AF65-F5344CB8AC3E}">
        <p14:creationId xmlns:p14="http://schemas.microsoft.com/office/powerpoint/2010/main" val="15033541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sldNum="0" hdr="0" ftr="0" dt="0"/>
  <p:txStyles>
    <p:title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p:titleStyle>
    <p:bodyStyle>
      <a:lvl1pPr marL="126000" indent="-126000" algn="l" defTabSz="685732" rtl="0" eaLnBrk="1" latinLnBrk="0" hangingPunct="1">
        <a:lnSpc>
          <a:spcPct val="100000"/>
        </a:lnSpc>
        <a:spcBef>
          <a:spcPts val="300"/>
        </a:spcBef>
        <a:buClr>
          <a:schemeClr val="accent1"/>
        </a:buClr>
        <a:buFont typeface="Arial" panose="020B0604020202020204" pitchFamily="34" charset="0"/>
        <a:buChar char="•"/>
        <a:tabLst/>
        <a:defRPr sz="1200" kern="1200">
          <a:solidFill>
            <a:schemeClr val="tx1"/>
          </a:solidFill>
          <a:latin typeface="+mn-lt"/>
          <a:ea typeface="+mn-ea"/>
          <a:cs typeface="+mn-cs"/>
        </a:defRPr>
      </a:lvl1pPr>
      <a:lvl2pPr marL="252000" indent="-126000" algn="l" defTabSz="685732" rtl="0" eaLnBrk="1" latinLnBrk="0" hangingPunct="1">
        <a:lnSpc>
          <a:spcPct val="100000"/>
        </a:lnSpc>
        <a:spcBef>
          <a:spcPts val="300"/>
        </a:spcBef>
        <a:buClr>
          <a:schemeClr val="accent1"/>
        </a:buClr>
        <a:buFont typeface="Arial" panose="020B0604020202020204" pitchFamily="34" charset="0"/>
        <a:buChar char="-"/>
        <a:tabLst/>
        <a:defRPr sz="1200" kern="1200">
          <a:solidFill>
            <a:schemeClr val="tx1"/>
          </a:solidFill>
          <a:latin typeface="+mn-lt"/>
          <a:ea typeface="+mn-ea"/>
          <a:cs typeface="+mn-cs"/>
        </a:defRPr>
      </a:lvl2pPr>
      <a:lvl3pPr marL="378000" indent="-126000" algn="l" defTabSz="685732" rtl="0" eaLnBrk="1" latinLnBrk="0" hangingPunct="1">
        <a:lnSpc>
          <a:spcPct val="100000"/>
        </a:lnSpc>
        <a:spcBef>
          <a:spcPts val="300"/>
        </a:spcBef>
        <a:buFont typeface="Arial" panose="020B0604020202020204" pitchFamily="34" charset="0"/>
        <a:buChar char="-"/>
        <a:tabLst/>
        <a:defRPr sz="1200" kern="1200">
          <a:solidFill>
            <a:schemeClr val="tx1"/>
          </a:solidFill>
          <a:latin typeface="+mn-lt"/>
          <a:ea typeface="+mn-ea"/>
          <a:cs typeface="+mn-cs"/>
        </a:defRPr>
      </a:lvl3pPr>
      <a:lvl4pPr marL="504000" indent="-126000" algn="l" defTabSz="685732" rtl="0" eaLnBrk="1" latinLnBrk="0" hangingPunct="1">
        <a:lnSpc>
          <a:spcPct val="100000"/>
        </a:lnSpc>
        <a:spcBef>
          <a:spcPts val="300"/>
        </a:spcBef>
        <a:buFont typeface="Arial" panose="020B0604020202020204" pitchFamily="34" charset="0"/>
        <a:buChar char="-"/>
        <a:tabLst/>
        <a:defRPr sz="1200" kern="1200">
          <a:solidFill>
            <a:schemeClr val="tx1"/>
          </a:solidFill>
          <a:latin typeface="+mn-lt"/>
          <a:ea typeface="+mn-ea"/>
          <a:cs typeface="+mn-cs"/>
        </a:defRPr>
      </a:lvl4pPr>
      <a:lvl5pPr marL="630000" indent="-126000" algn="l" defTabSz="685732" rtl="0" eaLnBrk="1" latinLnBrk="0" hangingPunct="1">
        <a:lnSpc>
          <a:spcPct val="100000"/>
        </a:lnSpc>
        <a:spcBef>
          <a:spcPts val="300"/>
        </a:spcBef>
        <a:buFont typeface="Arial" panose="020B0604020202020204" pitchFamily="34" charset="0"/>
        <a:buChar char="-"/>
        <a:tabLst/>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32" rtl="0" eaLnBrk="1" latinLnBrk="0" hangingPunct="1">
        <a:defRPr sz="1351" kern="1200">
          <a:solidFill>
            <a:schemeClr val="tx1"/>
          </a:solidFill>
          <a:latin typeface="+mn-lt"/>
          <a:ea typeface="+mn-ea"/>
          <a:cs typeface="+mn-cs"/>
        </a:defRPr>
      </a:lvl1pPr>
      <a:lvl2pPr marL="342866" algn="l" defTabSz="685732" rtl="0" eaLnBrk="1" latinLnBrk="0" hangingPunct="1">
        <a:defRPr sz="1351" kern="1200">
          <a:solidFill>
            <a:schemeClr val="tx1"/>
          </a:solidFill>
          <a:latin typeface="+mn-lt"/>
          <a:ea typeface="+mn-ea"/>
          <a:cs typeface="+mn-cs"/>
        </a:defRPr>
      </a:lvl2pPr>
      <a:lvl3pPr marL="685732" algn="l" defTabSz="685732" rtl="0" eaLnBrk="1" latinLnBrk="0" hangingPunct="1">
        <a:defRPr sz="1351" kern="1200">
          <a:solidFill>
            <a:schemeClr val="tx1"/>
          </a:solidFill>
          <a:latin typeface="+mn-lt"/>
          <a:ea typeface="+mn-ea"/>
          <a:cs typeface="+mn-cs"/>
        </a:defRPr>
      </a:lvl3pPr>
      <a:lvl4pPr marL="1028597" algn="l" defTabSz="685732" rtl="0" eaLnBrk="1" latinLnBrk="0" hangingPunct="1">
        <a:defRPr sz="1351" kern="1200">
          <a:solidFill>
            <a:schemeClr val="tx1"/>
          </a:solidFill>
          <a:latin typeface="+mn-lt"/>
          <a:ea typeface="+mn-ea"/>
          <a:cs typeface="+mn-cs"/>
        </a:defRPr>
      </a:lvl4pPr>
      <a:lvl5pPr marL="1371464" algn="l" defTabSz="685732" rtl="0" eaLnBrk="1" latinLnBrk="0" hangingPunct="1">
        <a:defRPr sz="1351" kern="1200">
          <a:solidFill>
            <a:schemeClr val="tx1"/>
          </a:solidFill>
          <a:latin typeface="+mn-lt"/>
          <a:ea typeface="+mn-ea"/>
          <a:cs typeface="+mn-cs"/>
        </a:defRPr>
      </a:lvl5pPr>
      <a:lvl6pPr marL="1714331" algn="l" defTabSz="685732" rtl="0" eaLnBrk="1" latinLnBrk="0" hangingPunct="1">
        <a:defRPr sz="1351" kern="1200">
          <a:solidFill>
            <a:schemeClr val="tx1"/>
          </a:solidFill>
          <a:latin typeface="+mn-lt"/>
          <a:ea typeface="+mn-ea"/>
          <a:cs typeface="+mn-cs"/>
        </a:defRPr>
      </a:lvl6pPr>
      <a:lvl7pPr marL="2057195" algn="l" defTabSz="685732" rtl="0" eaLnBrk="1" latinLnBrk="0" hangingPunct="1">
        <a:defRPr sz="1351" kern="1200">
          <a:solidFill>
            <a:schemeClr val="tx1"/>
          </a:solidFill>
          <a:latin typeface="+mn-lt"/>
          <a:ea typeface="+mn-ea"/>
          <a:cs typeface="+mn-cs"/>
        </a:defRPr>
      </a:lvl7pPr>
      <a:lvl8pPr marL="2400060" algn="l" defTabSz="685732" rtl="0" eaLnBrk="1" latinLnBrk="0" hangingPunct="1">
        <a:defRPr sz="1351" kern="1200">
          <a:solidFill>
            <a:schemeClr val="tx1"/>
          </a:solidFill>
          <a:latin typeface="+mn-lt"/>
          <a:ea typeface="+mn-ea"/>
          <a:cs typeface="+mn-cs"/>
        </a:defRPr>
      </a:lvl8pPr>
      <a:lvl9pPr marL="2742926" algn="l" defTabSz="685732"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13"/>
          <a:srcRect/>
          <a:stretch/>
        </p:blipFill>
        <p:spPr>
          <a:xfrm>
            <a:off x="10487552" y="205200"/>
            <a:ext cx="1417349" cy="692194"/>
          </a:xfrm>
          <a:prstGeom prst="rect">
            <a:avLst/>
          </a:prstGeom>
        </p:spPr>
      </p:pic>
    </p:spTree>
    <p:extLst>
      <p:ext uri="{BB962C8B-B14F-4D97-AF65-F5344CB8AC3E}">
        <p14:creationId xmlns:p14="http://schemas.microsoft.com/office/powerpoint/2010/main" val="14640086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2" r:id="rId9"/>
    <p:sldLayoutId id="2147483713" r:id="rId10"/>
    <p:sldLayoutId id="2147483714" r:id="rId11"/>
  </p:sldLayoutIdLst>
  <p:hf hdr="0" ft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D22B3-00AC-6F7B-0886-649538635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8C4B884-CBF1-B75E-D10B-25D98A30A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CE8EEB-A781-85EC-F13C-321B6CB00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357640-4AF5-48D8-A9EB-13886E099613}" type="datetimeFigureOut">
              <a:rPr lang="en-AU" smtClean="0"/>
              <a:t>13/07/2026</a:t>
            </a:fld>
            <a:endParaRPr lang="en-AU"/>
          </a:p>
        </p:txBody>
      </p:sp>
      <p:sp>
        <p:nvSpPr>
          <p:cNvPr id="5" name="Footer Placeholder 4">
            <a:extLst>
              <a:ext uri="{FF2B5EF4-FFF2-40B4-BE49-F238E27FC236}">
                <a16:creationId xmlns:a16="http://schemas.microsoft.com/office/drawing/2014/main" id="{C48BD35F-C1AC-D59A-6C0C-54596DF6B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AC9C059-389F-C965-5ACB-E033A4016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B6C70A-8D73-424D-A231-9B6308D46320}" type="slidenum">
              <a:rPr lang="en-AU" smtClean="0"/>
              <a:t>‹#›</a:t>
            </a:fld>
            <a:endParaRPr lang="en-AU"/>
          </a:p>
        </p:txBody>
      </p:sp>
    </p:spTree>
    <p:extLst>
      <p:ext uri="{BB962C8B-B14F-4D97-AF65-F5344CB8AC3E}">
        <p14:creationId xmlns:p14="http://schemas.microsoft.com/office/powerpoint/2010/main" val="324066079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5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abs.gov.au/articles/measuring-non-discretionary-and-discretionary-inflation"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www.imf.org/-/media/files/publications/weo/2026/april/english/ch1.pdf"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hyperlink" Target="https://www.chicagofed.org/-/media/publications/nfci/nfci-indicators-list-pdf.pdf?sc_lang=en&amp;hash=2BAA83FA5155FFEBDF4A3448814090C8" TargetMode="External"/><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xml"/><Relationship Id="rId4" Type="http://schemas.openxmlformats.org/officeDocument/2006/relationships/image" Target="../media/image95.png"/></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sv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8.xml"/><Relationship Id="rId4" Type="http://schemas.openxmlformats.org/officeDocument/2006/relationships/image" Target="../media/image102.png"/></Relationships>
</file>

<file path=ppt/slides/_rels/slide6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s://www.npr.org/2025/04/09/nx-s1-5355661/tariffs-history-meanin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6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6.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hyperlink" Target="https://www.brookings.edu/articles/assessing-the-risks-and-costs-of-the-rising-us-federal-debt"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086905" y="1453940"/>
            <a:ext cx="6587231" cy="1969770"/>
          </a:xfrm>
        </p:spPr>
        <p:txBody>
          <a:bodyPr/>
          <a:lstStyle/>
          <a:p>
            <a:br>
              <a:rPr lang="en-AU" dirty="0"/>
            </a:br>
            <a:br>
              <a:rPr lang="en-AU" dirty="0"/>
            </a:br>
            <a:r>
              <a:rPr lang="en-AU" b="1" dirty="0">
                <a:latin typeface="Arial" panose="020B0604020202020204" pitchFamily="34" charset="0"/>
                <a:cs typeface="Arial" panose="020B0604020202020204" pitchFamily="34" charset="0"/>
              </a:rPr>
              <a:t>Global   Economics   &amp;   Markets</a:t>
            </a:r>
            <a:br>
              <a:rPr lang="en-AU" b="1" dirty="0">
                <a:latin typeface="Arial" panose="020B0604020202020204" pitchFamily="34" charset="0"/>
                <a:cs typeface="Arial" panose="020B0604020202020204" pitchFamily="34" charset="0"/>
              </a:rPr>
            </a:br>
            <a:endParaRPr lang="en-AU"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6096000" y="4267264"/>
            <a:ext cx="2161592" cy="1574243"/>
          </a:xfrm>
        </p:spPr>
        <p:txBody>
          <a:bodyPr/>
          <a:lstStyle/>
          <a:p>
            <a:r>
              <a:rPr lang="en-AU" sz="2400" dirty="0">
                <a:latin typeface="Arial" panose="020B0604020202020204" pitchFamily="34" charset="0"/>
                <a:cs typeface="Arial" panose="020B0604020202020204" pitchFamily="34" charset="0"/>
              </a:rPr>
              <a:t>Bob  Cunneen</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Senior   Economist </a:t>
            </a:r>
          </a:p>
          <a:p>
            <a:endParaRPr lang="en-AU"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July   2026</a:t>
            </a:r>
          </a:p>
        </p:txBody>
      </p:sp>
    </p:spTree>
    <p:extLst>
      <p:ext uri="{BB962C8B-B14F-4D97-AF65-F5344CB8AC3E}">
        <p14:creationId xmlns:p14="http://schemas.microsoft.com/office/powerpoint/2010/main" val="292876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3FCFF-DD45-BBEB-B855-C7768FC3227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E088F7D-2E6D-492A-9358-7551F50220EF}"/>
              </a:ext>
            </a:extLst>
          </p:cNvPr>
          <p:cNvSpPr txBox="1"/>
          <p:nvPr/>
        </p:nvSpPr>
        <p:spPr>
          <a:xfrm>
            <a:off x="70573" y="198420"/>
            <a:ext cx="10896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Global Economy depends on the Middle East for oil supply. </a:t>
            </a:r>
            <a:r>
              <a:rPr kumimoji="0" lang="en-AU" sz="20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Yet the USA is </a:t>
            </a:r>
            <a:r>
              <a:rPr kumimoji="0" lang="en-AU" sz="2000" b="1" i="0" u="sng" strike="noStrike" kern="0" cap="none" spc="0" normalizeH="0" baseline="0" noProof="0" dirty="0">
                <a:ln>
                  <a:noFill/>
                </a:ln>
                <a:solidFill>
                  <a:srgbClr val="7030A0"/>
                </a:solidFill>
                <a:effectLst/>
                <a:uLnTx/>
                <a:uFillTx/>
                <a:latin typeface="Arial" panose="020B0604020202020204" pitchFamily="34" charset="0"/>
                <a:ea typeface="+mn-ea"/>
                <a:cs typeface="+mn-cs"/>
              </a:rPr>
              <a:t>self sufficient</a:t>
            </a:r>
            <a:r>
              <a:rPr kumimoji="0" lang="en-AU" sz="2000" b="1" i="0" u="sng" strike="noStrike" kern="1200" cap="none" spc="0" normalizeH="0" baseline="0" noProof="0" dirty="0">
                <a:ln>
                  <a:noFill/>
                </a:ln>
                <a:solidFill>
                  <a:srgbClr val="7030A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Top 10 liquid fuel producers in 2025</a:t>
            </a:r>
            <a:r>
              <a:rPr kumimoji="0" lang="en-AU" sz="2000" b="0" i="1" u="none" strike="noStrike" kern="1200" cap="none" spc="0" normalizeH="0" baseline="30000" noProof="0" dirty="0">
                <a:ln>
                  <a:noFill/>
                </a:ln>
                <a:solidFill>
                  <a:srgbClr val="333333"/>
                </a:solidFill>
                <a:effectLst/>
                <a:uLnTx/>
                <a:uFillTx/>
                <a:latin typeface="Arial" panose="020B0604020202020204" pitchFamily="34" charset="0"/>
                <a:ea typeface="+mn-ea"/>
                <a:cs typeface="+mn-cs"/>
              </a:rPr>
              <a:t> </a:t>
            </a:r>
            <a:r>
              <a:rPr kumimoji="0" lang="en-AU" sz="1400" b="0" i="1" u="none" strike="noStrike" kern="1200" cap="none" spc="0" normalizeH="0" baseline="30000" noProof="0" dirty="0">
                <a:ln>
                  <a:noFill/>
                </a:ln>
                <a:solidFill>
                  <a:srgbClr val="333333"/>
                </a:solidFill>
                <a:effectLst/>
                <a:uLnTx/>
                <a:uFillTx/>
                <a:latin typeface="Arial" panose="020B0604020202020204" pitchFamily="34" charset="0"/>
                <a:ea typeface="+mn-ea"/>
                <a:cs typeface="+mn-cs"/>
              </a:rPr>
              <a:t>*  </a:t>
            </a:r>
            <a:r>
              <a:rPr kumimoji="0" lang="en-AU" sz="16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includes crude oil,, biofuels             and refinery production.</a:t>
            </a:r>
            <a:endParaRPr kumimoji="0" lang="en-AU" sz="1600" b="0" i="1" u="none" strike="noStrike" kern="1200" cap="none" spc="0" normalizeH="0" baseline="30000" noProof="0" dirty="0">
              <a:ln>
                <a:noFill/>
              </a:ln>
              <a:solidFill>
                <a:srgbClr val="81312F">
                  <a:lumMod val="75000"/>
                </a:srgbClr>
              </a:solidFill>
              <a:effectLst/>
              <a:uLnTx/>
              <a:uFillTx/>
              <a:latin typeface="Arial" panose="020B0604020202020204" pitchFamily="34" charset="0"/>
              <a:ea typeface="+mn-ea"/>
              <a:cs typeface="+mn-cs"/>
            </a:endParaRPr>
          </a:p>
        </p:txBody>
      </p:sp>
      <p:graphicFrame>
        <p:nvGraphicFramePr>
          <p:cNvPr id="9" name="Table 9">
            <a:extLst>
              <a:ext uri="{FF2B5EF4-FFF2-40B4-BE49-F238E27FC236}">
                <a16:creationId xmlns:a16="http://schemas.microsoft.com/office/drawing/2014/main" id="{6E2957AE-93C2-82F5-0E0F-616D59BE88B4}"/>
              </a:ext>
            </a:extLst>
          </p:cNvPr>
          <p:cNvGraphicFramePr>
            <a:graphicFrameLocks noGrp="1"/>
          </p:cNvGraphicFramePr>
          <p:nvPr/>
        </p:nvGraphicFramePr>
        <p:xfrm>
          <a:off x="185057" y="982302"/>
          <a:ext cx="5606143" cy="5468495"/>
        </p:xfrm>
        <a:graphic>
          <a:graphicData uri="http://schemas.openxmlformats.org/drawingml/2006/table">
            <a:tbl>
              <a:tblPr firstRow="1" bandRow="1">
                <a:tableStyleId>{5C22544A-7EE6-4342-B048-85BDC9FD1C3A}</a:tableStyleId>
              </a:tblPr>
              <a:tblGrid>
                <a:gridCol w="1861856">
                  <a:extLst>
                    <a:ext uri="{9D8B030D-6E8A-4147-A177-3AD203B41FA5}">
                      <a16:colId xmlns:a16="http://schemas.microsoft.com/office/drawing/2014/main" val="3277411483"/>
                    </a:ext>
                  </a:extLst>
                </a:gridCol>
                <a:gridCol w="1851570">
                  <a:extLst>
                    <a:ext uri="{9D8B030D-6E8A-4147-A177-3AD203B41FA5}">
                      <a16:colId xmlns:a16="http://schemas.microsoft.com/office/drawing/2014/main" val="737602376"/>
                    </a:ext>
                  </a:extLst>
                </a:gridCol>
                <a:gridCol w="1892717">
                  <a:extLst>
                    <a:ext uri="{9D8B030D-6E8A-4147-A177-3AD203B41FA5}">
                      <a16:colId xmlns:a16="http://schemas.microsoft.com/office/drawing/2014/main" val="162358917"/>
                    </a:ext>
                  </a:extLst>
                </a:gridCol>
              </a:tblGrid>
              <a:tr h="642818">
                <a:tc>
                  <a:txBody>
                    <a:bodyPr/>
                    <a:lstStyle/>
                    <a:p>
                      <a:pPr algn="ctr" fontAlgn="t"/>
                      <a:r>
                        <a:rPr lang="en-AU" b="1" dirty="0">
                          <a:solidFill>
                            <a:srgbClr val="333333"/>
                          </a:solidFill>
                          <a:effectLst/>
                        </a:rPr>
                        <a:t>Country</a:t>
                      </a:r>
                      <a:endParaRPr lang="en-AU" dirty="0">
                        <a:solidFill>
                          <a:srgbClr val="333333"/>
                        </a:solidFill>
                        <a:effectLst/>
                      </a:endParaRPr>
                    </a:p>
                  </a:txBody>
                  <a:tcPr marL="6350" marR="6350" marT="6350" marB="6350">
                    <a:noFill/>
                  </a:tcPr>
                </a:tc>
                <a:tc>
                  <a:txBody>
                    <a:bodyPr/>
                    <a:lstStyle/>
                    <a:p>
                      <a:pPr algn="ctr" fontAlgn="t"/>
                      <a:r>
                        <a:rPr lang="en-AU" b="1" dirty="0">
                          <a:solidFill>
                            <a:srgbClr val="333333"/>
                          </a:solidFill>
                          <a:effectLst/>
                        </a:rPr>
                        <a:t>Million barrels </a:t>
                      </a:r>
                    </a:p>
                    <a:p>
                      <a:pPr algn="ctr" fontAlgn="t"/>
                      <a:r>
                        <a:rPr lang="en-AU" b="1" dirty="0">
                          <a:solidFill>
                            <a:srgbClr val="333333"/>
                          </a:solidFill>
                          <a:effectLst/>
                        </a:rPr>
                        <a:t>per day</a:t>
                      </a:r>
                      <a:endParaRPr lang="en-AU" dirty="0">
                        <a:solidFill>
                          <a:srgbClr val="333333"/>
                        </a:solidFill>
                        <a:effectLst/>
                      </a:endParaRPr>
                    </a:p>
                  </a:txBody>
                  <a:tcPr marL="6350" marR="6350" marT="6350" marB="6350">
                    <a:noFill/>
                  </a:tcPr>
                </a:tc>
                <a:tc>
                  <a:txBody>
                    <a:bodyPr/>
                    <a:lstStyle/>
                    <a:p>
                      <a:pPr algn="ctr" fontAlgn="t"/>
                      <a:r>
                        <a:rPr lang="en-AU" b="1" i="1" dirty="0">
                          <a:solidFill>
                            <a:srgbClr val="333333"/>
                          </a:solidFill>
                          <a:effectLst/>
                        </a:rPr>
                        <a:t>Share of </a:t>
                      </a:r>
                    </a:p>
                    <a:p>
                      <a:pPr algn="ctr" fontAlgn="t"/>
                      <a:r>
                        <a:rPr lang="en-AU" b="1" i="1" dirty="0">
                          <a:solidFill>
                            <a:srgbClr val="333333"/>
                          </a:solidFill>
                          <a:effectLst/>
                        </a:rPr>
                        <a:t>world total</a:t>
                      </a:r>
                      <a:endParaRPr lang="en-AU" i="1" dirty="0">
                        <a:solidFill>
                          <a:srgbClr val="333333"/>
                        </a:solidFill>
                        <a:effectLst/>
                      </a:endParaRPr>
                    </a:p>
                  </a:txBody>
                  <a:tcPr marL="6350" marR="6350" marT="6350" marB="6350">
                    <a:noFill/>
                  </a:tcPr>
                </a:tc>
                <a:extLst>
                  <a:ext uri="{0D108BD9-81ED-4DB2-BD59-A6C34878D82A}">
                    <a16:rowId xmlns:a16="http://schemas.microsoft.com/office/drawing/2014/main" val="818134222"/>
                  </a:ext>
                </a:extLst>
              </a:tr>
              <a:tr h="444050">
                <a:tc>
                  <a:txBody>
                    <a:bodyPr/>
                    <a:lstStyle/>
                    <a:p>
                      <a:pPr algn="ctr" fontAlgn="t"/>
                      <a:r>
                        <a:rPr lang="en-AU" sz="2000" b="1" dirty="0">
                          <a:solidFill>
                            <a:srgbClr val="7030A0"/>
                          </a:solidFill>
                          <a:effectLst/>
                        </a:rPr>
                        <a:t> United States</a:t>
                      </a:r>
                    </a:p>
                  </a:txBody>
                  <a:tcPr marL="6350" marR="6350" marT="6350" marB="6350"/>
                </a:tc>
                <a:tc>
                  <a:txBody>
                    <a:bodyPr/>
                    <a:lstStyle/>
                    <a:p>
                      <a:pPr algn="ctr" fontAlgn="t"/>
                      <a:r>
                        <a:rPr lang="en-AU" sz="2000" b="1" dirty="0">
                          <a:solidFill>
                            <a:srgbClr val="7030A0"/>
                          </a:solidFill>
                          <a:effectLst/>
                        </a:rPr>
                        <a:t>23.6</a:t>
                      </a:r>
                    </a:p>
                  </a:txBody>
                  <a:tcPr marL="6350" marR="6350" marT="6350" marB="6350"/>
                </a:tc>
                <a:tc>
                  <a:txBody>
                    <a:bodyPr/>
                    <a:lstStyle/>
                    <a:p>
                      <a:pPr algn="ctr" fontAlgn="t"/>
                      <a:r>
                        <a:rPr lang="en-AU" sz="2000" b="1" i="1" dirty="0">
                          <a:solidFill>
                            <a:srgbClr val="7030A0"/>
                          </a:solidFill>
                          <a:effectLst/>
                        </a:rPr>
                        <a:t>22 %</a:t>
                      </a:r>
                    </a:p>
                  </a:txBody>
                  <a:tcPr marL="6350" marR="6350" marT="6350" marB="6350"/>
                </a:tc>
                <a:extLst>
                  <a:ext uri="{0D108BD9-81ED-4DB2-BD59-A6C34878D82A}">
                    <a16:rowId xmlns:a16="http://schemas.microsoft.com/office/drawing/2014/main" val="3495367632"/>
                  </a:ext>
                </a:extLst>
              </a:tr>
              <a:tr h="385856">
                <a:tc>
                  <a:txBody>
                    <a:bodyPr/>
                    <a:lstStyle/>
                    <a:p>
                      <a:pPr algn="ctr" fontAlgn="t"/>
                      <a:r>
                        <a:rPr lang="en-AU" sz="2000" b="1" dirty="0">
                          <a:solidFill>
                            <a:srgbClr val="008000"/>
                          </a:solidFill>
                          <a:effectLst/>
                        </a:rPr>
                        <a:t> Saudi Arabia</a:t>
                      </a:r>
                    </a:p>
                  </a:txBody>
                  <a:tcPr marL="6350" marR="6350" marT="6350" marB="6350"/>
                </a:tc>
                <a:tc>
                  <a:txBody>
                    <a:bodyPr/>
                    <a:lstStyle/>
                    <a:p>
                      <a:pPr algn="ctr" fontAlgn="t"/>
                      <a:r>
                        <a:rPr lang="en-AU" sz="2000" b="1" dirty="0">
                          <a:solidFill>
                            <a:srgbClr val="008000"/>
                          </a:solidFill>
                          <a:effectLst/>
                        </a:rPr>
                        <a:t>11.2</a:t>
                      </a:r>
                    </a:p>
                  </a:txBody>
                  <a:tcPr marL="6350" marR="6350" marT="6350" marB="6350"/>
                </a:tc>
                <a:tc>
                  <a:txBody>
                    <a:bodyPr/>
                    <a:lstStyle/>
                    <a:p>
                      <a:pPr algn="ctr" fontAlgn="t"/>
                      <a:r>
                        <a:rPr lang="en-AU" sz="2000" b="1" i="1" dirty="0">
                          <a:solidFill>
                            <a:srgbClr val="008000"/>
                          </a:solidFill>
                          <a:effectLst/>
                        </a:rPr>
                        <a:t>11 %</a:t>
                      </a:r>
                    </a:p>
                  </a:txBody>
                  <a:tcPr marL="6350" marR="6350" marT="6350" marB="6350"/>
                </a:tc>
                <a:extLst>
                  <a:ext uri="{0D108BD9-81ED-4DB2-BD59-A6C34878D82A}">
                    <a16:rowId xmlns:a16="http://schemas.microsoft.com/office/drawing/2014/main" val="1376138718"/>
                  </a:ext>
                </a:extLst>
              </a:tr>
              <a:tr h="396927">
                <a:tc>
                  <a:txBody>
                    <a:bodyPr/>
                    <a:lstStyle/>
                    <a:p>
                      <a:pPr algn="ctr" fontAlgn="t"/>
                      <a:r>
                        <a:rPr lang="en-AU" sz="2000" b="1" dirty="0">
                          <a:solidFill>
                            <a:schemeClr val="tx2">
                              <a:lumMod val="75000"/>
                            </a:schemeClr>
                          </a:solidFill>
                          <a:effectLst/>
                        </a:rPr>
                        <a:t> RUSSIA</a:t>
                      </a:r>
                    </a:p>
                  </a:txBody>
                  <a:tcPr marL="6350" marR="6350" marT="6350" marB="6350"/>
                </a:tc>
                <a:tc>
                  <a:txBody>
                    <a:bodyPr/>
                    <a:lstStyle/>
                    <a:p>
                      <a:pPr algn="ctr" fontAlgn="t"/>
                      <a:r>
                        <a:rPr lang="en-AU" sz="2000" b="1" dirty="0">
                          <a:solidFill>
                            <a:schemeClr val="tx2">
                              <a:lumMod val="75000"/>
                            </a:schemeClr>
                          </a:solidFill>
                          <a:effectLst/>
                        </a:rPr>
                        <a:t>10.8</a:t>
                      </a:r>
                    </a:p>
                  </a:txBody>
                  <a:tcPr marL="6350" marR="6350" marT="6350" marB="6350"/>
                </a:tc>
                <a:tc>
                  <a:txBody>
                    <a:bodyPr/>
                    <a:lstStyle/>
                    <a:p>
                      <a:pPr algn="ctr" fontAlgn="t"/>
                      <a:r>
                        <a:rPr lang="en-AU" sz="2000" b="1" i="1" dirty="0">
                          <a:solidFill>
                            <a:schemeClr val="tx2">
                              <a:lumMod val="75000"/>
                            </a:schemeClr>
                          </a:solidFill>
                          <a:effectLst/>
                        </a:rPr>
                        <a:t> 10 %</a:t>
                      </a:r>
                    </a:p>
                  </a:txBody>
                  <a:tcPr marL="6350" marR="6350" marT="6350" marB="6350"/>
                </a:tc>
                <a:extLst>
                  <a:ext uri="{0D108BD9-81ED-4DB2-BD59-A6C34878D82A}">
                    <a16:rowId xmlns:a16="http://schemas.microsoft.com/office/drawing/2014/main" val="127094057"/>
                  </a:ext>
                </a:extLst>
              </a:tr>
              <a:tr h="385367">
                <a:tc>
                  <a:txBody>
                    <a:bodyPr/>
                    <a:lstStyle/>
                    <a:p>
                      <a:pPr algn="ctr" fontAlgn="t"/>
                      <a:r>
                        <a:rPr lang="en-AU" sz="2000" b="1" dirty="0">
                          <a:solidFill>
                            <a:srgbClr val="333333"/>
                          </a:solidFill>
                          <a:effectLst/>
                        </a:rPr>
                        <a:t> Canada</a:t>
                      </a:r>
                    </a:p>
                  </a:txBody>
                  <a:tcPr marL="6350" marR="6350" marT="6350" marB="6350"/>
                </a:tc>
                <a:tc>
                  <a:txBody>
                    <a:bodyPr/>
                    <a:lstStyle/>
                    <a:p>
                      <a:pPr algn="ctr" fontAlgn="t"/>
                      <a:r>
                        <a:rPr lang="en-AU" sz="2000" dirty="0">
                          <a:solidFill>
                            <a:srgbClr val="333333"/>
                          </a:solidFill>
                          <a:effectLst/>
                        </a:rPr>
                        <a:t>  5.8</a:t>
                      </a:r>
                    </a:p>
                  </a:txBody>
                  <a:tcPr marL="6350" marR="6350" marT="6350" marB="6350"/>
                </a:tc>
                <a:tc>
                  <a:txBody>
                    <a:bodyPr/>
                    <a:lstStyle/>
                    <a:p>
                      <a:pPr algn="ctr" fontAlgn="t"/>
                      <a:r>
                        <a:rPr lang="en-AU" sz="2000" i="1" dirty="0">
                          <a:solidFill>
                            <a:srgbClr val="333333"/>
                          </a:solidFill>
                          <a:effectLst/>
                        </a:rPr>
                        <a:t>  6 %</a:t>
                      </a:r>
                    </a:p>
                  </a:txBody>
                  <a:tcPr marL="6350" marR="6350" marT="6350" marB="6350"/>
                </a:tc>
                <a:extLst>
                  <a:ext uri="{0D108BD9-81ED-4DB2-BD59-A6C34878D82A}">
                    <a16:rowId xmlns:a16="http://schemas.microsoft.com/office/drawing/2014/main" val="3357495056"/>
                  </a:ext>
                </a:extLst>
              </a:tr>
              <a:tr h="337457">
                <a:tc>
                  <a:txBody>
                    <a:bodyPr/>
                    <a:lstStyle/>
                    <a:p>
                      <a:pPr algn="ctr" fontAlgn="t"/>
                      <a:r>
                        <a:rPr lang="en-AU" sz="2000" dirty="0">
                          <a:solidFill>
                            <a:srgbClr val="333333"/>
                          </a:solidFill>
                          <a:effectLst/>
                        </a:rPr>
                        <a:t> </a:t>
                      </a:r>
                      <a:r>
                        <a:rPr lang="en-AU" sz="2000" b="1" dirty="0">
                          <a:solidFill>
                            <a:srgbClr val="333333"/>
                          </a:solidFill>
                          <a:effectLst/>
                        </a:rPr>
                        <a:t>China</a:t>
                      </a:r>
                    </a:p>
                  </a:txBody>
                  <a:tcPr marL="6350" marR="6350" marT="6350" marB="6350"/>
                </a:tc>
                <a:tc>
                  <a:txBody>
                    <a:bodyPr/>
                    <a:lstStyle/>
                    <a:p>
                      <a:pPr algn="ctr" fontAlgn="t"/>
                      <a:r>
                        <a:rPr lang="en-AU" sz="2000" dirty="0">
                          <a:solidFill>
                            <a:srgbClr val="333333"/>
                          </a:solidFill>
                          <a:effectLst/>
                        </a:rPr>
                        <a:t>  5.3</a:t>
                      </a:r>
                    </a:p>
                  </a:txBody>
                  <a:tcPr marL="6350" marR="6350" marT="6350" marB="6350"/>
                </a:tc>
                <a:tc>
                  <a:txBody>
                    <a:bodyPr/>
                    <a:lstStyle/>
                    <a:p>
                      <a:pPr algn="ctr" fontAlgn="t"/>
                      <a:r>
                        <a:rPr lang="en-AU" sz="2000" i="1" dirty="0">
                          <a:solidFill>
                            <a:srgbClr val="333333"/>
                          </a:solidFill>
                          <a:effectLst/>
                        </a:rPr>
                        <a:t>  5 %</a:t>
                      </a:r>
                    </a:p>
                  </a:txBody>
                  <a:tcPr marL="6350" marR="6350" marT="6350" marB="6350"/>
                </a:tc>
                <a:extLst>
                  <a:ext uri="{0D108BD9-81ED-4DB2-BD59-A6C34878D82A}">
                    <a16:rowId xmlns:a16="http://schemas.microsoft.com/office/drawing/2014/main" val="1778143785"/>
                  </a:ext>
                </a:extLst>
              </a:tr>
              <a:tr h="431166">
                <a:tc>
                  <a:txBody>
                    <a:bodyPr/>
                    <a:lstStyle/>
                    <a:p>
                      <a:pPr algn="ctr" fontAlgn="t"/>
                      <a:r>
                        <a:rPr lang="en-AU" sz="2400" b="1" dirty="0">
                          <a:solidFill>
                            <a:schemeClr val="accent1"/>
                          </a:solidFill>
                          <a:effectLst/>
                        </a:rPr>
                        <a:t> IRAN</a:t>
                      </a:r>
                    </a:p>
                  </a:txBody>
                  <a:tcPr marL="6350" marR="6350" marT="6350" marB="6350"/>
                </a:tc>
                <a:tc>
                  <a:txBody>
                    <a:bodyPr/>
                    <a:lstStyle/>
                    <a:p>
                      <a:pPr algn="ctr" fontAlgn="t"/>
                      <a:r>
                        <a:rPr lang="en-AU" sz="2400" b="1" dirty="0">
                          <a:solidFill>
                            <a:schemeClr val="accent1"/>
                          </a:solidFill>
                          <a:effectLst/>
                        </a:rPr>
                        <a:t>  4.7</a:t>
                      </a:r>
                    </a:p>
                  </a:txBody>
                  <a:tcPr marL="6350" marR="6350" marT="6350" marB="6350"/>
                </a:tc>
                <a:tc>
                  <a:txBody>
                    <a:bodyPr/>
                    <a:lstStyle/>
                    <a:p>
                      <a:pPr algn="ctr" fontAlgn="t"/>
                      <a:r>
                        <a:rPr lang="en-AU" sz="2400" b="1" i="1" dirty="0">
                          <a:solidFill>
                            <a:schemeClr val="accent1"/>
                          </a:solidFill>
                          <a:effectLst/>
                        </a:rPr>
                        <a:t>  4 %</a:t>
                      </a:r>
                    </a:p>
                  </a:txBody>
                  <a:tcPr marL="6350" marR="6350" marT="6350" marB="6350"/>
                </a:tc>
                <a:extLst>
                  <a:ext uri="{0D108BD9-81ED-4DB2-BD59-A6C34878D82A}">
                    <a16:rowId xmlns:a16="http://schemas.microsoft.com/office/drawing/2014/main" val="856285839"/>
                  </a:ext>
                </a:extLst>
              </a:tr>
              <a:tr h="394071">
                <a:tc>
                  <a:txBody>
                    <a:bodyPr/>
                    <a:lstStyle/>
                    <a:p>
                      <a:pPr algn="ctr" fontAlgn="t"/>
                      <a:r>
                        <a:rPr lang="en-AU" sz="2000" b="1" dirty="0">
                          <a:solidFill>
                            <a:schemeClr val="tx1"/>
                          </a:solidFill>
                          <a:effectLst/>
                        </a:rPr>
                        <a:t> Brazil</a:t>
                      </a:r>
                    </a:p>
                  </a:txBody>
                  <a:tcPr marL="6350" marR="6350" marT="6350" marB="6350"/>
                </a:tc>
                <a:tc>
                  <a:txBody>
                    <a:bodyPr/>
                    <a:lstStyle/>
                    <a:p>
                      <a:pPr algn="ctr" fontAlgn="t"/>
                      <a:r>
                        <a:rPr lang="en-AU" sz="2000" b="1" dirty="0">
                          <a:solidFill>
                            <a:schemeClr val="tx1"/>
                          </a:solidFill>
                          <a:effectLst/>
                        </a:rPr>
                        <a:t>  4.7</a:t>
                      </a:r>
                    </a:p>
                  </a:txBody>
                  <a:tcPr marL="6350" marR="6350" marT="6350" marB="6350"/>
                </a:tc>
                <a:tc>
                  <a:txBody>
                    <a:bodyPr/>
                    <a:lstStyle/>
                    <a:p>
                      <a:pPr algn="ctr" fontAlgn="t"/>
                      <a:r>
                        <a:rPr lang="en-AU" sz="2000" b="1" i="1" dirty="0">
                          <a:solidFill>
                            <a:schemeClr val="tx1"/>
                          </a:solidFill>
                          <a:effectLst/>
                        </a:rPr>
                        <a:t>  4 %</a:t>
                      </a:r>
                    </a:p>
                  </a:txBody>
                  <a:tcPr marL="6350" marR="6350" marT="6350" marB="6350"/>
                </a:tc>
                <a:extLst>
                  <a:ext uri="{0D108BD9-81ED-4DB2-BD59-A6C34878D82A}">
                    <a16:rowId xmlns:a16="http://schemas.microsoft.com/office/drawing/2014/main" val="3076994816"/>
                  </a:ext>
                </a:extLst>
              </a:tr>
              <a:tr h="357932">
                <a:tc>
                  <a:txBody>
                    <a:bodyPr/>
                    <a:lstStyle/>
                    <a:p>
                      <a:pPr algn="ctr" fontAlgn="t"/>
                      <a:r>
                        <a:rPr lang="en-AU" sz="2000" b="1" dirty="0">
                          <a:solidFill>
                            <a:srgbClr val="0066FF"/>
                          </a:solidFill>
                          <a:effectLst/>
                        </a:rPr>
                        <a:t> UAE</a:t>
                      </a:r>
                    </a:p>
                  </a:txBody>
                  <a:tcPr marL="6350" marR="6350" marT="6350" marB="6350"/>
                </a:tc>
                <a:tc>
                  <a:txBody>
                    <a:bodyPr/>
                    <a:lstStyle/>
                    <a:p>
                      <a:pPr algn="ctr" fontAlgn="t"/>
                      <a:r>
                        <a:rPr lang="en-AU" sz="2000" b="1" dirty="0">
                          <a:solidFill>
                            <a:srgbClr val="0066FF"/>
                          </a:solidFill>
                          <a:effectLst/>
                        </a:rPr>
                        <a:t>  4.6</a:t>
                      </a:r>
                    </a:p>
                  </a:txBody>
                  <a:tcPr marL="6350" marR="6350" marT="6350" marB="6350"/>
                </a:tc>
                <a:tc>
                  <a:txBody>
                    <a:bodyPr/>
                    <a:lstStyle/>
                    <a:p>
                      <a:pPr algn="ctr" fontAlgn="t"/>
                      <a:r>
                        <a:rPr lang="en-AU" sz="2000" b="1" i="1" dirty="0">
                          <a:solidFill>
                            <a:srgbClr val="0066FF"/>
                          </a:solidFill>
                          <a:effectLst/>
                        </a:rPr>
                        <a:t>  4 %</a:t>
                      </a:r>
                    </a:p>
                  </a:txBody>
                  <a:tcPr marL="6350" marR="6350" marT="6350" marB="6350"/>
                </a:tc>
                <a:extLst>
                  <a:ext uri="{0D108BD9-81ED-4DB2-BD59-A6C34878D82A}">
                    <a16:rowId xmlns:a16="http://schemas.microsoft.com/office/drawing/2014/main" val="804968462"/>
                  </a:ext>
                </a:extLst>
              </a:tr>
              <a:tr h="446884">
                <a:tc>
                  <a:txBody>
                    <a:bodyPr/>
                    <a:lstStyle/>
                    <a:p>
                      <a:pPr algn="ctr" fontAlgn="t"/>
                      <a:r>
                        <a:rPr lang="en-AU" sz="2000" b="1" dirty="0">
                          <a:solidFill>
                            <a:srgbClr val="FF0000"/>
                          </a:solidFill>
                          <a:effectLst/>
                        </a:rPr>
                        <a:t> Iraq</a:t>
                      </a:r>
                    </a:p>
                  </a:txBody>
                  <a:tcPr marL="6350" marR="6350" marT="6350" marB="6350"/>
                </a:tc>
                <a:tc>
                  <a:txBody>
                    <a:bodyPr/>
                    <a:lstStyle/>
                    <a:p>
                      <a:pPr algn="ctr" fontAlgn="t"/>
                      <a:r>
                        <a:rPr lang="en-AU" sz="2000" b="1" dirty="0">
                          <a:solidFill>
                            <a:srgbClr val="FF0000"/>
                          </a:solidFill>
                          <a:effectLst/>
                        </a:rPr>
                        <a:t>  4.4</a:t>
                      </a:r>
                    </a:p>
                  </a:txBody>
                  <a:tcPr marL="6350" marR="6350" marT="6350" marB="6350"/>
                </a:tc>
                <a:tc>
                  <a:txBody>
                    <a:bodyPr/>
                    <a:lstStyle/>
                    <a:p>
                      <a:pPr algn="ctr" fontAlgn="t"/>
                      <a:r>
                        <a:rPr lang="en-AU" sz="2000" b="1" i="1" dirty="0">
                          <a:solidFill>
                            <a:srgbClr val="FF0000"/>
                          </a:solidFill>
                          <a:effectLst/>
                        </a:rPr>
                        <a:t>  4 %</a:t>
                      </a:r>
                    </a:p>
                  </a:txBody>
                  <a:tcPr marL="6350" marR="6350" marT="6350" marB="6350"/>
                </a:tc>
                <a:extLst>
                  <a:ext uri="{0D108BD9-81ED-4DB2-BD59-A6C34878D82A}">
                    <a16:rowId xmlns:a16="http://schemas.microsoft.com/office/drawing/2014/main" val="3423394229"/>
                  </a:ext>
                </a:extLst>
              </a:tr>
              <a:tr h="404422">
                <a:tc>
                  <a:txBody>
                    <a:bodyPr/>
                    <a:lstStyle/>
                    <a:p>
                      <a:pPr algn="ctr" fontAlgn="t"/>
                      <a:r>
                        <a:rPr lang="en-AU" sz="2000" b="1" dirty="0">
                          <a:solidFill>
                            <a:srgbClr val="FF0000"/>
                          </a:solidFill>
                          <a:effectLst/>
                        </a:rPr>
                        <a:t> Kuwait</a:t>
                      </a:r>
                    </a:p>
                  </a:txBody>
                  <a:tcPr marL="6350" marR="6350" marT="6350" marB="6350"/>
                </a:tc>
                <a:tc>
                  <a:txBody>
                    <a:bodyPr/>
                    <a:lstStyle/>
                    <a:p>
                      <a:pPr algn="ctr" fontAlgn="t"/>
                      <a:r>
                        <a:rPr lang="en-AU" sz="2000" b="1" dirty="0">
                          <a:solidFill>
                            <a:srgbClr val="FF0000"/>
                          </a:solidFill>
                          <a:effectLst/>
                        </a:rPr>
                        <a:t>  2.8</a:t>
                      </a:r>
                    </a:p>
                  </a:txBody>
                  <a:tcPr marL="6350" marR="6350" marT="6350" marB="6350"/>
                </a:tc>
                <a:tc>
                  <a:txBody>
                    <a:bodyPr/>
                    <a:lstStyle/>
                    <a:p>
                      <a:pPr algn="ctr" fontAlgn="t"/>
                      <a:r>
                        <a:rPr lang="en-AU" sz="2000" b="1" i="1" dirty="0">
                          <a:solidFill>
                            <a:srgbClr val="FF0000"/>
                          </a:solidFill>
                          <a:effectLst/>
                        </a:rPr>
                        <a:t>  3 %</a:t>
                      </a:r>
                    </a:p>
                  </a:txBody>
                  <a:tcPr marL="6350" marR="6350" marT="6350" marB="6350"/>
                </a:tc>
                <a:extLst>
                  <a:ext uri="{0D108BD9-81ED-4DB2-BD59-A6C34878D82A}">
                    <a16:rowId xmlns:a16="http://schemas.microsoft.com/office/drawing/2014/main" val="2404202868"/>
                  </a:ext>
                </a:extLst>
              </a:tr>
              <a:tr h="422739">
                <a:tc>
                  <a:txBody>
                    <a:bodyPr/>
                    <a:lstStyle/>
                    <a:p>
                      <a:pPr algn="ctr" fontAlgn="t"/>
                      <a:r>
                        <a:rPr lang="en-AU" sz="2000" i="1" dirty="0">
                          <a:solidFill>
                            <a:srgbClr val="333333"/>
                          </a:solidFill>
                          <a:effectLst/>
                        </a:rPr>
                        <a:t>Top   10</a:t>
                      </a:r>
                    </a:p>
                  </a:txBody>
                  <a:tcPr marL="6350" marR="6350" marT="6350" marB="6350"/>
                </a:tc>
                <a:tc>
                  <a:txBody>
                    <a:bodyPr/>
                    <a:lstStyle/>
                    <a:p>
                      <a:pPr algn="ctr" fontAlgn="t"/>
                      <a:r>
                        <a:rPr lang="en-AU" sz="2000" i="1" dirty="0">
                          <a:solidFill>
                            <a:srgbClr val="333333"/>
                          </a:solidFill>
                          <a:effectLst/>
                        </a:rPr>
                        <a:t>78.3</a:t>
                      </a:r>
                    </a:p>
                  </a:txBody>
                  <a:tcPr marL="6350" marR="6350" marT="6350" marB="6350"/>
                </a:tc>
                <a:tc>
                  <a:txBody>
                    <a:bodyPr/>
                    <a:lstStyle/>
                    <a:p>
                      <a:pPr algn="ctr" fontAlgn="t"/>
                      <a:r>
                        <a:rPr lang="en-AU" sz="2000" i="1" dirty="0">
                          <a:solidFill>
                            <a:srgbClr val="333333"/>
                          </a:solidFill>
                          <a:effectLst/>
                        </a:rPr>
                        <a:t>  74 %</a:t>
                      </a:r>
                    </a:p>
                  </a:txBody>
                  <a:tcPr marL="6350" marR="6350" marT="6350" marB="6350"/>
                </a:tc>
                <a:extLst>
                  <a:ext uri="{0D108BD9-81ED-4DB2-BD59-A6C34878D82A}">
                    <a16:rowId xmlns:a16="http://schemas.microsoft.com/office/drawing/2014/main" val="3212318802"/>
                  </a:ext>
                </a:extLst>
              </a:tr>
              <a:tr h="418806">
                <a:tc>
                  <a:txBody>
                    <a:bodyPr/>
                    <a:lstStyle/>
                    <a:p>
                      <a:pPr algn="ctr" fontAlgn="t"/>
                      <a:r>
                        <a:rPr lang="en-AU" sz="2000" b="1" dirty="0">
                          <a:solidFill>
                            <a:srgbClr val="333333"/>
                          </a:solidFill>
                          <a:effectLst/>
                        </a:rPr>
                        <a:t>World total</a:t>
                      </a:r>
                    </a:p>
                  </a:txBody>
                  <a:tcPr marL="6350" marR="6350" marT="6350" marB="6350"/>
                </a:tc>
                <a:tc>
                  <a:txBody>
                    <a:bodyPr/>
                    <a:lstStyle/>
                    <a:p>
                      <a:pPr algn="ctr" fontAlgn="t"/>
                      <a:r>
                        <a:rPr lang="en-AU" sz="2000" b="1" dirty="0">
                          <a:solidFill>
                            <a:srgbClr val="333333"/>
                          </a:solidFill>
                          <a:effectLst/>
                        </a:rPr>
                        <a:t>106.3</a:t>
                      </a:r>
                    </a:p>
                  </a:txBody>
                  <a:tcPr marL="6350" marR="6350" marT="6350" marB="6350"/>
                </a:tc>
                <a:tc>
                  <a:txBody>
                    <a:bodyPr/>
                    <a:lstStyle/>
                    <a:p>
                      <a:endParaRPr lang="en-AU" sz="2000" b="1" dirty="0"/>
                    </a:p>
                  </a:txBody>
                  <a:tcPr/>
                </a:tc>
                <a:extLst>
                  <a:ext uri="{0D108BD9-81ED-4DB2-BD59-A6C34878D82A}">
                    <a16:rowId xmlns:a16="http://schemas.microsoft.com/office/drawing/2014/main" val="360131727"/>
                  </a:ext>
                </a:extLst>
              </a:tr>
            </a:tbl>
          </a:graphicData>
        </a:graphic>
      </p:graphicFrame>
      <p:sp>
        <p:nvSpPr>
          <p:cNvPr id="2" name="TextBox 1">
            <a:extLst>
              <a:ext uri="{FF2B5EF4-FFF2-40B4-BE49-F238E27FC236}">
                <a16:creationId xmlns:a16="http://schemas.microsoft.com/office/drawing/2014/main" id="{DC23F021-994F-183E-367E-27E2EE27FF4F}"/>
              </a:ext>
            </a:extLst>
          </p:cNvPr>
          <p:cNvSpPr txBox="1"/>
          <p:nvPr/>
        </p:nvSpPr>
        <p:spPr>
          <a:xfrm>
            <a:off x="228599" y="6549980"/>
            <a:ext cx="64225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Sources:  US Energy Information Agency      Short-Term Energy Outlook   January 2026</a:t>
            </a:r>
            <a:endParaRPr kumimoji="0" lang="en-AU" sz="800" b="1" i="0" u="none" strike="noStrike" kern="1200" cap="none" spc="0" normalizeH="0" baseline="30000" noProof="0" dirty="0">
              <a:ln>
                <a:noFill/>
              </a:ln>
              <a:solidFill>
                <a:srgbClr val="81312F">
                  <a:lumMod val="75000"/>
                </a:srgbClr>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05193AEA-099D-D350-AB34-33144AEFC47B}"/>
              </a:ext>
            </a:extLst>
          </p:cNvPr>
          <p:cNvSpPr/>
          <p:nvPr/>
        </p:nvSpPr>
        <p:spPr>
          <a:xfrm>
            <a:off x="228599" y="3533686"/>
            <a:ext cx="5519057" cy="461371"/>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99CC652C-097A-9261-F9F6-1C3089D13F02}"/>
                  </a:ext>
                </a:extLst>
              </p14:cNvPr>
              <p14:cNvContentPartPr/>
              <p14:nvPr/>
            </p14:nvContentPartPr>
            <p14:xfrm>
              <a:off x="11653520" y="731480"/>
              <a:ext cx="360" cy="360"/>
            </p14:xfrm>
          </p:contentPart>
        </mc:Choice>
        <mc:Fallback xmlns="">
          <p:pic>
            <p:nvPicPr>
              <p:cNvPr id="10" name="Ink 9">
                <a:extLst>
                  <a:ext uri="{FF2B5EF4-FFF2-40B4-BE49-F238E27FC236}">
                    <a16:creationId xmlns:a16="http://schemas.microsoft.com/office/drawing/2014/main" id="{1FF97880-3F5C-3C6E-9595-7BA43B700D80}"/>
                  </a:ext>
                </a:extLst>
              </p:cNvPr>
              <p:cNvPicPr/>
              <p:nvPr/>
            </p:nvPicPr>
            <p:blipFill>
              <a:blip r:embed="rId5"/>
              <a:stretch>
                <a:fillRect/>
              </a:stretch>
            </p:blipFill>
            <p:spPr>
              <a:xfrm>
                <a:off x="11647400" y="725360"/>
                <a:ext cx="12600" cy="12600"/>
              </a:xfrm>
              <a:prstGeom prst="rect">
                <a:avLst/>
              </a:prstGeom>
            </p:spPr>
          </p:pic>
        </mc:Fallback>
      </mc:AlternateContent>
      <p:pic>
        <p:nvPicPr>
          <p:cNvPr id="5" name="Picture 4">
            <a:extLst>
              <a:ext uri="{FF2B5EF4-FFF2-40B4-BE49-F238E27FC236}">
                <a16:creationId xmlns:a16="http://schemas.microsoft.com/office/drawing/2014/main" id="{F3941C87-6F99-BA1D-0097-A7C82F863B69}"/>
              </a:ext>
            </a:extLst>
          </p:cNvPr>
          <p:cNvPicPr>
            <a:picLocks noChangeAspect="1"/>
          </p:cNvPicPr>
          <p:nvPr/>
        </p:nvPicPr>
        <p:blipFill>
          <a:blip r:embed="rId6"/>
          <a:stretch>
            <a:fillRect/>
          </a:stretch>
        </p:blipFill>
        <p:spPr>
          <a:xfrm>
            <a:off x="5910941" y="1090189"/>
            <a:ext cx="6096001" cy="5568311"/>
          </a:xfrm>
          <a:prstGeom prst="rect">
            <a:avLst/>
          </a:prstGeom>
        </p:spPr>
      </p:pic>
      <p:sp>
        <p:nvSpPr>
          <p:cNvPr id="7" name="Oval 6">
            <a:extLst>
              <a:ext uri="{FF2B5EF4-FFF2-40B4-BE49-F238E27FC236}">
                <a16:creationId xmlns:a16="http://schemas.microsoft.com/office/drawing/2014/main" id="{AEB79178-FD05-7B14-6BE7-8C65B569B53A}"/>
              </a:ext>
            </a:extLst>
          </p:cNvPr>
          <p:cNvSpPr/>
          <p:nvPr/>
        </p:nvSpPr>
        <p:spPr>
          <a:xfrm>
            <a:off x="8207829" y="1948543"/>
            <a:ext cx="2394857" cy="1687286"/>
          </a:xfrm>
          <a:prstGeom prst="ellipse">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a:extLst>
              <a:ext uri="{FF2B5EF4-FFF2-40B4-BE49-F238E27FC236}">
                <a16:creationId xmlns:a16="http://schemas.microsoft.com/office/drawing/2014/main" id="{41A60A9D-00A9-C4E8-C69F-0F9D75C969EC}"/>
              </a:ext>
            </a:extLst>
          </p:cNvPr>
          <p:cNvCxnSpPr/>
          <p:nvPr/>
        </p:nvCxnSpPr>
        <p:spPr>
          <a:xfrm flipH="1">
            <a:off x="5475514" y="576943"/>
            <a:ext cx="1970315" cy="1164771"/>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68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EF51-FDE4-084F-8B4F-55A19950F30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BCF454-35CA-86A1-55D8-3B080C3F57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92CDCEBD-1833-44DA-D385-65D6CAD29A2E}"/>
              </a:ext>
            </a:extLst>
          </p:cNvPr>
          <p:cNvSpPr>
            <a:spLocks noGrp="1"/>
          </p:cNvSpPr>
          <p:nvPr>
            <p:ph type="title"/>
          </p:nvPr>
        </p:nvSpPr>
        <p:spPr>
          <a:xfrm>
            <a:off x="119743" y="305484"/>
            <a:ext cx="11716657" cy="525510"/>
          </a:xfrm>
        </p:spPr>
        <p:txBody>
          <a:bodyPr/>
          <a:lstStyle/>
          <a:p>
            <a:r>
              <a:rPr lang="en-AU" sz="2000" dirty="0"/>
              <a:t>A calmer</a:t>
            </a:r>
            <a:r>
              <a:rPr lang="en-AU" sz="2000" b="1" dirty="0"/>
              <a:t> Middle East had seen  global energy  prices fall . </a:t>
            </a:r>
            <a:br>
              <a:rPr lang="en-AU" sz="2000" b="1" dirty="0"/>
            </a:br>
            <a:r>
              <a:rPr lang="en-AU" sz="2000" b="1" i="1" dirty="0">
                <a:solidFill>
                  <a:schemeClr val="accent1">
                    <a:lumMod val="75000"/>
                  </a:schemeClr>
                </a:solidFill>
              </a:rPr>
              <a:t>However, the ceasefire’s durability is now questionable given the recent attacks.</a:t>
            </a:r>
            <a:endParaRPr lang="en-AU" sz="2000" b="0" i="1" dirty="0">
              <a:solidFill>
                <a:schemeClr val="accent1">
                  <a:lumMod val="75000"/>
                </a:schemeClr>
              </a:solidFill>
            </a:endParaRPr>
          </a:p>
        </p:txBody>
      </p:sp>
      <p:sp>
        <p:nvSpPr>
          <p:cNvPr id="10" name="TextBox 9">
            <a:extLst>
              <a:ext uri="{FF2B5EF4-FFF2-40B4-BE49-F238E27FC236}">
                <a16:creationId xmlns:a16="http://schemas.microsoft.com/office/drawing/2014/main" id="{1AF81E73-687A-DE08-4DB0-BDA0D32C0EB7}"/>
              </a:ext>
            </a:extLst>
          </p:cNvPr>
          <p:cNvSpPr txBox="1"/>
          <p:nvPr/>
        </p:nvSpPr>
        <p:spPr>
          <a:xfrm>
            <a:off x="228600" y="1431346"/>
            <a:ext cx="349431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Given that the Gulf States are key producers of Oil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and Liquid Natural Gas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Qatar is the worlds largest LNG producer )</a:t>
            </a: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 the Iran War is a  ‘</a:t>
            </a: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Global Energy Shock</a:t>
            </a: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The benchmark </a:t>
            </a: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Brent oil peaked </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at US$118 per barrel at the end of March.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Currently Brent is circa US$ 76.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YTD price rise is now +</a:t>
            </a:r>
            <a:r>
              <a:rPr lang="en-AU" dirty="0">
                <a:solidFill>
                  <a:prstClr val="black"/>
                </a:solidFill>
                <a:latin typeface="Arial" panose="020B0604020202020204"/>
              </a:rPr>
              <a:t>25</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Notably</a:t>
            </a:r>
            <a:r>
              <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rPr>
              <a:t> Europe’s LNG future prices </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are still up </a:t>
            </a:r>
            <a:r>
              <a:rPr lang="en-AU" dirty="0">
                <a:solidFill>
                  <a:prstClr val="black"/>
                </a:solidFill>
                <a:latin typeface="Arial" panose="020B0604020202020204"/>
              </a:rPr>
              <a:t>63</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1800" b="0" i="0" u="none" strike="noStrike" kern="1200" cap="none" spc="0" normalizeH="0" baseline="0" noProof="0" dirty="0" err="1">
                <a:ln>
                  <a:noFill/>
                </a:ln>
                <a:solidFill>
                  <a:prstClr val="black"/>
                </a:solidFill>
                <a:effectLst/>
                <a:uLnTx/>
                <a:uFillTx/>
                <a:latin typeface="Arial" panose="020B0604020202020204"/>
                <a:ea typeface="+mn-ea"/>
                <a:cs typeface="+mn-cs"/>
              </a:rPr>
              <a:t>ytd</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indicating supply concerns continue for Qatar &amp; Russia.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7" name="Straight Arrow Connector 16">
            <a:extLst>
              <a:ext uri="{FF2B5EF4-FFF2-40B4-BE49-F238E27FC236}">
                <a16:creationId xmlns:a16="http://schemas.microsoft.com/office/drawing/2014/main" id="{D39C0C4C-0F75-BBDD-5691-A90EED36C89C}"/>
              </a:ext>
            </a:extLst>
          </p:cNvPr>
          <p:cNvCxnSpPr/>
          <p:nvPr/>
        </p:nvCxnSpPr>
        <p:spPr>
          <a:xfrm flipV="1">
            <a:off x="11395423" y="-88529"/>
            <a:ext cx="97971" cy="478971"/>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2AE0798-A6C3-14F5-CD84-5E4731A2F1D5}"/>
              </a:ext>
            </a:extLst>
          </p:cNvPr>
          <p:cNvPicPr>
            <a:picLocks noChangeAspect="1"/>
          </p:cNvPicPr>
          <p:nvPr/>
        </p:nvPicPr>
        <p:blipFill>
          <a:blip r:embed="rId2"/>
          <a:stretch>
            <a:fillRect/>
          </a:stretch>
        </p:blipFill>
        <p:spPr>
          <a:xfrm>
            <a:off x="3929193" y="1009403"/>
            <a:ext cx="7907207" cy="5781271"/>
          </a:xfrm>
          <a:prstGeom prst="rect">
            <a:avLst/>
          </a:prstGeom>
        </p:spPr>
      </p:pic>
      <p:pic>
        <p:nvPicPr>
          <p:cNvPr id="8" name="Picture 7">
            <a:extLst>
              <a:ext uri="{FF2B5EF4-FFF2-40B4-BE49-F238E27FC236}">
                <a16:creationId xmlns:a16="http://schemas.microsoft.com/office/drawing/2014/main" id="{99E00587-71BD-8785-CABB-9987970B008D}"/>
              </a:ext>
            </a:extLst>
          </p:cNvPr>
          <p:cNvPicPr>
            <a:picLocks noChangeAspect="1"/>
          </p:cNvPicPr>
          <p:nvPr/>
        </p:nvPicPr>
        <p:blipFill>
          <a:blip r:embed="rId3"/>
          <a:stretch>
            <a:fillRect/>
          </a:stretch>
        </p:blipFill>
        <p:spPr>
          <a:xfrm>
            <a:off x="7081102" y="1560852"/>
            <a:ext cx="1603387" cy="835224"/>
          </a:xfrm>
          <a:prstGeom prst="rect">
            <a:avLst/>
          </a:prstGeom>
        </p:spPr>
      </p:pic>
      <p:pic>
        <p:nvPicPr>
          <p:cNvPr id="12" name="Picture 11">
            <a:extLst>
              <a:ext uri="{FF2B5EF4-FFF2-40B4-BE49-F238E27FC236}">
                <a16:creationId xmlns:a16="http://schemas.microsoft.com/office/drawing/2014/main" id="{1AA61F54-B876-BFA5-6EB3-A0CFCE19DEF0}"/>
              </a:ext>
            </a:extLst>
          </p:cNvPr>
          <p:cNvPicPr>
            <a:picLocks noChangeAspect="1"/>
          </p:cNvPicPr>
          <p:nvPr/>
        </p:nvPicPr>
        <p:blipFill>
          <a:blip r:embed="rId4"/>
          <a:stretch>
            <a:fillRect/>
          </a:stretch>
        </p:blipFill>
        <p:spPr>
          <a:xfrm>
            <a:off x="5066888" y="5788848"/>
            <a:ext cx="2651990" cy="646232"/>
          </a:xfrm>
          <a:prstGeom prst="rect">
            <a:avLst/>
          </a:prstGeom>
        </p:spPr>
      </p:pic>
      <p:pic>
        <p:nvPicPr>
          <p:cNvPr id="16" name="Picture 15">
            <a:extLst>
              <a:ext uri="{FF2B5EF4-FFF2-40B4-BE49-F238E27FC236}">
                <a16:creationId xmlns:a16="http://schemas.microsoft.com/office/drawing/2014/main" id="{E220065C-FB23-DDA9-04BD-0112B166B3C0}"/>
              </a:ext>
            </a:extLst>
          </p:cNvPr>
          <p:cNvPicPr>
            <a:picLocks noChangeAspect="1"/>
          </p:cNvPicPr>
          <p:nvPr/>
        </p:nvPicPr>
        <p:blipFill>
          <a:blip r:embed="rId5"/>
          <a:stretch>
            <a:fillRect/>
          </a:stretch>
        </p:blipFill>
        <p:spPr>
          <a:xfrm>
            <a:off x="9951298" y="2361820"/>
            <a:ext cx="1181781" cy="4238145"/>
          </a:xfrm>
          <a:prstGeom prst="rect">
            <a:avLst/>
          </a:prstGeom>
        </p:spPr>
      </p:pic>
      <p:cxnSp>
        <p:nvCxnSpPr>
          <p:cNvPr id="19" name="Straight Arrow Connector 18">
            <a:extLst>
              <a:ext uri="{FF2B5EF4-FFF2-40B4-BE49-F238E27FC236}">
                <a16:creationId xmlns:a16="http://schemas.microsoft.com/office/drawing/2014/main" id="{509442A0-56DA-D2D2-D954-0E511945E14F}"/>
              </a:ext>
            </a:extLst>
          </p:cNvPr>
          <p:cNvCxnSpPr/>
          <p:nvPr/>
        </p:nvCxnSpPr>
        <p:spPr>
          <a:xfrm flipV="1">
            <a:off x="10220446" y="4282633"/>
            <a:ext cx="266217" cy="544010"/>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F6A8DF-9E73-B8BF-DC20-8C8B8216C24E}"/>
              </a:ext>
            </a:extLst>
          </p:cNvPr>
          <p:cNvCxnSpPr/>
          <p:nvPr/>
        </p:nvCxnSpPr>
        <p:spPr>
          <a:xfrm>
            <a:off x="8866208" y="3819646"/>
            <a:ext cx="1085090" cy="1585731"/>
          </a:xfrm>
          <a:prstGeom prst="straightConnector1">
            <a:avLst/>
          </a:prstGeom>
          <a:ln w="508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8500AB7-D229-EF28-2309-2EC78D124B9E}"/>
              </a:ext>
            </a:extLst>
          </p:cNvPr>
          <p:cNvCxnSpPr/>
          <p:nvPr/>
        </p:nvCxnSpPr>
        <p:spPr>
          <a:xfrm flipV="1">
            <a:off x="6096000" y="2639028"/>
            <a:ext cx="246927" cy="254643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31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385C-0D30-0F34-44CB-82ADFA1D8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64844-F143-29A4-B5E9-A904D4F19E53}"/>
              </a:ext>
            </a:extLst>
          </p:cNvPr>
          <p:cNvSpPr>
            <a:spLocks noGrp="1"/>
          </p:cNvSpPr>
          <p:nvPr>
            <p:ph type="title"/>
          </p:nvPr>
        </p:nvSpPr>
        <p:spPr>
          <a:xfrm>
            <a:off x="298925" y="259127"/>
            <a:ext cx="10388187" cy="548943"/>
          </a:xfrm>
        </p:spPr>
        <p:txBody>
          <a:bodyPr/>
          <a:lstStyle/>
          <a:p>
            <a:r>
              <a:rPr lang="en-AU" altLang="en-US" sz="2000" dirty="0">
                <a:solidFill>
                  <a:schemeClr val="tx1"/>
                </a:solidFill>
              </a:rPr>
              <a:t>US consumer inflation data for May </a:t>
            </a:r>
            <a:r>
              <a:rPr lang="en-AU" altLang="en-US" sz="2000" b="0" dirty="0">
                <a:solidFill>
                  <a:schemeClr val="tx1"/>
                </a:solidFill>
              </a:rPr>
              <a:t>showed </a:t>
            </a:r>
            <a:r>
              <a:rPr lang="en-AU" altLang="en-US" sz="2000" i="1" dirty="0">
                <a:solidFill>
                  <a:srgbClr val="0000FF"/>
                </a:solidFill>
              </a:rPr>
              <a:t> Headline annual inflation </a:t>
            </a:r>
            <a:r>
              <a:rPr lang="en-AU" altLang="en-US" sz="2000" b="0" i="1" dirty="0">
                <a:solidFill>
                  <a:schemeClr val="tx1"/>
                </a:solidFill>
              </a:rPr>
              <a:t>rising from 3.8 % to 4.2 % </a:t>
            </a:r>
            <a:r>
              <a:rPr lang="en-AU" altLang="en-US" sz="2000" b="0" dirty="0">
                <a:solidFill>
                  <a:schemeClr val="tx1"/>
                </a:solidFill>
              </a:rPr>
              <a:t>and core inflation edging up from 2.8 % to 2.9 %.</a:t>
            </a:r>
            <a:endParaRPr lang="en-AU" sz="1800" dirty="0">
              <a:solidFill>
                <a:schemeClr val="tx1"/>
              </a:solidFill>
            </a:endParaRPr>
          </a:p>
        </p:txBody>
      </p:sp>
      <p:sp>
        <p:nvSpPr>
          <p:cNvPr id="4" name="Slide Number Placeholder 3">
            <a:extLst>
              <a:ext uri="{FF2B5EF4-FFF2-40B4-BE49-F238E27FC236}">
                <a16:creationId xmlns:a16="http://schemas.microsoft.com/office/drawing/2014/main" id="{9F278DA2-0930-1EE2-65A0-84C7CA3A32ED}"/>
              </a:ext>
            </a:extLst>
          </p:cNvPr>
          <p:cNvSpPr>
            <a:spLocks noGrp="1"/>
          </p:cNvSpPr>
          <p:nvPr>
            <p:ph type="sldNum" sz="quarter" idx="10"/>
          </p:nvPr>
        </p:nvSpPr>
        <p:spPr>
          <a:xfrm>
            <a:off x="11791950" y="6604635"/>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8F54364-E5CE-F1D7-45CA-E526E3D12528}"/>
              </a:ext>
            </a:extLst>
          </p:cNvPr>
          <p:cNvSpPr txBox="1"/>
          <p:nvPr/>
        </p:nvSpPr>
        <p:spPr>
          <a:xfrm>
            <a:off x="146525" y="1461531"/>
            <a:ext cx="4185989" cy="48628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panose="020B0604020202020204"/>
                <a:ea typeface="+mn-ea"/>
                <a:cs typeface="+mn-cs"/>
              </a:rPr>
              <a:t>Select comments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panose="020B0604020202020204"/>
                <a:ea typeface="+mn-ea"/>
                <a:cs typeface="+mn-cs"/>
              </a:rPr>
              <a:t>ISM Manufacturing survey for June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AU" sz="1800" b="1" i="1" u="none" strike="noStrike" kern="1200" cap="none" spc="0" normalizeH="0" baseline="0" noProof="0" dirty="0">
                <a:ln>
                  <a:noFill/>
                </a:ln>
                <a:solidFill>
                  <a:srgbClr val="1E2629"/>
                </a:solidFill>
                <a:effectLst/>
                <a:uLnTx/>
                <a:uFillTx/>
                <a:latin typeface="Arial" panose="020B0604020202020204"/>
                <a:ea typeface="+mn-ea"/>
                <a:cs typeface="+mn-cs"/>
              </a:rPr>
              <a:t>The conflict in Iran has impacted </a:t>
            </a:r>
            <a:r>
              <a:rPr kumimoji="0" lang="en-AU" sz="1800" b="1" i="1" u="none" strike="noStrike" kern="1200" cap="none" spc="0" normalizeH="0" baseline="0" noProof="0" dirty="0">
                <a:ln>
                  <a:noFill/>
                </a:ln>
                <a:solidFill>
                  <a:srgbClr val="D86018">
                    <a:lumMod val="75000"/>
                  </a:srgbClr>
                </a:solidFill>
                <a:effectLst/>
                <a:uLnTx/>
                <a:uFillTx/>
                <a:latin typeface="Arial" panose="020B0604020202020204"/>
                <a:ea typeface="+mn-ea"/>
                <a:cs typeface="+mn-cs"/>
              </a:rPr>
              <a:t>pricing in every category of raw materials</a:t>
            </a:r>
            <a:r>
              <a:rPr kumimoji="0" lang="en-AU" sz="1800" b="0" i="1" u="none" strike="noStrike" kern="1200" cap="none" spc="0" normalizeH="0" baseline="0" noProof="0" dirty="0">
                <a:ln>
                  <a:noFill/>
                </a:ln>
                <a:solidFill>
                  <a:srgbClr val="1E2629"/>
                </a:solidFill>
                <a:effectLst/>
                <a:uLnTx/>
                <a:uFillTx/>
                <a:latin typeface="Arial" panose="020B0604020202020204"/>
                <a:ea typeface="+mn-ea"/>
                <a:cs typeface="+mn-cs"/>
              </a:rPr>
              <a:t>. Especially, items that have a heavy concentration of oil in the components like our adhesives.”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1E2629"/>
                </a:solidFill>
                <a:effectLst/>
                <a:uLnTx/>
                <a:uFillTx/>
                <a:latin typeface="Noto Sans" panose="020B0502040504020204" pitchFamily="34" charset="0"/>
                <a:ea typeface="+mn-ea"/>
                <a:cs typeface="+mn-cs"/>
              </a:rPr>
              <a:t>Chemical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srgbClr val="1E2629"/>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D86018">
                    <a:lumMod val="75000"/>
                  </a:srgbClr>
                </a:solidFill>
                <a:effectLst/>
                <a:uLnTx/>
                <a:uFillTx/>
                <a:latin typeface="Arial" panose="020B0604020202020204"/>
                <a:ea typeface="+mn-ea"/>
                <a:cs typeface="+mn-cs"/>
              </a:rPr>
              <a:t>Input costs</a:t>
            </a:r>
            <a:r>
              <a:rPr kumimoji="0" lang="en-AU" sz="1800" b="0" i="1" u="none" strike="noStrike" kern="1200" cap="none" spc="0" normalizeH="0" baseline="0" noProof="0" dirty="0">
                <a:ln>
                  <a:noFill/>
                </a:ln>
                <a:solidFill>
                  <a:srgbClr val="D86018">
                    <a:lumMod val="75000"/>
                  </a:srgbClr>
                </a:solidFill>
                <a:effectLst/>
                <a:uLnTx/>
                <a:uFillTx/>
                <a:latin typeface="Arial" panose="020B0604020202020204"/>
                <a:ea typeface="+mn-ea"/>
                <a:cs typeface="+mn-cs"/>
              </a:rPr>
              <a:t> </a:t>
            </a:r>
            <a:r>
              <a:rPr kumimoji="0" lang="en-AU" sz="1800" b="1" i="1" u="none" strike="noStrike" kern="1200" cap="none" spc="0" normalizeH="0" baseline="0" noProof="0" dirty="0">
                <a:ln>
                  <a:noFill/>
                </a:ln>
                <a:solidFill>
                  <a:srgbClr val="FF0000"/>
                </a:solidFill>
                <a:effectLst/>
                <a:uLnTx/>
                <a:uFillTx/>
                <a:latin typeface="Arial" panose="020B0604020202020204"/>
                <a:ea typeface="+mn-ea"/>
                <a:cs typeface="+mn-cs"/>
              </a:rPr>
              <a:t>remain elevated </a:t>
            </a:r>
            <a:r>
              <a:rPr kumimoji="0" lang="en-AU" sz="1800" b="0" i="1" u="none" strike="noStrike" kern="1200" cap="none" spc="0" normalizeH="0" baseline="0" noProof="0" dirty="0">
                <a:ln>
                  <a:noFill/>
                </a:ln>
                <a:solidFill>
                  <a:srgbClr val="1E2629"/>
                </a:solidFill>
                <a:effectLst/>
                <a:uLnTx/>
                <a:uFillTx/>
                <a:latin typeface="Arial" panose="020B0604020202020204"/>
                <a:ea typeface="+mn-ea"/>
                <a:cs typeface="+mn-cs"/>
              </a:rPr>
              <a:t>across key categories, driven largely by Middle East conflict impacts and ongoing tariff uncertainty</a:t>
            </a: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Food &amp; Beverage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64D57D58-E842-BD89-8B0F-19469E3084CF}"/>
              </a:ext>
            </a:extLst>
          </p:cNvPr>
          <p:cNvPicPr>
            <a:picLocks noChangeAspect="1"/>
          </p:cNvPicPr>
          <p:nvPr/>
        </p:nvPicPr>
        <p:blipFill>
          <a:blip r:embed="rId2"/>
          <a:stretch>
            <a:fillRect/>
          </a:stretch>
        </p:blipFill>
        <p:spPr>
          <a:xfrm>
            <a:off x="4464032" y="1045029"/>
            <a:ext cx="7581443" cy="5671457"/>
          </a:xfrm>
          <a:prstGeom prst="rect">
            <a:avLst/>
          </a:prstGeom>
        </p:spPr>
      </p:pic>
      <p:pic>
        <p:nvPicPr>
          <p:cNvPr id="15" name="Picture 14">
            <a:extLst>
              <a:ext uri="{FF2B5EF4-FFF2-40B4-BE49-F238E27FC236}">
                <a16:creationId xmlns:a16="http://schemas.microsoft.com/office/drawing/2014/main" id="{57E78311-724F-A750-59BB-613384CAE1EE}"/>
              </a:ext>
            </a:extLst>
          </p:cNvPr>
          <p:cNvPicPr>
            <a:picLocks noChangeAspect="1"/>
          </p:cNvPicPr>
          <p:nvPr/>
        </p:nvPicPr>
        <p:blipFill>
          <a:blip r:embed="rId3"/>
          <a:stretch>
            <a:fillRect/>
          </a:stretch>
        </p:blipFill>
        <p:spPr>
          <a:xfrm>
            <a:off x="5229560" y="4142628"/>
            <a:ext cx="1030313" cy="902286"/>
          </a:xfrm>
          <a:prstGeom prst="rect">
            <a:avLst/>
          </a:prstGeom>
        </p:spPr>
      </p:pic>
      <p:sp>
        <p:nvSpPr>
          <p:cNvPr id="18" name="TextBox 17">
            <a:extLst>
              <a:ext uri="{FF2B5EF4-FFF2-40B4-BE49-F238E27FC236}">
                <a16:creationId xmlns:a16="http://schemas.microsoft.com/office/drawing/2014/main" id="{2F92E6AB-96D0-720F-75DB-C246F3AD083F}"/>
              </a:ext>
            </a:extLst>
          </p:cNvPr>
          <p:cNvSpPr txBox="1"/>
          <p:nvPr/>
        </p:nvSpPr>
        <p:spPr>
          <a:xfrm>
            <a:off x="10896601" y="4142628"/>
            <a:ext cx="6204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00FF"/>
                </a:solidFill>
                <a:effectLst/>
                <a:uLnTx/>
                <a:uFillTx/>
                <a:latin typeface="Arial" panose="020B0604020202020204"/>
                <a:ea typeface="+mn-ea"/>
                <a:cs typeface="+mn-cs"/>
              </a:rPr>
              <a:t>4.2%</a:t>
            </a:r>
          </a:p>
        </p:txBody>
      </p:sp>
      <p:cxnSp>
        <p:nvCxnSpPr>
          <p:cNvPr id="21" name="Straight Arrow Connector 20">
            <a:extLst>
              <a:ext uri="{FF2B5EF4-FFF2-40B4-BE49-F238E27FC236}">
                <a16:creationId xmlns:a16="http://schemas.microsoft.com/office/drawing/2014/main" id="{6E1029EA-23D3-B203-D4AB-E16E115C106E}"/>
              </a:ext>
            </a:extLst>
          </p:cNvPr>
          <p:cNvCxnSpPr/>
          <p:nvPr/>
        </p:nvCxnSpPr>
        <p:spPr>
          <a:xfrm flipV="1">
            <a:off x="10892951" y="4450405"/>
            <a:ext cx="228599" cy="698538"/>
          </a:xfrm>
          <a:prstGeom prst="straightConnector1">
            <a:avLst/>
          </a:prstGeom>
          <a:ln w="508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29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9AE92-BE15-55EB-F485-A69551A1028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6E35D-3102-20A1-CDD1-05988AFB7DB8}"/>
              </a:ext>
            </a:extLst>
          </p:cNvPr>
          <p:cNvSpPr>
            <a:spLocks noGrp="1"/>
          </p:cNvSpPr>
          <p:nvPr>
            <p:ph idx="1"/>
          </p:nvPr>
        </p:nvSpPr>
        <p:spPr>
          <a:xfrm>
            <a:off x="323573" y="1317172"/>
            <a:ext cx="11559683" cy="5187154"/>
          </a:xfrm>
        </p:spPr>
        <p:txBody>
          <a:bodyPr/>
          <a:lstStyle/>
          <a:p>
            <a:pPr marL="0" indent="0">
              <a:buNone/>
            </a:pPr>
            <a:r>
              <a:rPr lang="en-AU" sz="2800" dirty="0">
                <a:solidFill>
                  <a:srgbClr val="181818"/>
                </a:solidFill>
              </a:rPr>
              <a:t>“</a:t>
            </a:r>
            <a:r>
              <a:rPr lang="en-AU" sz="2400" i="1" dirty="0">
                <a:solidFill>
                  <a:srgbClr val="181818"/>
                </a:solidFill>
              </a:rPr>
              <a:t>M</a:t>
            </a:r>
            <a:r>
              <a:rPr lang="en-AU" sz="2400" i="1" dirty="0"/>
              <a:t>any participants noted that ongoing strong demand for AI infrastructure would likely sustain </a:t>
            </a:r>
            <a:r>
              <a:rPr lang="en-AU" sz="2400" b="1" i="1" dirty="0">
                <a:solidFill>
                  <a:srgbClr val="FF0000"/>
                </a:solidFill>
              </a:rPr>
              <a:t>upward pressure on prices for technology products and electricity. </a:t>
            </a:r>
          </a:p>
          <a:p>
            <a:pPr marL="0" indent="0">
              <a:buNone/>
            </a:pPr>
            <a:endParaRPr lang="en-AU" sz="2400" i="1" dirty="0"/>
          </a:p>
          <a:p>
            <a:pPr marL="0" indent="0">
              <a:buNone/>
            </a:pPr>
            <a:r>
              <a:rPr lang="en-AU" sz="2400" b="1" i="1" dirty="0">
                <a:solidFill>
                  <a:srgbClr val="006600"/>
                </a:solidFill>
              </a:rPr>
              <a:t>Most participants remarked that growth in economic activity that exceeded that of potential output</a:t>
            </a:r>
            <a:r>
              <a:rPr lang="en-AU" sz="2400" i="1" dirty="0"/>
              <a:t>, owing in part to strong AI business investment, </a:t>
            </a:r>
            <a:r>
              <a:rPr lang="en-AU" sz="2400" b="1" i="1" dirty="0">
                <a:solidFill>
                  <a:srgbClr val="FF0000"/>
                </a:solidFill>
              </a:rPr>
              <a:t>could contribute to more persistent inflationary pressures</a:t>
            </a:r>
            <a:r>
              <a:rPr lang="en-AU" sz="2400" i="1" dirty="0"/>
              <a:t>. </a:t>
            </a:r>
          </a:p>
          <a:p>
            <a:pPr marL="0" indent="0">
              <a:buNone/>
            </a:pPr>
            <a:endParaRPr lang="en-AU" sz="2400" i="1" dirty="0"/>
          </a:p>
          <a:p>
            <a:pPr marL="0" indent="0">
              <a:buNone/>
            </a:pPr>
            <a:r>
              <a:rPr lang="en-AU" sz="2400" b="1" i="1" dirty="0">
                <a:solidFill>
                  <a:srgbClr val="006600"/>
                </a:solidFill>
              </a:rPr>
              <a:t>Some participants remarked that productivity gains associated with AI adoption would eventually reduce production costs </a:t>
            </a:r>
            <a:r>
              <a:rPr lang="en-AU" sz="2400" i="1" dirty="0"/>
              <a:t>and increase aggregate supply, which should </a:t>
            </a:r>
            <a:r>
              <a:rPr lang="en-AU" sz="2400" b="1" i="1" dirty="0"/>
              <a:t>put downward pressure on inflation</a:t>
            </a:r>
            <a:r>
              <a:rPr lang="en-AU" sz="2400" i="1" dirty="0"/>
              <a:t>, </a:t>
            </a:r>
            <a:r>
              <a:rPr lang="en-AU" sz="2400" b="1" i="1" dirty="0">
                <a:solidFill>
                  <a:srgbClr val="7030A0"/>
                </a:solidFill>
              </a:rPr>
              <a:t>though they noted this effect would likely take time to materialize. ”</a:t>
            </a:r>
            <a:endParaRPr lang="en-AU" sz="2400" b="1" i="1" dirty="0">
              <a:solidFill>
                <a:srgbClr val="7030A0"/>
              </a:solidFill>
              <a:latin typeface="Merriweather" panose="00000500000000000000" pitchFamily="2" charset="0"/>
            </a:endParaRPr>
          </a:p>
          <a:p>
            <a:pPr marL="0" indent="0" algn="r">
              <a:buNone/>
            </a:pPr>
            <a:r>
              <a:rPr lang="en-AU" sz="2800" dirty="0">
                <a:solidFill>
                  <a:srgbClr val="181818"/>
                </a:solidFill>
                <a:latin typeface="Merriweather" panose="00000500000000000000" pitchFamily="2" charset="0"/>
              </a:rPr>
              <a:t>                   </a:t>
            </a:r>
            <a:r>
              <a:rPr lang="en-AU" sz="2400" dirty="0">
                <a:solidFill>
                  <a:srgbClr val="181818"/>
                </a:solidFill>
                <a:latin typeface="Merriweather" panose="00000500000000000000" pitchFamily="2" charset="0"/>
              </a:rPr>
              <a:t>Federal Reserve Open Market Committee (FOMC)</a:t>
            </a:r>
          </a:p>
          <a:p>
            <a:pPr marL="0" indent="0" algn="r">
              <a:buNone/>
            </a:pPr>
            <a:r>
              <a:rPr lang="en-AU" sz="2400" dirty="0">
                <a:solidFill>
                  <a:srgbClr val="181818"/>
                </a:solidFill>
                <a:latin typeface="Merriweather" panose="00000500000000000000" pitchFamily="2" charset="0"/>
              </a:rPr>
              <a:t>June 16-17 meeting minutes  </a:t>
            </a:r>
            <a:endParaRPr lang="en-AU" sz="2400" dirty="0"/>
          </a:p>
        </p:txBody>
      </p:sp>
      <p:sp>
        <p:nvSpPr>
          <p:cNvPr id="3" name="Slide Number Placeholder 2">
            <a:extLst>
              <a:ext uri="{FF2B5EF4-FFF2-40B4-BE49-F238E27FC236}">
                <a16:creationId xmlns:a16="http://schemas.microsoft.com/office/drawing/2014/main" id="{601456E0-9CE2-E638-B4F7-8B9C5CF13EC2}"/>
              </a:ext>
            </a:extLst>
          </p:cNvPr>
          <p:cNvSpPr>
            <a:spLocks noGrp="1"/>
          </p:cNvSpPr>
          <p:nvPr>
            <p:ph type="sldNum" sz="quarter" idx="12"/>
          </p:nvPr>
        </p:nvSpPr>
        <p:spPr/>
        <p:txBody>
          <a:bodyPr/>
          <a:lstStyle/>
          <a:p>
            <a:fld id="{E6316B6A-336A-44FF-82DA-A4D1594FA055}" type="slidenum">
              <a:rPr lang="en-AU" smtClean="0"/>
              <a:t>13</a:t>
            </a:fld>
            <a:endParaRPr lang="en-AU" dirty="0"/>
          </a:p>
        </p:txBody>
      </p:sp>
      <p:sp>
        <p:nvSpPr>
          <p:cNvPr id="4" name="Title 3">
            <a:extLst>
              <a:ext uri="{FF2B5EF4-FFF2-40B4-BE49-F238E27FC236}">
                <a16:creationId xmlns:a16="http://schemas.microsoft.com/office/drawing/2014/main" id="{CF943569-E4D2-4EAE-8CAD-FD7B924D696C}"/>
              </a:ext>
            </a:extLst>
          </p:cNvPr>
          <p:cNvSpPr>
            <a:spLocks noGrp="1"/>
          </p:cNvSpPr>
          <p:nvPr>
            <p:ph type="title"/>
          </p:nvPr>
        </p:nvSpPr>
        <p:spPr>
          <a:xfrm>
            <a:off x="323573" y="338840"/>
            <a:ext cx="9985198" cy="553789"/>
          </a:xfrm>
        </p:spPr>
        <p:txBody>
          <a:bodyPr/>
          <a:lstStyle/>
          <a:p>
            <a:r>
              <a:rPr lang="en-AU" sz="2400" dirty="0">
                <a:solidFill>
                  <a:srgbClr val="0000FF"/>
                </a:solidFill>
              </a:rPr>
              <a:t> US central bank’s recent  view of “ Artificial Intelligence ‘AI’ impact</a:t>
            </a:r>
          </a:p>
        </p:txBody>
      </p:sp>
    </p:spTree>
    <p:extLst>
      <p:ext uri="{BB962C8B-B14F-4D97-AF65-F5344CB8AC3E}">
        <p14:creationId xmlns:p14="http://schemas.microsoft.com/office/powerpoint/2010/main" val="131519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E567C-F310-851F-2169-B8AB0EDFF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D875E-39F1-7D70-D758-A3C555EA5A02}"/>
              </a:ext>
            </a:extLst>
          </p:cNvPr>
          <p:cNvSpPr>
            <a:spLocks noGrp="1"/>
          </p:cNvSpPr>
          <p:nvPr>
            <p:ph type="title"/>
          </p:nvPr>
        </p:nvSpPr>
        <p:spPr>
          <a:xfrm>
            <a:off x="108857" y="244162"/>
            <a:ext cx="10820400" cy="909724"/>
          </a:xfrm>
        </p:spPr>
        <p:txBody>
          <a:bodyPr/>
          <a:lstStyle/>
          <a:p>
            <a:r>
              <a:rPr lang="en-AU" sz="2000" dirty="0"/>
              <a:t>Federal Reserve’s June meeting kept the </a:t>
            </a:r>
            <a:r>
              <a:rPr lang="en-AU" sz="2000" dirty="0">
                <a:solidFill>
                  <a:srgbClr val="0000FF"/>
                </a:solidFill>
              </a:rPr>
              <a:t>cash interest rate steady at 3.5 % to 3.75 %</a:t>
            </a:r>
            <a:r>
              <a:rPr lang="en-AU" sz="2000" dirty="0"/>
              <a:t>. </a:t>
            </a:r>
            <a:r>
              <a:rPr kumimoji="0" lang="en-AU" sz="2000" b="1" i="1" u="none" strike="noStrike" kern="1200" cap="none" spc="0" normalizeH="0" baseline="0" noProof="0" dirty="0">
                <a:ln>
                  <a:noFill/>
                </a:ln>
                <a:solidFill>
                  <a:srgbClr val="D86018"/>
                </a:solidFill>
                <a:effectLst/>
                <a:uLnTx/>
                <a:uFillTx/>
                <a:latin typeface="Arial" panose="020B0604020202020204"/>
                <a:ea typeface="+mj-ea"/>
                <a:cs typeface="+mj-cs"/>
              </a:rPr>
              <a:t>Bond market</a:t>
            </a:r>
            <a:r>
              <a:rPr lang="en-AU" sz="2000" i="1" dirty="0">
                <a:solidFill>
                  <a:srgbClr val="FF0000"/>
                </a:solidFill>
                <a:latin typeface="Arial" panose="020B0604020202020204"/>
              </a:rPr>
              <a:t> </a:t>
            </a:r>
            <a:r>
              <a:rPr lang="en-AU" sz="2000" b="0" i="1" dirty="0">
                <a:solidFill>
                  <a:schemeClr val="tx1"/>
                </a:solidFill>
                <a:latin typeface="Arial" panose="020B0604020202020204"/>
              </a:rPr>
              <a:t>is  </a:t>
            </a:r>
            <a:r>
              <a:rPr lang="en-AU" sz="2000" b="0" i="1" dirty="0">
                <a:solidFill>
                  <a:schemeClr val="tx1"/>
                </a:solidFill>
              </a:rPr>
              <a:t>suggesting that the FED should be raising interest rates this year. </a:t>
            </a:r>
            <a:endParaRPr lang="en-AU" sz="2000" b="0" dirty="0">
              <a:solidFill>
                <a:schemeClr val="tx1"/>
              </a:solidFill>
            </a:endParaRPr>
          </a:p>
        </p:txBody>
      </p:sp>
      <p:sp>
        <p:nvSpPr>
          <p:cNvPr id="4" name="Slide Number Placeholder 3">
            <a:extLst>
              <a:ext uri="{FF2B5EF4-FFF2-40B4-BE49-F238E27FC236}">
                <a16:creationId xmlns:a16="http://schemas.microsoft.com/office/drawing/2014/main" id="{F2F169E1-8681-5DCD-EDC5-69BDFF4663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A53560AC-AF4C-2212-EE10-30CD8996F409}"/>
              </a:ext>
            </a:extLst>
          </p:cNvPr>
          <p:cNvPicPr>
            <a:picLocks noChangeAspect="1"/>
          </p:cNvPicPr>
          <p:nvPr/>
        </p:nvPicPr>
        <p:blipFill>
          <a:blip r:embed="rId2"/>
          <a:stretch>
            <a:fillRect/>
          </a:stretch>
        </p:blipFill>
        <p:spPr>
          <a:xfrm>
            <a:off x="1904999" y="936171"/>
            <a:ext cx="8022771" cy="5759434"/>
          </a:xfrm>
          <a:prstGeom prst="rect">
            <a:avLst/>
          </a:prstGeom>
        </p:spPr>
      </p:pic>
      <p:cxnSp>
        <p:nvCxnSpPr>
          <p:cNvPr id="8" name="Straight Arrow Connector 7">
            <a:extLst>
              <a:ext uri="{FF2B5EF4-FFF2-40B4-BE49-F238E27FC236}">
                <a16:creationId xmlns:a16="http://schemas.microsoft.com/office/drawing/2014/main" id="{D96B4888-6971-002A-4547-84384855E7E3}"/>
              </a:ext>
            </a:extLst>
          </p:cNvPr>
          <p:cNvCxnSpPr/>
          <p:nvPr/>
        </p:nvCxnSpPr>
        <p:spPr>
          <a:xfrm flipV="1">
            <a:off x="8033657" y="3167743"/>
            <a:ext cx="239485" cy="261257"/>
          </a:xfrm>
          <a:prstGeom prst="straightConnector1">
            <a:avLst/>
          </a:prstGeom>
          <a:ln w="508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95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8F3B-B74C-DC5F-00ED-549C5C2A8B0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AE1923-A862-A3AD-A000-061AF325D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5489178E-27CF-4914-C640-F4857DE9371F}"/>
              </a:ext>
            </a:extLst>
          </p:cNvPr>
          <p:cNvSpPr>
            <a:spLocks noGrp="1"/>
          </p:cNvSpPr>
          <p:nvPr>
            <p:ph type="title"/>
          </p:nvPr>
        </p:nvSpPr>
        <p:spPr>
          <a:xfrm>
            <a:off x="210707" y="278138"/>
            <a:ext cx="10534937" cy="875749"/>
          </a:xfrm>
        </p:spPr>
        <p:txBody>
          <a:bodyPr/>
          <a:lstStyle/>
          <a:p>
            <a:r>
              <a:rPr kumimoji="0" lang="en-AU" sz="2000" b="1" u="none" strike="noStrike" kern="1200" cap="none" spc="0" normalizeH="0" baseline="0" noProof="0" dirty="0">
                <a:ln>
                  <a:noFill/>
                </a:ln>
                <a:solidFill>
                  <a:srgbClr val="008000"/>
                </a:solidFill>
                <a:effectLst/>
                <a:uLnTx/>
                <a:uFillTx/>
                <a:latin typeface="Arial" panose="020B0604020202020204"/>
                <a:ea typeface="+mn-ea"/>
                <a:cs typeface="+mn-cs"/>
              </a:rPr>
              <a:t>Australia’s Reserve (RBA) reversed course on </a:t>
            </a:r>
            <a:r>
              <a:rPr lang="en-AU" sz="2000" dirty="0">
                <a:solidFill>
                  <a:srgbClr val="008000"/>
                </a:solidFill>
                <a:latin typeface="Arial" panose="020B0604020202020204"/>
                <a:ea typeface="+mn-ea"/>
                <a:cs typeface="+mn-cs"/>
              </a:rPr>
              <a:t>interest rates </a:t>
            </a:r>
            <a:r>
              <a:rPr kumimoji="0" lang="en-AU" sz="2000" u="none" strike="noStrike" kern="1200" cap="none" spc="0" normalizeH="0" baseline="0" noProof="0" dirty="0">
                <a:ln>
                  <a:noFill/>
                </a:ln>
                <a:solidFill>
                  <a:prstClr val="black"/>
                </a:solidFill>
                <a:effectLst/>
                <a:uLnTx/>
                <a:uFillTx/>
                <a:latin typeface="Arial" panose="020B0604020202020204"/>
                <a:ea typeface="+mn-ea"/>
                <a:cs typeface="+mn-cs"/>
              </a:rPr>
              <a:t>with three consecutive  0.</a:t>
            </a:r>
            <a:r>
              <a:rPr lang="en-AU" sz="2000" dirty="0">
                <a:solidFill>
                  <a:prstClr val="black"/>
                </a:solidFill>
                <a:latin typeface="Arial" panose="020B0604020202020204"/>
                <a:ea typeface="+mn-ea"/>
                <a:cs typeface="+mn-cs"/>
              </a:rPr>
              <a:t>2</a:t>
            </a:r>
            <a:r>
              <a:rPr kumimoji="0" lang="en-AU" sz="2000" u="none" strike="noStrike" kern="1200" cap="none" spc="0" normalizeH="0" baseline="0" noProof="0" dirty="0">
                <a:ln>
                  <a:noFill/>
                </a:ln>
                <a:solidFill>
                  <a:prstClr val="black"/>
                </a:solidFill>
                <a:effectLst/>
                <a:uLnTx/>
                <a:uFillTx/>
                <a:latin typeface="Arial" panose="020B0604020202020204"/>
                <a:ea typeface="+mn-ea"/>
                <a:cs typeface="+mn-cs"/>
              </a:rPr>
              <a:t>5% increases in February, March &amp; May</a:t>
            </a:r>
            <a:r>
              <a:rPr kumimoji="0" lang="en-AU" sz="2000" b="0" u="none" strike="noStrike" kern="1200" cap="none" spc="0" normalizeH="0" baseline="0" noProof="0" dirty="0">
                <a:ln>
                  <a:noFill/>
                </a:ln>
                <a:solidFill>
                  <a:prstClr val="black"/>
                </a:solidFill>
                <a:effectLst/>
                <a:uLnTx/>
                <a:uFillTx/>
                <a:latin typeface="Arial" panose="020B0604020202020204"/>
                <a:ea typeface="+mn-ea"/>
                <a:cs typeface="+mn-cs"/>
              </a:rPr>
              <a:t>.  </a:t>
            </a:r>
            <a:r>
              <a:rPr lang="en-AU" sz="1800" b="0" dirty="0">
                <a:solidFill>
                  <a:prstClr val="black"/>
                </a:solidFill>
                <a:latin typeface="Arial" panose="020B0604020202020204"/>
                <a:ea typeface="+mn-ea"/>
                <a:cs typeface="+mn-cs"/>
              </a:rPr>
              <a:t>The European and Japanese central banks have now joined in with interest rate rises in June. </a:t>
            </a:r>
            <a:r>
              <a:rPr lang="en-AU" sz="2000" dirty="0">
                <a:solidFill>
                  <a:prstClr val="black"/>
                </a:solidFill>
                <a:latin typeface="Arial" panose="020B0604020202020204"/>
                <a:ea typeface="+mn-ea"/>
                <a:cs typeface="+mn-cs"/>
              </a:rPr>
              <a:t>China and the USA have held rates steady</a:t>
            </a:r>
            <a:endParaRPr lang="en-AU" sz="2000" dirty="0"/>
          </a:p>
        </p:txBody>
      </p:sp>
      <p:sp>
        <p:nvSpPr>
          <p:cNvPr id="9" name="TextBox 8">
            <a:extLst>
              <a:ext uri="{FF2B5EF4-FFF2-40B4-BE49-F238E27FC236}">
                <a16:creationId xmlns:a16="http://schemas.microsoft.com/office/drawing/2014/main" id="{FA238672-41D4-5DF1-62FE-E2801D493331}"/>
              </a:ext>
            </a:extLst>
          </p:cNvPr>
          <p:cNvSpPr txBox="1"/>
          <p:nvPr/>
        </p:nvSpPr>
        <p:spPr>
          <a:xfrm>
            <a:off x="9810378" y="1588307"/>
            <a:ext cx="2176670" cy="3508653"/>
          </a:xfrm>
          <a:prstGeom prst="rect">
            <a:avLst/>
          </a:prstGeom>
          <a:noFill/>
          <a:ln w="12700">
            <a:solidFill>
              <a:srgbClr val="7030A0"/>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Central Bank interest rate cuts   since start of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008000"/>
                </a:solidFill>
                <a:effectLst/>
                <a:uLnTx/>
                <a:uFillTx/>
                <a:latin typeface="Arial" panose="020B0604020202020204"/>
                <a:ea typeface="+mn-ea"/>
                <a:cs typeface="+mn-cs"/>
              </a:rPr>
              <a:t>Australia  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0000FF"/>
                </a:solidFill>
                <a:effectLst/>
                <a:uLnTx/>
                <a:uFillTx/>
                <a:latin typeface="Arial" panose="020B0604020202020204"/>
                <a:ea typeface="+mn-ea"/>
                <a:cs typeface="+mn-cs"/>
              </a:rPr>
              <a:t>USA   - 1.75 %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1" i="1" u="none" strike="noStrike" kern="1200" cap="none" spc="0" normalizeH="0" baseline="0" noProof="0" dirty="0">
              <a:ln>
                <a:noFill/>
              </a:ln>
              <a:solidFill>
                <a:srgbClr val="008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D86018"/>
                </a:solidFill>
                <a:effectLst/>
                <a:uLnTx/>
                <a:uFillTx/>
                <a:latin typeface="Arial" panose="020B0604020202020204"/>
                <a:ea typeface="+mn-ea"/>
                <a:cs typeface="+mn-cs"/>
              </a:rPr>
              <a:t>Europe  -  </a:t>
            </a:r>
            <a:r>
              <a:rPr lang="en-AU" b="1" i="1" dirty="0">
                <a:solidFill>
                  <a:srgbClr val="D86018"/>
                </a:solidFill>
                <a:latin typeface="Arial" panose="020B0604020202020204"/>
              </a:rPr>
              <a:t>1.75</a:t>
            </a:r>
            <a:r>
              <a:rPr kumimoji="0" lang="en-AU" sz="1800" b="1" i="1" u="none" strike="noStrike" kern="1200" cap="none" spc="0" normalizeH="0" baseline="0" noProof="0" dirty="0">
                <a:ln>
                  <a:noFill/>
                </a:ln>
                <a:solidFill>
                  <a:srgbClr val="D86018"/>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1" u="none" strike="noStrike" kern="1200" cap="none" spc="0" normalizeH="0" baseline="0" noProof="0" dirty="0">
              <a:ln>
                <a:noFill/>
              </a:ln>
              <a:solidFill>
                <a:srgbClr val="D86018">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1" u="none" strike="noStrike" kern="1200" cap="none" spc="0" normalizeH="0" baseline="0" noProof="0" dirty="0">
              <a:ln>
                <a:noFill/>
              </a:ln>
              <a:solidFill>
                <a:srgbClr val="D86018">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FF0000"/>
                </a:solidFill>
                <a:effectLst/>
                <a:uLnTx/>
                <a:uFillTx/>
                <a:latin typeface="Arial" panose="020B0604020202020204"/>
                <a:ea typeface="+mn-ea"/>
                <a:cs typeface="+mn-cs"/>
              </a:rPr>
              <a:t>China    - 1 %</a:t>
            </a:r>
          </a:p>
        </p:txBody>
      </p:sp>
      <p:pic>
        <p:nvPicPr>
          <p:cNvPr id="5" name="Picture 4">
            <a:extLst>
              <a:ext uri="{FF2B5EF4-FFF2-40B4-BE49-F238E27FC236}">
                <a16:creationId xmlns:a16="http://schemas.microsoft.com/office/drawing/2014/main" id="{836B75C6-7358-78E2-486F-295CBF8B187F}"/>
              </a:ext>
            </a:extLst>
          </p:cNvPr>
          <p:cNvPicPr>
            <a:picLocks noChangeAspect="1"/>
          </p:cNvPicPr>
          <p:nvPr/>
        </p:nvPicPr>
        <p:blipFill>
          <a:blip r:embed="rId2"/>
          <a:stretch>
            <a:fillRect/>
          </a:stretch>
        </p:blipFill>
        <p:spPr>
          <a:xfrm>
            <a:off x="2162143" y="1153887"/>
            <a:ext cx="7232228" cy="5541718"/>
          </a:xfrm>
          <a:prstGeom prst="rect">
            <a:avLst/>
          </a:prstGeom>
        </p:spPr>
      </p:pic>
    </p:spTree>
    <p:extLst>
      <p:ext uri="{BB962C8B-B14F-4D97-AF65-F5344CB8AC3E}">
        <p14:creationId xmlns:p14="http://schemas.microsoft.com/office/powerpoint/2010/main" val="106537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A0162-FC4D-0CF6-8E6D-C2661934DD0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1F5FCA-19A1-08CF-37D4-1B5A3C8E4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F8901AE-FDB4-DF19-3FB8-3CADB0A7FB26}"/>
              </a:ext>
            </a:extLst>
          </p:cNvPr>
          <p:cNvSpPr>
            <a:spLocks noGrp="1"/>
          </p:cNvSpPr>
          <p:nvPr>
            <p:ph type="title"/>
          </p:nvPr>
        </p:nvSpPr>
        <p:spPr>
          <a:xfrm>
            <a:off x="288213" y="282044"/>
            <a:ext cx="10222201" cy="516637"/>
          </a:xfrm>
        </p:spPr>
        <p:txBody>
          <a:bodyPr/>
          <a:lstStyle/>
          <a:p>
            <a:r>
              <a:rPr kumimoji="0" lang="en-AU" sz="2000" b="1" i="0" u="none" strike="noStrike" kern="1200" cap="none" spc="0" normalizeH="0" baseline="0" noProof="0" dirty="0">
                <a:ln>
                  <a:noFill/>
                </a:ln>
                <a:solidFill>
                  <a:srgbClr val="161818"/>
                </a:solidFill>
                <a:effectLst/>
                <a:uLnTx/>
                <a:uFillTx/>
                <a:latin typeface="Arial" panose="020B0604020202020204"/>
                <a:ea typeface="+mj-ea"/>
                <a:cs typeface="+mj-cs"/>
              </a:rPr>
              <a:t>Long term </a:t>
            </a:r>
            <a:r>
              <a:rPr lang="en-AU" sz="2000" dirty="0">
                <a:solidFill>
                  <a:srgbClr val="161818"/>
                </a:solidFill>
                <a:latin typeface="Arial" panose="020B0604020202020204"/>
              </a:rPr>
              <a:t>government bond yields continue to rise. </a:t>
            </a:r>
            <a:r>
              <a:rPr lang="en-AU" sz="2000" b="0" dirty="0">
                <a:solidFill>
                  <a:srgbClr val="161818"/>
                </a:solidFill>
                <a:latin typeface="Arial" panose="020B0604020202020204"/>
              </a:rPr>
              <a:t>Investors are becoming more concerned over inflation risks with the Middle East conflict as well as rising debt obligations</a:t>
            </a:r>
            <a:endParaRPr lang="en-AU" b="0" dirty="0"/>
          </a:p>
        </p:txBody>
      </p:sp>
      <p:pic>
        <p:nvPicPr>
          <p:cNvPr id="6" name="Picture 5">
            <a:extLst>
              <a:ext uri="{FF2B5EF4-FFF2-40B4-BE49-F238E27FC236}">
                <a16:creationId xmlns:a16="http://schemas.microsoft.com/office/drawing/2014/main" id="{ACC02AB1-ADE7-8F02-9411-8D338ADA41E7}"/>
              </a:ext>
            </a:extLst>
          </p:cNvPr>
          <p:cNvPicPr>
            <a:picLocks noChangeAspect="1"/>
          </p:cNvPicPr>
          <p:nvPr/>
        </p:nvPicPr>
        <p:blipFill>
          <a:blip r:embed="rId2"/>
          <a:stretch>
            <a:fillRect/>
          </a:stretch>
        </p:blipFill>
        <p:spPr>
          <a:xfrm>
            <a:off x="2027549" y="1110869"/>
            <a:ext cx="8387111" cy="5465087"/>
          </a:xfrm>
          <a:prstGeom prst="rect">
            <a:avLst/>
          </a:prstGeom>
        </p:spPr>
      </p:pic>
    </p:spTree>
    <p:extLst>
      <p:ext uri="{BB962C8B-B14F-4D97-AF65-F5344CB8AC3E}">
        <p14:creationId xmlns:p14="http://schemas.microsoft.com/office/powerpoint/2010/main" val="419137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023CF-7ADC-31E4-3E8C-0BA62C2F36C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4C9224-7A04-C9A4-ED58-808C534CD1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59B129C0-BE1D-AB4A-A64B-C2B6BF241346}"/>
              </a:ext>
            </a:extLst>
          </p:cNvPr>
          <p:cNvSpPr>
            <a:spLocks noGrp="1"/>
          </p:cNvSpPr>
          <p:nvPr>
            <p:ph type="title"/>
          </p:nvPr>
        </p:nvSpPr>
        <p:spPr>
          <a:xfrm>
            <a:off x="74428" y="258034"/>
            <a:ext cx="10800401" cy="776565"/>
          </a:xfrm>
        </p:spPr>
        <p:txBody>
          <a:bodyPr/>
          <a:lstStyle/>
          <a:p>
            <a:r>
              <a:rPr lang="en-AU" sz="2000" dirty="0"/>
              <a:t>Global inflation measure have been rising with higher energy prices from the Iran War.</a:t>
            </a:r>
            <a:r>
              <a:rPr lang="en-AU" sz="2000" b="0" dirty="0"/>
              <a:t> </a:t>
            </a:r>
            <a:r>
              <a:rPr lang="en-AU" sz="2000" i="1" dirty="0">
                <a:solidFill>
                  <a:srgbClr val="7030A0"/>
                </a:solidFill>
              </a:rPr>
              <a:t>This signals interest rate rises are being considered by central banks to contain inflation</a:t>
            </a:r>
          </a:p>
        </p:txBody>
      </p:sp>
      <p:sp>
        <p:nvSpPr>
          <p:cNvPr id="10" name="TextBox 9">
            <a:extLst>
              <a:ext uri="{FF2B5EF4-FFF2-40B4-BE49-F238E27FC236}">
                <a16:creationId xmlns:a16="http://schemas.microsoft.com/office/drawing/2014/main" id="{665B6A79-D6D6-D8F1-E54B-AD540C74699E}"/>
              </a:ext>
            </a:extLst>
          </p:cNvPr>
          <p:cNvSpPr txBox="1"/>
          <p:nvPr/>
        </p:nvSpPr>
        <p:spPr>
          <a:xfrm>
            <a:off x="74428" y="5399636"/>
            <a:ext cx="181133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a:ea typeface="Calibri"/>
                <a:cs typeface="Calibri"/>
              </a:rPr>
              <a:t>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a:ea typeface="Calibri"/>
                <a:cs typeface="Calibri"/>
              </a:rPr>
              <a:t>Australian Bureau of Statistics,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a:ea typeface="Calibri"/>
                <a:cs typeface="Calibri"/>
              </a:rPr>
              <a:t>Federal Reserve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a:ea typeface="Calibri"/>
                <a:cs typeface="Calibri"/>
              </a:rPr>
              <a:t> St Louis , China NBS  and </a:t>
            </a:r>
            <a:r>
              <a:rPr kumimoji="0" lang="en-AU" sz="1200" b="0" i="0" u="none" strike="noStrike" kern="1200" cap="none" spc="0" normalizeH="0" baseline="0" noProof="0" dirty="0" err="1">
                <a:ln>
                  <a:noFill/>
                </a:ln>
                <a:solidFill>
                  <a:prstClr val="black"/>
                </a:solidFill>
                <a:effectLst/>
                <a:uLnTx/>
                <a:uFillTx/>
                <a:latin typeface="Arial" panose="020B0604020202020204"/>
                <a:ea typeface="Calibri"/>
                <a:cs typeface="Calibri"/>
              </a:rPr>
              <a:t>Datastream</a:t>
            </a:r>
            <a:r>
              <a:rPr kumimoji="0" lang="en-AU" sz="1200" b="0" i="0" u="none" strike="noStrike" kern="1200" cap="none" spc="0" normalizeH="0" baseline="0" noProof="0" dirty="0">
                <a:ln>
                  <a:noFill/>
                </a:ln>
                <a:solidFill>
                  <a:prstClr val="black"/>
                </a:solidFill>
                <a:effectLst/>
                <a:uLnTx/>
                <a:uFillTx/>
                <a:latin typeface="Arial" panose="020B0604020202020204"/>
                <a:ea typeface="Calibri"/>
                <a:cs typeface="Calibri"/>
              </a:rPr>
              <a:t> </a:t>
            </a:r>
          </a:p>
        </p:txBody>
      </p:sp>
      <p:pic>
        <p:nvPicPr>
          <p:cNvPr id="7" name="Picture 6">
            <a:extLst>
              <a:ext uri="{FF2B5EF4-FFF2-40B4-BE49-F238E27FC236}">
                <a16:creationId xmlns:a16="http://schemas.microsoft.com/office/drawing/2014/main" id="{FF8BB64D-3D7B-C780-7C8B-08F5D6501E55}"/>
              </a:ext>
            </a:extLst>
          </p:cNvPr>
          <p:cNvPicPr>
            <a:picLocks noChangeAspect="1"/>
          </p:cNvPicPr>
          <p:nvPr/>
        </p:nvPicPr>
        <p:blipFill>
          <a:blip r:embed="rId2"/>
          <a:stretch>
            <a:fillRect/>
          </a:stretch>
        </p:blipFill>
        <p:spPr>
          <a:xfrm>
            <a:off x="2098801" y="914400"/>
            <a:ext cx="7674591" cy="5781205"/>
          </a:xfrm>
          <a:prstGeom prst="rect">
            <a:avLst/>
          </a:prstGeom>
        </p:spPr>
      </p:pic>
    </p:spTree>
    <p:extLst>
      <p:ext uri="{BB962C8B-B14F-4D97-AF65-F5344CB8AC3E}">
        <p14:creationId xmlns:p14="http://schemas.microsoft.com/office/powerpoint/2010/main" val="49823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4098D-91B9-75EB-3627-46D16E93D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2FED2-24C0-F676-9C38-EE5B738D2101}"/>
              </a:ext>
            </a:extLst>
          </p:cNvPr>
          <p:cNvSpPr>
            <a:spLocks noGrp="1"/>
          </p:cNvSpPr>
          <p:nvPr>
            <p:ph type="title"/>
          </p:nvPr>
        </p:nvSpPr>
        <p:spPr>
          <a:xfrm>
            <a:off x="186732" y="333056"/>
            <a:ext cx="10359648" cy="515828"/>
          </a:xfrm>
        </p:spPr>
        <p:txBody>
          <a:bodyPr/>
          <a:lstStyle/>
          <a:p>
            <a:r>
              <a:rPr lang="en-AU" sz="2000" dirty="0"/>
              <a:t>European Central Bank (ECB) raised cash interest rate by 0.25 % in June given the sharp  increase in inflation with the Middle East crisis. </a:t>
            </a:r>
            <a:endParaRPr lang="en-AU" sz="2000" b="0" i="1" dirty="0"/>
          </a:p>
        </p:txBody>
      </p:sp>
      <p:sp>
        <p:nvSpPr>
          <p:cNvPr id="4" name="Slide Number Placeholder 3">
            <a:extLst>
              <a:ext uri="{FF2B5EF4-FFF2-40B4-BE49-F238E27FC236}">
                <a16:creationId xmlns:a16="http://schemas.microsoft.com/office/drawing/2014/main" id="{1F89967B-09D2-E111-7698-96305878386C}"/>
              </a:ext>
            </a:extLst>
          </p:cNvPr>
          <p:cNvSpPr>
            <a:spLocks noGrp="1"/>
          </p:cNvSpPr>
          <p:nvPr>
            <p:ph type="sldNum" sz="quarter" idx="10"/>
          </p:nvPr>
        </p:nvSpPr>
        <p:spPr>
          <a:xfrm>
            <a:off x="11780750" y="6515385"/>
            <a:ext cx="257175" cy="191279"/>
          </a:xfrm>
        </p:spPr>
        <p:txBody>
          <a:bodyPr/>
          <a:lstStyle/>
          <a:p>
            <a:fld id="{124866B3-8C2A-4B94-AF1A-57C3F889C822}" type="slidenum">
              <a:rPr lang="en-AU" smtClean="0"/>
              <a:pPr/>
              <a:t>18</a:t>
            </a:fld>
            <a:endParaRPr lang="en-AU" sz="941" dirty="0"/>
          </a:p>
        </p:txBody>
      </p:sp>
      <p:sp>
        <p:nvSpPr>
          <p:cNvPr id="5" name="TextBox 4">
            <a:extLst>
              <a:ext uri="{FF2B5EF4-FFF2-40B4-BE49-F238E27FC236}">
                <a16:creationId xmlns:a16="http://schemas.microsoft.com/office/drawing/2014/main" id="{26C6EC42-66D7-88BD-0C01-30B8DC74F1F5}"/>
              </a:ext>
            </a:extLst>
          </p:cNvPr>
          <p:cNvSpPr txBox="1"/>
          <p:nvPr/>
        </p:nvSpPr>
        <p:spPr>
          <a:xfrm>
            <a:off x="186732" y="1198935"/>
            <a:ext cx="4515897" cy="5570756"/>
          </a:xfrm>
          <a:prstGeom prst="rect">
            <a:avLst/>
          </a:prstGeom>
          <a:noFill/>
        </p:spPr>
        <p:txBody>
          <a:bodyPr wrap="square" rtlCol="0">
            <a:spAutoFit/>
          </a:bodyPr>
          <a:lstStyle/>
          <a:p>
            <a:r>
              <a:rPr lang="en-AU" b="1" dirty="0"/>
              <a:t>ECB  policy statement for June</a:t>
            </a:r>
            <a:r>
              <a:rPr lang="en-AU" dirty="0"/>
              <a:t>:</a:t>
            </a:r>
          </a:p>
          <a:p>
            <a:endParaRPr lang="en-AU" sz="800" b="1" i="1" dirty="0"/>
          </a:p>
          <a:p>
            <a:r>
              <a:rPr lang="en-AU" sz="2000" i="1" dirty="0"/>
              <a:t>“ …… The war in the Middle East is generating inflation pressures, and the decision to raise rates is robust across a range of scenarios mapping out how the shock might evolve and affect the medium-term outlook for the Euro area. </a:t>
            </a:r>
          </a:p>
          <a:p>
            <a:endParaRPr lang="en-AU" sz="1000" i="1" dirty="0"/>
          </a:p>
          <a:p>
            <a:r>
              <a:rPr lang="en-AU" sz="2000" i="1" dirty="0"/>
              <a:t>The outlook remains uncertain, with upside risks for inflation and downside risks for economic growth. The full implications of the war for medium-term inflation and growth will depend on the intensity and duration of the energy price shock, as well as the scale of its indirect and second-round effects.</a:t>
            </a:r>
            <a:r>
              <a:rPr lang="en-AU" sz="2000" b="1" i="1" dirty="0"/>
              <a:t>”</a:t>
            </a:r>
          </a:p>
        </p:txBody>
      </p:sp>
      <p:pic>
        <p:nvPicPr>
          <p:cNvPr id="7" name="Picture 6">
            <a:extLst>
              <a:ext uri="{FF2B5EF4-FFF2-40B4-BE49-F238E27FC236}">
                <a16:creationId xmlns:a16="http://schemas.microsoft.com/office/drawing/2014/main" id="{C60C4683-18C0-D43C-2DF0-61746936C2FA}"/>
              </a:ext>
            </a:extLst>
          </p:cNvPr>
          <p:cNvPicPr>
            <a:picLocks noChangeAspect="1"/>
          </p:cNvPicPr>
          <p:nvPr/>
        </p:nvPicPr>
        <p:blipFill>
          <a:blip r:embed="rId2"/>
          <a:stretch>
            <a:fillRect/>
          </a:stretch>
        </p:blipFill>
        <p:spPr>
          <a:xfrm>
            <a:off x="4702629" y="1261964"/>
            <a:ext cx="7162799" cy="5444699"/>
          </a:xfrm>
          <a:prstGeom prst="rect">
            <a:avLst/>
          </a:prstGeom>
        </p:spPr>
      </p:pic>
    </p:spTree>
    <p:extLst>
      <p:ext uri="{BB962C8B-B14F-4D97-AF65-F5344CB8AC3E}">
        <p14:creationId xmlns:p14="http://schemas.microsoft.com/office/powerpoint/2010/main" val="83639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73BBC-2995-1A30-B6A1-B408CA648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E0474-AA8E-121D-F8A7-A34737BE712D}"/>
              </a:ext>
            </a:extLst>
          </p:cNvPr>
          <p:cNvSpPr>
            <a:spLocks noGrp="1"/>
          </p:cNvSpPr>
          <p:nvPr>
            <p:ph type="title"/>
          </p:nvPr>
        </p:nvSpPr>
        <p:spPr>
          <a:xfrm>
            <a:off x="119743" y="310197"/>
            <a:ext cx="10567663" cy="1087478"/>
          </a:xfrm>
        </p:spPr>
        <p:txBody>
          <a:bodyPr/>
          <a:lstStyle/>
          <a:p>
            <a:r>
              <a:rPr lang="en-AU" sz="2000" dirty="0"/>
              <a:t>The Bank of Japan (BoJ) raised their </a:t>
            </a:r>
            <a:r>
              <a:rPr lang="en-AU" sz="2000" dirty="0">
                <a:solidFill>
                  <a:srgbClr val="0000FF"/>
                </a:solidFill>
              </a:rPr>
              <a:t>policy interest rate by 0.25 % </a:t>
            </a:r>
            <a:r>
              <a:rPr lang="en-AU" sz="2000" b="0" dirty="0"/>
              <a:t>in June given that </a:t>
            </a:r>
            <a:br>
              <a:rPr lang="en-AU" sz="2000" b="0" dirty="0"/>
            </a:br>
            <a:r>
              <a:rPr lang="en-AU" sz="2000" b="0" dirty="0"/>
              <a:t>“ </a:t>
            </a:r>
            <a:r>
              <a:rPr lang="en-AU" sz="2000" b="0" i="1" dirty="0"/>
              <a:t>there is a risk </a:t>
            </a:r>
            <a:r>
              <a:rPr lang="en-AU" sz="2000" b="0" dirty="0"/>
              <a:t>” of  inflation going “ </a:t>
            </a:r>
            <a:r>
              <a:rPr lang="en-AU" sz="2000" b="0" i="1" dirty="0"/>
              <a:t>above the price stability target of 2 percent </a:t>
            </a:r>
            <a:r>
              <a:rPr lang="en-AU" sz="2000" b="0" dirty="0"/>
              <a:t>” </a:t>
            </a:r>
            <a:endParaRPr lang="en-AU" sz="2000" b="0" i="1" dirty="0">
              <a:solidFill>
                <a:schemeClr val="accent1"/>
              </a:solidFill>
            </a:endParaRPr>
          </a:p>
        </p:txBody>
      </p:sp>
      <p:sp>
        <p:nvSpPr>
          <p:cNvPr id="5" name="Slide Number Placeholder 4">
            <a:extLst>
              <a:ext uri="{FF2B5EF4-FFF2-40B4-BE49-F238E27FC236}">
                <a16:creationId xmlns:a16="http://schemas.microsoft.com/office/drawing/2014/main" id="{F450ECEF-2881-1417-DD5E-4AA8B588D1F7}"/>
              </a:ext>
            </a:extLst>
          </p:cNvPr>
          <p:cNvSpPr>
            <a:spLocks noGrp="1"/>
          </p:cNvSpPr>
          <p:nvPr>
            <p:ph type="sldNum" sz="quarter" idx="10"/>
          </p:nvPr>
        </p:nvSpPr>
        <p:spPr>
          <a:xfrm>
            <a:off x="11749786" y="6547803"/>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74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71EA8D9-1DF9-E504-6813-D24D634CF482}"/>
              </a:ext>
            </a:extLst>
          </p:cNvPr>
          <p:cNvSpPr txBox="1"/>
          <p:nvPr/>
        </p:nvSpPr>
        <p:spPr>
          <a:xfrm>
            <a:off x="185039" y="1192491"/>
            <a:ext cx="3810018" cy="5355312"/>
          </a:xfrm>
          <a:prstGeom prst="rect">
            <a:avLst/>
          </a:prstGeom>
          <a:noFill/>
        </p:spPr>
        <p:txBody>
          <a:bodyPr wrap="square">
            <a:spAutoFit/>
          </a:bodyPr>
          <a:lstStyle/>
          <a:p>
            <a:r>
              <a:rPr lang="en-AU" b="1" dirty="0"/>
              <a:t>BoJ statement for June :</a:t>
            </a:r>
          </a:p>
          <a:p>
            <a:r>
              <a:rPr lang="en-AU" i="1" dirty="0"/>
              <a:t>“ On the price front, the year-on-year rate of increase in the consumer price index (CPI, all items less fresh food) has recently been at a level below 2 percent due to factors such as the </a:t>
            </a:r>
            <a:r>
              <a:rPr lang="en-AU" b="1" i="1" dirty="0">
                <a:solidFill>
                  <a:srgbClr val="006600"/>
                </a:solidFill>
              </a:rPr>
              <a:t>effects of the government's measures to reduce the household burden of higher energy prices. </a:t>
            </a:r>
          </a:p>
          <a:p>
            <a:endParaRPr lang="en-AU" dirty="0"/>
          </a:p>
          <a:p>
            <a:r>
              <a:rPr lang="en-AU" b="1" i="1" dirty="0"/>
              <a:t>However, the </a:t>
            </a:r>
            <a:r>
              <a:rPr lang="en-AU" b="1" i="1" dirty="0">
                <a:solidFill>
                  <a:srgbClr val="FF0000"/>
                </a:solidFill>
              </a:rPr>
              <a:t>price pass-through stemming from the rise in crude oil prices has been progressing at a  relatively fast pace </a:t>
            </a:r>
            <a:r>
              <a:rPr lang="en-AU" i="1" dirty="0"/>
              <a:t>in business-to-business transactions, which could spread to an increase in consumer prices across a wide range of items. ”</a:t>
            </a:r>
          </a:p>
        </p:txBody>
      </p:sp>
      <p:pic>
        <p:nvPicPr>
          <p:cNvPr id="11" name="Picture 10">
            <a:extLst>
              <a:ext uri="{FF2B5EF4-FFF2-40B4-BE49-F238E27FC236}">
                <a16:creationId xmlns:a16="http://schemas.microsoft.com/office/drawing/2014/main" id="{36CE7807-CEC0-16BF-CD0E-27F31294500D}"/>
              </a:ext>
            </a:extLst>
          </p:cNvPr>
          <p:cNvPicPr>
            <a:picLocks noChangeAspect="1"/>
          </p:cNvPicPr>
          <p:nvPr/>
        </p:nvPicPr>
        <p:blipFill>
          <a:blip r:embed="rId2"/>
          <a:stretch>
            <a:fillRect/>
          </a:stretch>
        </p:blipFill>
        <p:spPr>
          <a:xfrm>
            <a:off x="4192804" y="1012372"/>
            <a:ext cx="7476681" cy="5726710"/>
          </a:xfrm>
          <a:prstGeom prst="rect">
            <a:avLst/>
          </a:prstGeom>
        </p:spPr>
      </p:pic>
      <p:sp>
        <p:nvSpPr>
          <p:cNvPr id="3" name="TextBox 2">
            <a:extLst>
              <a:ext uri="{FF2B5EF4-FFF2-40B4-BE49-F238E27FC236}">
                <a16:creationId xmlns:a16="http://schemas.microsoft.com/office/drawing/2014/main" id="{5DEC7C0F-B349-7DEE-F484-EF8469EAB85E}"/>
              </a:ext>
            </a:extLst>
          </p:cNvPr>
          <p:cNvSpPr txBox="1"/>
          <p:nvPr/>
        </p:nvSpPr>
        <p:spPr>
          <a:xfrm>
            <a:off x="10198713" y="2551837"/>
            <a:ext cx="977385" cy="1754326"/>
          </a:xfrm>
          <a:prstGeom prst="rect">
            <a:avLst/>
          </a:prstGeom>
          <a:noFill/>
        </p:spPr>
        <p:txBody>
          <a:bodyPr wrap="square" rtlCol="0">
            <a:spAutoFit/>
          </a:bodyPr>
          <a:lstStyle/>
          <a:p>
            <a:pPr algn="ctr"/>
            <a:r>
              <a:rPr lang="en-AU" b="1" dirty="0"/>
              <a:t>2.7%</a:t>
            </a:r>
          </a:p>
          <a:p>
            <a:pPr algn="ctr"/>
            <a:r>
              <a:rPr lang="en-AU" dirty="0"/>
              <a:t>JGB</a:t>
            </a:r>
          </a:p>
          <a:p>
            <a:pPr algn="ctr"/>
            <a:r>
              <a:rPr lang="en-AU" dirty="0"/>
              <a:t>10 year</a:t>
            </a:r>
          </a:p>
          <a:p>
            <a:pPr algn="ctr"/>
            <a:r>
              <a:rPr lang="en-AU" b="1" dirty="0">
                <a:solidFill>
                  <a:srgbClr val="FF0000"/>
                </a:solidFill>
              </a:rPr>
              <a:t>1.7 %</a:t>
            </a:r>
          </a:p>
          <a:p>
            <a:pPr algn="ctr"/>
            <a:endParaRPr lang="en-AU" b="1" dirty="0">
              <a:solidFill>
                <a:srgbClr val="FF0000"/>
              </a:solidFill>
            </a:endParaRPr>
          </a:p>
          <a:p>
            <a:pPr algn="ctr"/>
            <a:r>
              <a:rPr lang="en-AU" b="1" dirty="0">
                <a:solidFill>
                  <a:srgbClr val="0000FF"/>
                </a:solidFill>
              </a:rPr>
              <a:t>1.0 %</a:t>
            </a:r>
          </a:p>
        </p:txBody>
      </p:sp>
    </p:spTree>
    <p:extLst>
      <p:ext uri="{BB962C8B-B14F-4D97-AF65-F5344CB8AC3E}">
        <p14:creationId xmlns:p14="http://schemas.microsoft.com/office/powerpoint/2010/main" val="53641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623888" y="418973"/>
            <a:ext cx="9720000" cy="516637"/>
          </a:xfrm>
        </p:spPr>
        <p:txBody>
          <a:bodyPr/>
          <a:lstStyle/>
          <a:p>
            <a:r>
              <a:rPr lang="en-US" sz="2400" dirty="0"/>
              <a:t>Important information</a:t>
            </a:r>
            <a:endParaRPr lang="en-AU" sz="2400" dirty="0"/>
          </a:p>
        </p:txBody>
      </p:sp>
      <p:sp>
        <p:nvSpPr>
          <p:cNvPr id="2" name="Slide Number Placeholder 1">
            <a:extLst>
              <a:ext uri="{FF2B5EF4-FFF2-40B4-BE49-F238E27FC236}">
                <a16:creationId xmlns:a16="http://schemas.microsoft.com/office/drawing/2014/main" id="{FD25510D-BE77-41D7-ABE4-BCE32E4E91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70477A32-B69A-CB68-3147-91D9D7823F0E}"/>
              </a:ext>
            </a:extLst>
          </p:cNvPr>
          <p:cNvSpPr>
            <a:spLocks noGrp="1"/>
          </p:cNvSpPr>
          <p:nvPr>
            <p:ph idx="1"/>
          </p:nvPr>
        </p:nvSpPr>
        <p:spPr>
          <a:xfrm>
            <a:off x="407836" y="1142539"/>
            <a:ext cx="11643751" cy="5361787"/>
          </a:xfrm>
        </p:spPr>
        <p:txBody>
          <a:bodyPr/>
          <a:lstStyle/>
          <a:p>
            <a:pPr marL="0" indent="0">
              <a:spcBef>
                <a:spcPts val="300"/>
              </a:spcBef>
              <a:spcAft>
                <a:spcPts val="300"/>
              </a:spcAft>
              <a:buNone/>
            </a:pPr>
            <a:r>
              <a:rPr lang="en-AU" sz="1400" b="1" dirty="0">
                <a:solidFill>
                  <a:srgbClr val="4E4540"/>
                </a:solidFill>
                <a:effectLst/>
                <a:latin typeface="Arial" panose="020B0604020202020204" pitchFamily="34" charset="0"/>
                <a:ea typeface="Calibri" panose="020F0502020204030204" pitchFamily="34" charset="0"/>
              </a:rPr>
              <a:t>Important information</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This communication is provided by MLC Investments Limited (ABN 30 002 641 661, AFSL 230705) (MLC), part of the Insignia Financial Group of companies (comprising Insignia Financial Ltd, ABN 49 100 103 722 and its related bodies corporate) (‘Insignia Financial Group’).  </a:t>
            </a: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An investment with MLC does not represent a deposit or liability of, and is not guaranteed by, the Insignia Financial Group. </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600" b="1" dirty="0">
                <a:solidFill>
                  <a:srgbClr val="0000FF"/>
                </a:solidFill>
                <a:effectLst/>
                <a:latin typeface="Arial" panose="020B0604020202020204" pitchFamily="34" charset="0"/>
                <a:ea typeface="Calibri" panose="020F0502020204030204" pitchFamily="34" charset="0"/>
              </a:rPr>
              <a:t>This information may constitute general advice. </a:t>
            </a:r>
            <a:r>
              <a:rPr lang="en-AU" sz="1600" b="1" dirty="0">
                <a:effectLst/>
                <a:latin typeface="Arial" panose="020B0604020202020204" pitchFamily="34" charset="0"/>
                <a:ea typeface="Calibri" panose="020F0502020204030204" pitchFamily="34" charset="0"/>
              </a:rPr>
              <a:t>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a:t>
            </a:r>
            <a:endParaRPr lang="en-AU" sz="1600" b="1"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Past performance is not a reliable indicator of future performance. Share market returns are all in local currency.</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600" b="1" dirty="0">
                <a:solidFill>
                  <a:srgbClr val="0000FF"/>
                </a:solidFill>
                <a:effectLst/>
                <a:latin typeface="Arial" panose="020B0604020202020204" pitchFamily="34" charset="0"/>
                <a:ea typeface="Calibri" panose="020F0502020204030204" pitchFamily="34" charset="0"/>
              </a:rPr>
              <a:t>Any opinions expressed in this communication constitute our judgement at the time of issue and are subject to change. </a:t>
            </a:r>
            <a:r>
              <a:rPr lang="en-AU" sz="1600" dirty="0">
                <a:solidFill>
                  <a:srgbClr val="4E4540"/>
                </a:solidFill>
                <a:effectLst/>
                <a:latin typeface="Arial" panose="020B0604020202020204" pitchFamily="34" charset="0"/>
                <a:ea typeface="Calibri" panose="020F0502020204030204" pitchFamily="34" charset="0"/>
              </a:rPr>
              <a:t>We believe that the information contained in this communication is correct and that any estimates, opinions, conclusions or recommendations are reasonably held or made as at the time of compilation. </a:t>
            </a:r>
            <a:r>
              <a:rPr lang="en-AU" sz="1600" b="1" dirty="0">
                <a:solidFill>
                  <a:srgbClr val="FF0000"/>
                </a:solidFill>
                <a:effectLst/>
                <a:latin typeface="Arial" panose="020B0604020202020204" pitchFamily="34" charset="0"/>
                <a:ea typeface="Calibri" panose="020F0502020204030204" pitchFamily="34" charset="0"/>
              </a:rPr>
              <a:t>However, no warranty is made as to their accuracy or reliability </a:t>
            </a:r>
            <a:r>
              <a:rPr lang="en-AU" sz="1600" b="1" dirty="0">
                <a:solidFill>
                  <a:srgbClr val="0000FF"/>
                </a:solidFill>
                <a:effectLst/>
                <a:latin typeface="Arial" panose="020B0604020202020204" pitchFamily="34" charset="0"/>
                <a:ea typeface="Calibri" panose="020F0502020204030204" pitchFamily="34" charset="0"/>
              </a:rPr>
              <a:t>(which may change without notice), or other information contained in this communication.</a:t>
            </a:r>
            <a:endParaRPr lang="en-AU" sz="1600" b="1" dirty="0">
              <a:solidFill>
                <a:srgbClr val="0000FF"/>
              </a:solidFill>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This information is directed to and prepared for Australian residents only.</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MLC may use the services of any member of the Insignia Financial Group where it makes good business sense to do so and will benefit customers. Amounts paid for these services are always negotiated on an arm's length basis. MLC relies on third parties to provide certain information and is not responsible for its accuracy, nor is MLC liable for any loss arising from a person relying on information provided by third parties.</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Bloomberg Finance L.P. and its affiliates (collectively, “Bloomberg”) do not approve or endorse any information included in this material and disclaim all liability for any loss or damage of any kind arising out of the use of all or any part of this material.</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The funds referred to herein is not sponsored, endorsed, or promoted by MSCI, and MSCI bears no liability with respect to any such funds.</a:t>
            </a:r>
            <a:endParaRPr lang="en-AU" sz="1400" dirty="0">
              <a:effectLst/>
              <a:latin typeface="Times New Roman" panose="02020603050405020304" pitchFamily="18" charset="0"/>
              <a:ea typeface="Calibri" panose="020F0502020204030204" pitchFamily="34" charset="0"/>
            </a:endParaRPr>
          </a:p>
          <a:p>
            <a:pPr marL="0" indent="0">
              <a:buNone/>
            </a:pPr>
            <a:r>
              <a:rPr lang="en-AU" sz="1400" dirty="0">
                <a:effectLst/>
                <a:latin typeface="Calibri" panose="020F0502020204030204" pitchFamily="34" charset="0"/>
                <a:ea typeface="Calibri" panose="020F0502020204030204" pitchFamily="34" charset="0"/>
              </a:rPr>
              <a:t> </a:t>
            </a:r>
            <a:endParaRPr lang="en-AU" sz="1400" dirty="0">
              <a:effectLst/>
              <a:latin typeface="Times New Roman" panose="02020603050405020304" pitchFamily="18" charset="0"/>
              <a:ea typeface="Calibri" panose="020F0502020204030204" pitchFamily="34" charset="0"/>
            </a:endParaRPr>
          </a:p>
          <a:p>
            <a:endParaRPr lang="en-AU" dirty="0"/>
          </a:p>
        </p:txBody>
      </p:sp>
    </p:spTree>
    <p:extLst>
      <p:ext uri="{BB962C8B-B14F-4D97-AF65-F5344CB8AC3E}">
        <p14:creationId xmlns:p14="http://schemas.microsoft.com/office/powerpoint/2010/main" val="243859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AC6C-BF45-4AE1-9C82-FB0BB3FBC516}"/>
              </a:ext>
            </a:extLst>
          </p:cNvPr>
          <p:cNvSpPr>
            <a:spLocks noGrp="1"/>
          </p:cNvSpPr>
          <p:nvPr>
            <p:ph type="title"/>
          </p:nvPr>
        </p:nvSpPr>
        <p:spPr>
          <a:xfrm>
            <a:off x="102279" y="261342"/>
            <a:ext cx="10636492" cy="849002"/>
          </a:xfrm>
        </p:spPr>
        <p:txBody>
          <a:bodyPr/>
          <a:lstStyle/>
          <a:p>
            <a:r>
              <a:rPr kumimoji="0" lang="en-AU" sz="2000" b="1" i="0" u="none" strike="noStrike" kern="1200" cap="none" spc="0" normalizeH="0" baseline="0" noProof="0" dirty="0">
                <a:ln>
                  <a:noFill/>
                </a:ln>
                <a:solidFill>
                  <a:prstClr val="black"/>
                </a:solidFill>
                <a:effectLst/>
                <a:uLnTx/>
                <a:uFillTx/>
                <a:latin typeface="Arial" panose="020B0604020202020204"/>
                <a:ea typeface="+mj-ea"/>
                <a:cs typeface="+mj-cs"/>
              </a:rPr>
              <a:t>China’s activity data for May shows </a:t>
            </a:r>
            <a:r>
              <a:rPr lang="en-AU" sz="2000" dirty="0">
                <a:solidFill>
                  <a:schemeClr val="tx1"/>
                </a:solidFill>
              </a:rPr>
              <a:t>solid </a:t>
            </a:r>
            <a:r>
              <a:rPr lang="en-AU" sz="2000" dirty="0">
                <a:solidFill>
                  <a:srgbClr val="0000FF"/>
                </a:solidFill>
              </a:rPr>
              <a:t>industrial production</a:t>
            </a:r>
            <a:r>
              <a:rPr lang="en-AU" sz="1800" b="0" dirty="0">
                <a:solidFill>
                  <a:srgbClr val="0000FF"/>
                </a:solidFill>
              </a:rPr>
              <a:t> </a:t>
            </a:r>
            <a:r>
              <a:rPr lang="en-AU" sz="1800" b="0" i="1" dirty="0">
                <a:solidFill>
                  <a:srgbClr val="0000FF"/>
                </a:solidFill>
              </a:rPr>
              <a:t> </a:t>
            </a:r>
            <a:r>
              <a:rPr lang="en-AU" sz="2000" dirty="0">
                <a:solidFill>
                  <a:schemeClr val="tx1"/>
                </a:solidFill>
              </a:rPr>
              <a:t>but weak</a:t>
            </a:r>
            <a:r>
              <a:rPr lang="en-AU" sz="2000" dirty="0">
                <a:solidFill>
                  <a:srgbClr val="FF0000"/>
                </a:solidFill>
              </a:rPr>
              <a:t> retail spending </a:t>
            </a:r>
            <a:r>
              <a:rPr lang="en-AU" sz="2000" dirty="0">
                <a:solidFill>
                  <a:schemeClr val="tx1"/>
                </a:solidFill>
              </a:rPr>
              <a:t>given the struggling residential property market</a:t>
            </a:r>
            <a:br>
              <a:rPr lang="en-AU" sz="2000" dirty="0">
                <a:solidFill>
                  <a:schemeClr val="tx1"/>
                </a:solidFill>
              </a:rPr>
            </a:br>
            <a:endParaRPr lang="en-AU" sz="2000" dirty="0">
              <a:solidFill>
                <a:schemeClr val="tx1"/>
              </a:solidFill>
            </a:endParaRPr>
          </a:p>
        </p:txBody>
      </p:sp>
      <p:sp>
        <p:nvSpPr>
          <p:cNvPr id="5" name="Slide Number Placeholder 4">
            <a:extLst>
              <a:ext uri="{FF2B5EF4-FFF2-40B4-BE49-F238E27FC236}">
                <a16:creationId xmlns:a16="http://schemas.microsoft.com/office/drawing/2014/main" id="{05DC97BE-ED50-4AE0-BC14-EE6D8CD8F511}"/>
              </a:ext>
            </a:extLst>
          </p:cNvPr>
          <p:cNvSpPr>
            <a:spLocks noGrp="1"/>
          </p:cNvSpPr>
          <p:nvPr>
            <p:ph type="sldNum" sz="quarter" idx="10"/>
          </p:nvPr>
        </p:nvSpPr>
        <p:spPr>
          <a:xfrm>
            <a:off x="11832546" y="6405379"/>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74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73D1123-8339-4D90-A91E-4DCD65BF2C16}"/>
              </a:ext>
            </a:extLst>
          </p:cNvPr>
          <p:cNvSpPr txBox="1"/>
          <p:nvPr/>
        </p:nvSpPr>
        <p:spPr>
          <a:xfrm>
            <a:off x="10972523" y="6627168"/>
            <a:ext cx="111719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AAAequitycycle.xls</a:t>
            </a:r>
          </a:p>
        </p:txBody>
      </p:sp>
      <p:sp>
        <p:nvSpPr>
          <p:cNvPr id="9" name="TextBox 8">
            <a:extLst>
              <a:ext uri="{FF2B5EF4-FFF2-40B4-BE49-F238E27FC236}">
                <a16:creationId xmlns:a16="http://schemas.microsoft.com/office/drawing/2014/main" id="{D690EEC5-A252-1824-E38A-E2566C3F916A}"/>
              </a:ext>
            </a:extLst>
          </p:cNvPr>
          <p:cNvSpPr txBox="1"/>
          <p:nvPr/>
        </p:nvSpPr>
        <p:spPr>
          <a:xfrm>
            <a:off x="102279" y="1210300"/>
            <a:ext cx="4932377" cy="54168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Arial" panose="020B0604020202020204"/>
                <a:ea typeface="+mn-ea"/>
                <a:cs typeface="+mn-cs"/>
              </a:rPr>
              <a:t>RBA  Statement  May 2026 </a:t>
            </a:r>
            <a:r>
              <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 The national accounts measure of investment rebounded, with (China’s) monthly indicators suggesting this was broadly based across sectors. Notwithstanding a sharp increase in real estate investment in the quarter, </a:t>
            </a:r>
            <a:r>
              <a:rPr kumimoji="0" lang="en-AU" sz="1800" b="1" i="1" u="none" strike="noStrike" kern="1200" cap="none" spc="0" normalizeH="0" baseline="0" noProof="0" dirty="0">
                <a:ln>
                  <a:noFill/>
                </a:ln>
                <a:solidFill>
                  <a:schemeClr val="accent1"/>
                </a:solidFill>
                <a:effectLst/>
                <a:uLnTx/>
                <a:uFillTx/>
                <a:latin typeface="Arial" panose="020B0604020202020204"/>
                <a:ea typeface="+mn-ea"/>
                <a:cs typeface="+mn-cs"/>
              </a:rPr>
              <a:t>growth in housing sales and prices have remained weak.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7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The structural imbalance between strong domestic supply and soft domestic demand has persisted, underpinned by continued weakness in household consumption growth...”</a:t>
            </a: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China’s </a:t>
            </a:r>
            <a:r>
              <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rPr>
              <a:t>industrial production </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is expected to grow at 4.2% annual pace in May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Retail sales </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are expected to slump to a -0.5 %  contraction in the year to May.  </a:t>
            </a:r>
          </a:p>
        </p:txBody>
      </p:sp>
      <p:pic>
        <p:nvPicPr>
          <p:cNvPr id="7" name="Picture 6">
            <a:extLst>
              <a:ext uri="{FF2B5EF4-FFF2-40B4-BE49-F238E27FC236}">
                <a16:creationId xmlns:a16="http://schemas.microsoft.com/office/drawing/2014/main" id="{24ACC759-71BA-3D81-8F91-91F34A6F1CA7}"/>
              </a:ext>
            </a:extLst>
          </p:cNvPr>
          <p:cNvPicPr>
            <a:picLocks noChangeAspect="1"/>
          </p:cNvPicPr>
          <p:nvPr/>
        </p:nvPicPr>
        <p:blipFill>
          <a:blip r:embed="rId3"/>
          <a:stretch>
            <a:fillRect/>
          </a:stretch>
        </p:blipFill>
        <p:spPr>
          <a:xfrm>
            <a:off x="5255229" y="1110344"/>
            <a:ext cx="6653742" cy="5516824"/>
          </a:xfrm>
          <a:prstGeom prst="rect">
            <a:avLst/>
          </a:prstGeom>
        </p:spPr>
      </p:pic>
      <p:pic>
        <p:nvPicPr>
          <p:cNvPr id="13" name="Picture 12">
            <a:extLst>
              <a:ext uri="{FF2B5EF4-FFF2-40B4-BE49-F238E27FC236}">
                <a16:creationId xmlns:a16="http://schemas.microsoft.com/office/drawing/2014/main" id="{A130C4A9-D6B2-78DF-EEB9-9C562728202F}"/>
              </a:ext>
            </a:extLst>
          </p:cNvPr>
          <p:cNvPicPr>
            <a:picLocks noChangeAspect="1"/>
          </p:cNvPicPr>
          <p:nvPr/>
        </p:nvPicPr>
        <p:blipFill>
          <a:blip r:embed="rId4"/>
          <a:stretch>
            <a:fillRect/>
          </a:stretch>
        </p:blipFill>
        <p:spPr>
          <a:xfrm>
            <a:off x="10526891" y="3733800"/>
            <a:ext cx="652329" cy="979231"/>
          </a:xfrm>
          <a:prstGeom prst="rect">
            <a:avLst/>
          </a:prstGeom>
        </p:spPr>
      </p:pic>
    </p:spTree>
    <p:extLst>
      <p:ext uri="{BB962C8B-B14F-4D97-AF65-F5344CB8AC3E}">
        <p14:creationId xmlns:p14="http://schemas.microsoft.com/office/powerpoint/2010/main" val="86308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FCFC-4CA4-7461-22DF-763A77E26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94B0D-E718-AB70-7202-A72BC5466FD1}"/>
              </a:ext>
            </a:extLst>
          </p:cNvPr>
          <p:cNvSpPr>
            <a:spLocks noGrp="1"/>
          </p:cNvSpPr>
          <p:nvPr>
            <p:ph type="title"/>
          </p:nvPr>
        </p:nvSpPr>
        <p:spPr>
          <a:xfrm>
            <a:off x="251590" y="271289"/>
            <a:ext cx="10359702" cy="615553"/>
          </a:xfrm>
        </p:spPr>
        <p:txBody>
          <a:bodyPr/>
          <a:lstStyle/>
          <a:p>
            <a:r>
              <a:rPr lang="en-AU" sz="2000" b="1" dirty="0">
                <a:latin typeface="Arial" panose="020B0604020202020204" pitchFamily="34" charset="0"/>
                <a:cs typeface="Arial" panose="020B0604020202020204" pitchFamily="34" charset="0"/>
              </a:rPr>
              <a:t>Iron Ore prices have also been a positive surprise by </a:t>
            </a:r>
            <a:r>
              <a:rPr lang="en-AU" sz="2000" dirty="0">
                <a:latin typeface="Arial" panose="020B0604020202020204" pitchFamily="34" charset="0"/>
                <a:cs typeface="Arial" panose="020B0604020202020204" pitchFamily="34" charset="0"/>
              </a:rPr>
              <a:t>staying </a:t>
            </a:r>
            <a:r>
              <a:rPr lang="en-AU" sz="2000" b="1" dirty="0">
                <a:latin typeface="Arial" panose="020B0604020202020204" pitchFamily="34" charset="0"/>
                <a:cs typeface="Arial" panose="020B0604020202020204" pitchFamily="34" charset="0"/>
              </a:rPr>
              <a:t> around US$ </a:t>
            </a:r>
            <a:r>
              <a:rPr lang="en-AU" sz="2000" dirty="0">
                <a:latin typeface="Arial" panose="020B0604020202020204" pitchFamily="34" charset="0"/>
                <a:cs typeface="Arial" panose="020B0604020202020204" pitchFamily="34" charset="0"/>
              </a:rPr>
              <a:t>100</a:t>
            </a:r>
            <a:r>
              <a:rPr lang="en-AU" sz="2000" b="1" dirty="0">
                <a:latin typeface="Arial" panose="020B0604020202020204" pitchFamily="34" charset="0"/>
                <a:cs typeface="Arial" panose="020B0604020202020204" pitchFamily="34" charset="0"/>
              </a:rPr>
              <a:t> per ton despite the reality that China’s steel production is </a:t>
            </a:r>
            <a:r>
              <a:rPr lang="en-AU" sz="2000" dirty="0">
                <a:latin typeface="Arial" panose="020B0604020202020204" pitchFamily="34" charset="0"/>
                <a:cs typeface="Arial" panose="020B0604020202020204" pitchFamily="34" charset="0"/>
              </a:rPr>
              <a:t>falling</a:t>
            </a:r>
            <a:r>
              <a:rPr lang="en-AU" sz="2000" b="1" dirty="0">
                <a:latin typeface="Arial" panose="020B0604020202020204" pitchFamily="34" charset="0"/>
                <a:cs typeface="Arial" panose="020B0604020202020204" pitchFamily="34" charset="0"/>
              </a:rPr>
              <a:t>. </a:t>
            </a:r>
            <a:endParaRPr lang="en-AU" sz="1800" b="1" i="1" dirty="0">
              <a:solidFill>
                <a:schemeClr val="accent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DE4BEF9-E38D-378C-17D0-3429DCEACA4E}"/>
              </a:ext>
            </a:extLst>
          </p:cNvPr>
          <p:cNvSpPr>
            <a:spLocks noGrp="1"/>
          </p:cNvSpPr>
          <p:nvPr>
            <p:ph type="sldNum" sz="quarter" idx="10"/>
          </p:nvPr>
        </p:nvSpPr>
        <p:spPr>
          <a:xfrm>
            <a:off x="11746491" y="6041571"/>
            <a:ext cx="129823" cy="362037"/>
          </a:xfrm>
        </p:spPr>
        <p:txBody>
          <a:bodyPr/>
          <a:lstStyle/>
          <a:p>
            <a:fld id="{85862CF6-E18B-41F7-91E3-0BE057B5524C}" type="slidenum">
              <a:rPr lang="en-AU" smtClean="0"/>
              <a:pPr/>
              <a:t>21</a:t>
            </a:fld>
            <a:endParaRPr lang="en-AU" sz="749" dirty="0"/>
          </a:p>
        </p:txBody>
      </p:sp>
      <p:sp>
        <p:nvSpPr>
          <p:cNvPr id="3" name="TextBox 2">
            <a:extLst>
              <a:ext uri="{FF2B5EF4-FFF2-40B4-BE49-F238E27FC236}">
                <a16:creationId xmlns:a16="http://schemas.microsoft.com/office/drawing/2014/main" id="{EC802187-CD32-EF32-D583-2F7F7BFD009E}"/>
              </a:ext>
            </a:extLst>
          </p:cNvPr>
          <p:cNvSpPr txBox="1"/>
          <p:nvPr/>
        </p:nvSpPr>
        <p:spPr>
          <a:xfrm>
            <a:off x="114172" y="4851317"/>
            <a:ext cx="1170342" cy="1569660"/>
          </a:xfrm>
          <a:prstGeom prst="rect">
            <a:avLst/>
          </a:prstGeom>
          <a:noFill/>
        </p:spPr>
        <p:txBody>
          <a:bodyPr wrap="square" rtlCol="0">
            <a:spAutoFit/>
          </a:bodyPr>
          <a:lstStyle/>
          <a:p>
            <a:r>
              <a:rPr lang="en-AU" sz="1200" dirty="0">
                <a:effectLst/>
                <a:latin typeface="Calibri" panose="020F0502020204030204" pitchFamily="34" charset="0"/>
                <a:ea typeface="Calibri" panose="020F0502020204030204" pitchFamily="34" charset="0"/>
                <a:cs typeface="Times New Roman" panose="02020603050405020304" pitchFamily="18" charset="0"/>
              </a:rPr>
              <a:t>Refinitiv / DataStream &amp; China National Bureau of Statistics    </a:t>
            </a:r>
          </a:p>
          <a:p>
            <a:endParaRPr lang="en-AU" sz="1200" dirty="0">
              <a:latin typeface="Calibri" panose="020F0502020204030204" pitchFamily="34" charset="0"/>
              <a:ea typeface="Calibri" panose="020F0502020204030204" pitchFamily="34" charset="0"/>
              <a:cs typeface="Times New Roman" panose="02020603050405020304" pitchFamily="18" charset="0"/>
            </a:endParaRPr>
          </a:p>
          <a:p>
            <a:r>
              <a:rPr lang="en-AU" sz="1200" dirty="0">
                <a:effectLst/>
                <a:latin typeface="Calibri" panose="020F0502020204030204" pitchFamily="34" charset="0"/>
                <a:ea typeface="Calibri" panose="020F0502020204030204" pitchFamily="34" charset="0"/>
                <a:cs typeface="Times New Roman" panose="02020603050405020304" pitchFamily="18" charset="0"/>
              </a:rPr>
              <a:t>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AAAequitycycle</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B246AE9-039A-4594-27EB-F46F2CE98B11}"/>
              </a:ext>
            </a:extLst>
          </p:cNvPr>
          <p:cNvPicPr>
            <a:picLocks noChangeAspect="1"/>
          </p:cNvPicPr>
          <p:nvPr/>
        </p:nvPicPr>
        <p:blipFill>
          <a:blip r:embed="rId2"/>
          <a:stretch>
            <a:fillRect/>
          </a:stretch>
        </p:blipFill>
        <p:spPr>
          <a:xfrm>
            <a:off x="1975777" y="1030976"/>
            <a:ext cx="8165750" cy="5685510"/>
          </a:xfrm>
          <a:prstGeom prst="rect">
            <a:avLst/>
          </a:prstGeom>
        </p:spPr>
      </p:pic>
      <p:pic>
        <p:nvPicPr>
          <p:cNvPr id="12" name="Picture 11">
            <a:extLst>
              <a:ext uri="{FF2B5EF4-FFF2-40B4-BE49-F238E27FC236}">
                <a16:creationId xmlns:a16="http://schemas.microsoft.com/office/drawing/2014/main" id="{99CC4088-CA7F-D699-14B8-F59611B5E828}"/>
              </a:ext>
            </a:extLst>
          </p:cNvPr>
          <p:cNvPicPr>
            <a:picLocks noChangeAspect="1"/>
          </p:cNvPicPr>
          <p:nvPr/>
        </p:nvPicPr>
        <p:blipFill>
          <a:blip r:embed="rId3"/>
          <a:stretch>
            <a:fillRect/>
          </a:stretch>
        </p:blipFill>
        <p:spPr>
          <a:xfrm>
            <a:off x="2710287" y="2398582"/>
            <a:ext cx="3265971" cy="774259"/>
          </a:xfrm>
          <a:prstGeom prst="rect">
            <a:avLst/>
          </a:prstGeom>
        </p:spPr>
      </p:pic>
      <p:pic>
        <p:nvPicPr>
          <p:cNvPr id="9" name="Picture 8">
            <a:extLst>
              <a:ext uri="{FF2B5EF4-FFF2-40B4-BE49-F238E27FC236}">
                <a16:creationId xmlns:a16="http://schemas.microsoft.com/office/drawing/2014/main" id="{408CEED9-2373-B8FA-0BF4-C2711746495E}"/>
              </a:ext>
            </a:extLst>
          </p:cNvPr>
          <p:cNvPicPr>
            <a:picLocks noChangeAspect="1"/>
          </p:cNvPicPr>
          <p:nvPr/>
        </p:nvPicPr>
        <p:blipFill>
          <a:blip r:embed="rId4"/>
          <a:stretch>
            <a:fillRect/>
          </a:stretch>
        </p:blipFill>
        <p:spPr>
          <a:xfrm>
            <a:off x="8728548" y="3918548"/>
            <a:ext cx="902286" cy="1865538"/>
          </a:xfrm>
          <a:prstGeom prst="rect">
            <a:avLst/>
          </a:prstGeom>
        </p:spPr>
      </p:pic>
    </p:spTree>
    <p:extLst>
      <p:ext uri="{BB962C8B-B14F-4D97-AF65-F5344CB8AC3E}">
        <p14:creationId xmlns:p14="http://schemas.microsoft.com/office/powerpoint/2010/main" val="243572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4FF38-847C-DC6A-9D62-0527ECE0A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B704E-51AF-649B-DD44-652B07F98A53}"/>
              </a:ext>
            </a:extLst>
          </p:cNvPr>
          <p:cNvSpPr>
            <a:spLocks noGrp="1"/>
          </p:cNvSpPr>
          <p:nvPr>
            <p:ph type="title"/>
          </p:nvPr>
        </p:nvSpPr>
        <p:spPr>
          <a:xfrm>
            <a:off x="446315" y="261256"/>
            <a:ext cx="9720000" cy="870857"/>
          </a:xfrm>
        </p:spPr>
        <p:txBody>
          <a:bodyPr/>
          <a:lstStyle/>
          <a:p>
            <a:r>
              <a:rPr lang="en-AU" sz="2000" dirty="0"/>
              <a:t>RBA’s new forecasts are for </a:t>
            </a:r>
            <a:r>
              <a:rPr lang="en-AU" sz="2000" dirty="0">
                <a:solidFill>
                  <a:srgbClr val="FF0000"/>
                </a:solidFill>
              </a:rPr>
              <a:t>higher immediate inflation in 2026  </a:t>
            </a:r>
            <a:r>
              <a:rPr lang="en-AU" sz="2000" dirty="0"/>
              <a:t>which then moderates  next year  </a:t>
            </a:r>
            <a:r>
              <a:rPr lang="en-AU" sz="1800" b="0" dirty="0"/>
              <a:t>(SMP May 2026)</a:t>
            </a:r>
          </a:p>
        </p:txBody>
      </p:sp>
      <p:sp>
        <p:nvSpPr>
          <p:cNvPr id="4" name="Slide Number Placeholder 3">
            <a:extLst>
              <a:ext uri="{FF2B5EF4-FFF2-40B4-BE49-F238E27FC236}">
                <a16:creationId xmlns:a16="http://schemas.microsoft.com/office/drawing/2014/main" id="{C6914B19-DFC3-3B08-0E38-9B54EA5B8131}"/>
              </a:ext>
            </a:extLst>
          </p:cNvPr>
          <p:cNvSpPr>
            <a:spLocks noGrp="1"/>
          </p:cNvSpPr>
          <p:nvPr>
            <p:ph type="sldNum" sz="quarter" idx="10"/>
          </p:nvPr>
        </p:nvSpPr>
        <p:spPr/>
        <p:txBody>
          <a:bodyPr/>
          <a:lstStyle/>
          <a:p>
            <a:fld id="{124866B3-8C2A-4B94-AF1A-57C3F889C822}" type="slidenum">
              <a:rPr lang="en-AU" smtClean="0"/>
              <a:pPr/>
              <a:t>22</a:t>
            </a:fld>
            <a:endParaRPr lang="en-AU" sz="941" dirty="0"/>
          </a:p>
        </p:txBody>
      </p:sp>
      <p:sp>
        <p:nvSpPr>
          <p:cNvPr id="8" name="TextBox 7">
            <a:extLst>
              <a:ext uri="{FF2B5EF4-FFF2-40B4-BE49-F238E27FC236}">
                <a16:creationId xmlns:a16="http://schemas.microsoft.com/office/drawing/2014/main" id="{B2E8F9C8-7C48-B834-7A32-77E53D78ED16}"/>
              </a:ext>
            </a:extLst>
          </p:cNvPr>
          <p:cNvSpPr txBox="1"/>
          <p:nvPr/>
        </p:nvSpPr>
        <p:spPr>
          <a:xfrm>
            <a:off x="10295023" y="2486579"/>
            <a:ext cx="1513114" cy="3662541"/>
          </a:xfrm>
          <a:prstGeom prst="rect">
            <a:avLst/>
          </a:prstGeom>
          <a:noFill/>
        </p:spPr>
        <p:txBody>
          <a:bodyPr wrap="square" rtlCol="0">
            <a:spAutoFit/>
          </a:bodyPr>
          <a:lstStyle/>
          <a:p>
            <a:r>
              <a:rPr lang="en-AU" i="1" dirty="0"/>
              <a:t>Forecasts profile is for :</a:t>
            </a:r>
          </a:p>
          <a:p>
            <a:endParaRPr lang="en-AU" i="1" dirty="0"/>
          </a:p>
          <a:p>
            <a:pPr algn="ctr"/>
            <a:r>
              <a:rPr lang="en-AU" b="1" i="1" dirty="0"/>
              <a:t>Slower economic activity</a:t>
            </a:r>
          </a:p>
          <a:p>
            <a:pPr algn="ctr"/>
            <a:endParaRPr lang="en-AU" b="1" i="1" dirty="0"/>
          </a:p>
          <a:p>
            <a:pPr algn="ctr"/>
            <a:r>
              <a:rPr lang="en-AU" sz="1400" b="1" i="1" dirty="0">
                <a:solidFill>
                  <a:srgbClr val="0000FF"/>
                </a:solidFill>
              </a:rPr>
              <a:t>Unemployment grinds up</a:t>
            </a:r>
          </a:p>
          <a:p>
            <a:pPr algn="ctr"/>
            <a:endParaRPr lang="en-AU" sz="1400" i="1" dirty="0"/>
          </a:p>
          <a:p>
            <a:pPr algn="ctr"/>
            <a:endParaRPr lang="en-AU" sz="1400" i="1" dirty="0"/>
          </a:p>
          <a:p>
            <a:pPr algn="ctr"/>
            <a:r>
              <a:rPr lang="en-AU" b="1" i="1" dirty="0">
                <a:solidFill>
                  <a:srgbClr val="FF0000"/>
                </a:solidFill>
              </a:rPr>
              <a:t>Higher </a:t>
            </a:r>
          </a:p>
          <a:p>
            <a:pPr algn="ctr"/>
            <a:r>
              <a:rPr lang="en-AU" b="1" i="1" dirty="0">
                <a:solidFill>
                  <a:srgbClr val="FF0000"/>
                </a:solidFill>
              </a:rPr>
              <a:t>INFLATION</a:t>
            </a:r>
          </a:p>
          <a:p>
            <a:endParaRPr lang="en-AU" sz="1400" i="1" dirty="0"/>
          </a:p>
        </p:txBody>
      </p:sp>
      <p:pic>
        <p:nvPicPr>
          <p:cNvPr id="12" name="Content Placeholder 11">
            <a:extLst>
              <a:ext uri="{FF2B5EF4-FFF2-40B4-BE49-F238E27FC236}">
                <a16:creationId xmlns:a16="http://schemas.microsoft.com/office/drawing/2014/main" id="{AEDCD567-CE89-0E99-9790-9771BC8EE0FD}"/>
              </a:ext>
            </a:extLst>
          </p:cNvPr>
          <p:cNvPicPr>
            <a:picLocks noGrp="1" noChangeAspect="1"/>
          </p:cNvPicPr>
          <p:nvPr>
            <p:ph idx="1"/>
          </p:nvPr>
        </p:nvPicPr>
        <p:blipFill>
          <a:blip r:embed="rId2"/>
          <a:stretch>
            <a:fillRect/>
          </a:stretch>
        </p:blipFill>
        <p:spPr>
          <a:xfrm>
            <a:off x="349286" y="889348"/>
            <a:ext cx="9720000" cy="5806257"/>
          </a:xfrm>
          <a:prstGeom prst="rect">
            <a:avLst/>
          </a:prstGeom>
        </p:spPr>
      </p:pic>
      <p:sp>
        <p:nvSpPr>
          <p:cNvPr id="13" name="Rectangle 12">
            <a:extLst>
              <a:ext uri="{FF2B5EF4-FFF2-40B4-BE49-F238E27FC236}">
                <a16:creationId xmlns:a16="http://schemas.microsoft.com/office/drawing/2014/main" id="{19304793-579B-28DF-58F0-7C0C8BDB22FF}"/>
              </a:ext>
            </a:extLst>
          </p:cNvPr>
          <p:cNvSpPr/>
          <p:nvPr/>
        </p:nvSpPr>
        <p:spPr>
          <a:xfrm>
            <a:off x="6096000" y="4850524"/>
            <a:ext cx="1349829" cy="176904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283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ED717-6AB7-4AB6-9A32-74077BB7400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3F205-6D67-C1F9-7F98-C634288803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5EC68585-AAFC-EAC5-2B67-26FDA640236B}"/>
              </a:ext>
            </a:extLst>
          </p:cNvPr>
          <p:cNvSpPr>
            <a:spLocks noGrp="1"/>
          </p:cNvSpPr>
          <p:nvPr>
            <p:ph type="title"/>
          </p:nvPr>
        </p:nvSpPr>
        <p:spPr>
          <a:xfrm>
            <a:off x="337457" y="306182"/>
            <a:ext cx="10189029" cy="516637"/>
          </a:xfrm>
        </p:spPr>
        <p:txBody>
          <a:bodyPr/>
          <a:lstStyle/>
          <a:p>
            <a:r>
              <a:rPr lang="en-AU" sz="2000" dirty="0"/>
              <a:t>Australia’s headline annual inflation came in at 4 % and the Trimmed Mean at 3.6 % in May. </a:t>
            </a:r>
            <a:r>
              <a:rPr lang="en-AU" sz="2000" b="0" dirty="0"/>
              <a:t>This is still well above the RBA’s 2%  to  3% target range .</a:t>
            </a:r>
          </a:p>
        </p:txBody>
      </p:sp>
      <p:pic>
        <p:nvPicPr>
          <p:cNvPr id="5" name="Picture 4">
            <a:extLst>
              <a:ext uri="{FF2B5EF4-FFF2-40B4-BE49-F238E27FC236}">
                <a16:creationId xmlns:a16="http://schemas.microsoft.com/office/drawing/2014/main" id="{C48B8BD2-8E81-8F9B-036C-53DB2622038A}"/>
              </a:ext>
            </a:extLst>
          </p:cNvPr>
          <p:cNvPicPr>
            <a:picLocks noChangeAspect="1"/>
          </p:cNvPicPr>
          <p:nvPr/>
        </p:nvPicPr>
        <p:blipFill>
          <a:blip r:embed="rId2"/>
          <a:stretch>
            <a:fillRect/>
          </a:stretch>
        </p:blipFill>
        <p:spPr>
          <a:xfrm>
            <a:off x="1817914" y="1012371"/>
            <a:ext cx="7968343" cy="5683233"/>
          </a:xfrm>
          <a:prstGeom prst="rect">
            <a:avLst/>
          </a:prstGeom>
        </p:spPr>
      </p:pic>
      <p:cxnSp>
        <p:nvCxnSpPr>
          <p:cNvPr id="6" name="Straight Arrow Connector 5">
            <a:extLst>
              <a:ext uri="{FF2B5EF4-FFF2-40B4-BE49-F238E27FC236}">
                <a16:creationId xmlns:a16="http://schemas.microsoft.com/office/drawing/2014/main" id="{AAD837A7-8F06-4F3D-91A9-63ADE168641D}"/>
              </a:ext>
            </a:extLst>
          </p:cNvPr>
          <p:cNvCxnSpPr>
            <a:cxnSpLocks/>
          </p:cNvCxnSpPr>
          <p:nvPr/>
        </p:nvCxnSpPr>
        <p:spPr>
          <a:xfrm flipV="1">
            <a:off x="7522029" y="4071257"/>
            <a:ext cx="533400" cy="228600"/>
          </a:xfrm>
          <a:prstGeom prst="straightConnector1">
            <a:avLst/>
          </a:prstGeom>
          <a:ln w="508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681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6567D-96B6-AA5B-95E9-90E2381A85D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90408B-6E22-9BD8-E8CA-89E091B50669}"/>
              </a:ext>
            </a:extLst>
          </p:cNvPr>
          <p:cNvSpPr>
            <a:spLocks noGrp="1"/>
          </p:cNvSpPr>
          <p:nvPr>
            <p:ph type="sldNum" sz="quarter" idx="12"/>
          </p:nvPr>
        </p:nvSpPr>
        <p:spPr>
          <a:xfrm>
            <a:off x="11736962" y="6562173"/>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73ABF01-39E9-41E6-FC76-ED5CAD27A4FE}"/>
              </a:ext>
            </a:extLst>
          </p:cNvPr>
          <p:cNvSpPr>
            <a:spLocks noGrp="1"/>
          </p:cNvSpPr>
          <p:nvPr>
            <p:ph type="title"/>
          </p:nvPr>
        </p:nvSpPr>
        <p:spPr>
          <a:xfrm>
            <a:off x="280030" y="327954"/>
            <a:ext cx="9408256" cy="516637"/>
          </a:xfrm>
        </p:spPr>
        <p:txBody>
          <a:bodyPr/>
          <a:lstStyle/>
          <a:p>
            <a:r>
              <a:rPr lang="en-AU" sz="2000" dirty="0"/>
              <a:t>Australian key essentials still show considerable price pressures with the ABS measure showing 4.7 % annual inflation in May.</a:t>
            </a:r>
            <a:endParaRPr lang="en-AU" sz="2000" b="0" i="1" dirty="0"/>
          </a:p>
        </p:txBody>
      </p:sp>
      <p:sp>
        <p:nvSpPr>
          <p:cNvPr id="10" name="TextBox 9">
            <a:extLst>
              <a:ext uri="{FF2B5EF4-FFF2-40B4-BE49-F238E27FC236}">
                <a16:creationId xmlns:a16="http://schemas.microsoft.com/office/drawing/2014/main" id="{EED47823-48C7-FC7D-D6A7-56EC19BF1D10}"/>
              </a:ext>
            </a:extLst>
          </p:cNvPr>
          <p:cNvSpPr txBox="1"/>
          <p:nvPr/>
        </p:nvSpPr>
        <p:spPr>
          <a:xfrm>
            <a:off x="197863" y="1257987"/>
            <a:ext cx="3712028" cy="54476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rPr>
              <a:t>ABS measure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rPr>
              <a:t>Non-Discretionary CPI showed annual inflation running at 4.7%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ABS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Goods or services which are purchased because they meet a basic need </a:t>
            </a:r>
            <a:r>
              <a:rPr kumimoji="0" lang="en-AU" sz="16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(food, shelter, healthcare), are required to maintain current living arrangements (car maintenance, school fees), or are a legal obligation (compulsory insurance, stamp duty).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1"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Spending on these goods or services may be less responsive when there are changes in household wealth and incomes, or changes in relative prices. </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srgbClr val="0000FF"/>
                </a:solidFill>
                <a:effectLst/>
                <a:uLnTx/>
                <a:uFillTx/>
                <a:latin typeface="Arial" panose="020B0604020202020204"/>
                <a:ea typeface="+mn-ea"/>
                <a:cs typeface="+mn-cs"/>
                <a:hlinkClick r:id="rId2"/>
              </a:rPr>
              <a:t>https://www.abs.gov.au/articles/measuring-non-discretionary-and-discretionary-inflation#</a:t>
            </a:r>
            <a:endParaRPr kumimoji="0" lang="en-AU" sz="1200" b="0" i="1" u="none" strike="noStrike" kern="1200" cap="none" spc="0" normalizeH="0" baseline="0" noProof="0" dirty="0">
              <a:ln>
                <a:noFill/>
              </a:ln>
              <a:solidFill>
                <a:srgbClr val="0000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1" u="none" strike="noStrike" kern="1200" cap="none" spc="0" normalizeH="0" baseline="0" noProof="0" dirty="0">
              <a:ln>
                <a:noFill/>
              </a:ln>
              <a:solidFill>
                <a:srgbClr val="0000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srgbClr val="0000FF"/>
                </a:solidFill>
                <a:effectLst/>
                <a:uLnTx/>
                <a:uFillTx/>
                <a:latin typeface="Arial" panose="020B0604020202020204"/>
                <a:ea typeface="+mn-ea"/>
                <a:cs typeface="+mn-cs"/>
              </a:rPr>
              <a:t>Hence excludes “take away meals, alcohol and holidays.”</a:t>
            </a:r>
          </a:p>
        </p:txBody>
      </p:sp>
      <p:pic>
        <p:nvPicPr>
          <p:cNvPr id="5" name="Picture 4">
            <a:extLst>
              <a:ext uri="{FF2B5EF4-FFF2-40B4-BE49-F238E27FC236}">
                <a16:creationId xmlns:a16="http://schemas.microsoft.com/office/drawing/2014/main" id="{CBC15D84-8D69-5E89-8F74-A779CEFD43A9}"/>
              </a:ext>
            </a:extLst>
          </p:cNvPr>
          <p:cNvPicPr>
            <a:picLocks noChangeAspect="1"/>
          </p:cNvPicPr>
          <p:nvPr/>
        </p:nvPicPr>
        <p:blipFill>
          <a:blip r:embed="rId3"/>
          <a:stretch>
            <a:fillRect/>
          </a:stretch>
        </p:blipFill>
        <p:spPr>
          <a:xfrm>
            <a:off x="4049486" y="1052713"/>
            <a:ext cx="7805057" cy="5509460"/>
          </a:xfrm>
          <a:prstGeom prst="rect">
            <a:avLst/>
          </a:prstGeom>
        </p:spPr>
      </p:pic>
    </p:spTree>
    <p:extLst>
      <p:ext uri="{BB962C8B-B14F-4D97-AF65-F5344CB8AC3E}">
        <p14:creationId xmlns:p14="http://schemas.microsoft.com/office/powerpoint/2010/main" val="404231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0AE21-57ED-B4A3-4FED-07A3B4C0B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8D31C-8AFE-9F99-852B-FD910ED5982F}"/>
              </a:ext>
            </a:extLst>
          </p:cNvPr>
          <p:cNvSpPr>
            <a:spLocks noGrp="1"/>
          </p:cNvSpPr>
          <p:nvPr>
            <p:ph type="title"/>
          </p:nvPr>
        </p:nvSpPr>
        <p:spPr/>
        <p:txBody>
          <a:bodyPr/>
          <a:lstStyle/>
          <a:p>
            <a:r>
              <a:rPr lang="en-AU" sz="2000" dirty="0"/>
              <a:t>RBA Board statement  on June 16 :</a:t>
            </a:r>
          </a:p>
        </p:txBody>
      </p:sp>
      <p:sp>
        <p:nvSpPr>
          <p:cNvPr id="3" name="Content Placeholder 2">
            <a:extLst>
              <a:ext uri="{FF2B5EF4-FFF2-40B4-BE49-F238E27FC236}">
                <a16:creationId xmlns:a16="http://schemas.microsoft.com/office/drawing/2014/main" id="{F572EA30-114B-8C81-88EC-A6B31C957956}"/>
              </a:ext>
            </a:extLst>
          </p:cNvPr>
          <p:cNvSpPr>
            <a:spLocks noGrp="1"/>
          </p:cNvSpPr>
          <p:nvPr>
            <p:ph idx="1"/>
          </p:nvPr>
        </p:nvSpPr>
        <p:spPr>
          <a:xfrm>
            <a:off x="490817" y="1365662"/>
            <a:ext cx="11210365" cy="4986264"/>
          </a:xfrm>
        </p:spPr>
        <p:txBody>
          <a:bodyPr/>
          <a:lstStyle/>
          <a:p>
            <a:pPr marL="0" lvl="0" indent="0">
              <a:buNone/>
            </a:pPr>
            <a:endParaRPr lang="en-AU" sz="1200" b="1" dirty="0">
              <a:solidFill>
                <a:srgbClr val="FF0000"/>
              </a:solidFill>
              <a:latin typeface="Arial" panose="020B0604020202020204" pitchFamily="34" charset="0"/>
              <a:ea typeface="Times New Roman" panose="02020603050405020304" pitchFamily="18" charset="0"/>
              <a:cs typeface="Aptos" panose="020B0004020202020204" pitchFamily="34" charset="0"/>
            </a:endParaRPr>
          </a:p>
          <a:p>
            <a:pPr marL="0" lvl="0" indent="0">
              <a:buNone/>
            </a:pPr>
            <a:r>
              <a:rPr lang="en-AU"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The RBA statement again emphasised that Australia’s inflation is</a:t>
            </a:r>
            <a:r>
              <a:rPr lang="en-AU" sz="24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r>
              <a:rPr lang="en-AU" sz="2400" i="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still too high</a:t>
            </a:r>
            <a:r>
              <a:rPr lang="en-AU"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 There is some comfort with lower oil prices recently but “</a:t>
            </a:r>
            <a:r>
              <a:rPr lang="en-AU" sz="2400" i="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commodity prices remain higher than they were prior to the conflict in the Middle East.</a:t>
            </a:r>
            <a:r>
              <a:rPr lang="en-AU" sz="2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 </a:t>
            </a:r>
            <a:endParaRPr lang="en-AU" sz="36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AU" sz="24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endParaRPr lang="en-AU" sz="3600" dirty="0">
              <a:effectLst/>
              <a:latin typeface="Aptos" panose="020B0004020202020204" pitchFamily="34" charset="0"/>
              <a:ea typeface="Aptos" panose="020B0004020202020204" pitchFamily="34" charset="0"/>
              <a:cs typeface="Aptos" panose="020B0004020202020204" pitchFamily="34" charset="0"/>
            </a:endParaRPr>
          </a:p>
          <a:p>
            <a:pPr marL="0" lvl="0" indent="0">
              <a:buNone/>
            </a:pPr>
            <a:r>
              <a:rPr lang="en-AU" sz="2400" b="1" dirty="0">
                <a:solidFill>
                  <a:srgbClr val="0000FF"/>
                </a:solidFill>
                <a:effectLst/>
                <a:latin typeface="Arial" panose="020B0604020202020204" pitchFamily="34" charset="0"/>
                <a:ea typeface="Times New Roman" panose="02020603050405020304" pitchFamily="18" charset="0"/>
                <a:cs typeface="Aptos" panose="020B0004020202020204" pitchFamily="34" charset="0"/>
              </a:rPr>
              <a:t>The RBA is still worried on the inflation risk from the Middle East conflict given that the “</a:t>
            </a:r>
            <a:r>
              <a:rPr lang="en-AU" sz="2400" b="1" i="1" dirty="0">
                <a:solidFill>
                  <a:srgbClr val="0000FF"/>
                </a:solidFill>
                <a:effectLst/>
                <a:latin typeface="Arial" panose="020B0604020202020204" pitchFamily="34" charset="0"/>
                <a:ea typeface="Times New Roman" panose="02020603050405020304" pitchFamily="18" charset="0"/>
                <a:cs typeface="Aptos" panose="020B0004020202020204" pitchFamily="34" charset="0"/>
              </a:rPr>
              <a:t>resolution</a:t>
            </a:r>
            <a:r>
              <a:rPr lang="en-AU" sz="2400" b="1" dirty="0">
                <a:solidFill>
                  <a:srgbClr val="0000FF"/>
                </a:solidFill>
                <a:effectLst/>
                <a:latin typeface="Arial" panose="020B0604020202020204" pitchFamily="34" charset="0"/>
                <a:ea typeface="Times New Roman" panose="02020603050405020304" pitchFamily="18" charset="0"/>
                <a:cs typeface="Aptos" panose="020B0004020202020204" pitchFamily="34" charset="0"/>
              </a:rPr>
              <a:t>” is only at an “</a:t>
            </a:r>
            <a:r>
              <a:rPr lang="en-AU" sz="2400" b="1" i="1" dirty="0">
                <a:solidFill>
                  <a:srgbClr val="0000FF"/>
                </a:solidFill>
                <a:effectLst/>
                <a:latin typeface="Arial" panose="020B0604020202020204" pitchFamily="34" charset="0"/>
                <a:ea typeface="Times New Roman" panose="02020603050405020304" pitchFamily="18" charset="0"/>
                <a:cs typeface="Aptos" panose="020B0004020202020204" pitchFamily="34" charset="0"/>
              </a:rPr>
              <a:t>early stage</a:t>
            </a:r>
            <a:r>
              <a:rPr lang="en-AU" sz="2400" b="1" dirty="0">
                <a:solidFill>
                  <a:srgbClr val="0000FF"/>
                </a:solidFill>
                <a:effectLst/>
                <a:latin typeface="Arial" panose="020B0604020202020204" pitchFamily="34" charset="0"/>
                <a:ea typeface="Times New Roman" panose="02020603050405020304" pitchFamily="18" charset="0"/>
                <a:cs typeface="Aptos" panose="020B0004020202020204" pitchFamily="34" charset="0"/>
              </a:rPr>
              <a:t>” with significant global oil supply disruptions.   </a:t>
            </a:r>
          </a:p>
          <a:p>
            <a:pPr marL="0" lvl="0" indent="0">
              <a:buNone/>
            </a:pPr>
            <a:endParaRPr lang="en-AU" sz="1200" b="1" dirty="0">
              <a:solidFill>
                <a:srgbClr val="0000FF"/>
              </a:solidFill>
              <a:latin typeface="Arial" panose="020B0604020202020204" pitchFamily="34" charset="0"/>
              <a:ea typeface="Aptos" panose="020B0004020202020204" pitchFamily="34" charset="0"/>
              <a:cs typeface="Aptos" panose="020B0004020202020204" pitchFamily="34" charset="0"/>
            </a:endParaRPr>
          </a:p>
          <a:p>
            <a:pPr marL="0" lvl="0" indent="0">
              <a:buNone/>
            </a:pPr>
            <a:r>
              <a:rPr lang="en-AU" sz="2400" b="1" dirty="0">
                <a:solidFill>
                  <a:srgbClr val="C04F15"/>
                </a:solidFill>
                <a:effectLst/>
                <a:latin typeface="Arial" panose="020B0604020202020204" pitchFamily="34" charset="0"/>
                <a:ea typeface="Times New Roman" panose="02020603050405020304" pitchFamily="18" charset="0"/>
                <a:cs typeface="Aptos" panose="020B0004020202020204" pitchFamily="34" charset="0"/>
              </a:rPr>
              <a:t>The central bank is also concerned about immediate price pressures in the business sector and higher inflation expectations</a:t>
            </a:r>
            <a:r>
              <a:rPr lang="en-AU" sz="20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The RBA noted that “</a:t>
            </a:r>
            <a:r>
              <a:rPr lang="en-AU" sz="2000" i="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some firms experiencing cost pressures are increasing the prices of their goods and services and others are looking to do so</a:t>
            </a:r>
            <a:r>
              <a:rPr lang="en-AU" sz="20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 Inflation expectations “</a:t>
            </a:r>
            <a:r>
              <a:rPr lang="en-AU" sz="2000" i="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have eased but remain higher than earlier in the year”.</a:t>
            </a:r>
            <a:endParaRPr lang="en-AU" sz="2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lvl="0" indent="0">
              <a:buNone/>
            </a:pPr>
            <a:endParaRPr lang="en-AU" sz="3600" dirty="0">
              <a:effectLst/>
              <a:latin typeface="Aptos" panose="020B0004020202020204" pitchFamily="34" charset="0"/>
              <a:ea typeface="Aptos" panose="020B0004020202020204" pitchFamily="34" charset="0"/>
              <a:cs typeface="Aptos" panose="020B0004020202020204" pitchFamily="34" charset="0"/>
            </a:endParaRPr>
          </a:p>
          <a:p>
            <a:pPr marL="0" lvl="0" indent="0">
              <a:buNone/>
            </a:pPr>
            <a:r>
              <a:rPr lang="en-AU" sz="2400" i="1" dirty="0"/>
              <a:t> </a:t>
            </a:r>
          </a:p>
        </p:txBody>
      </p:sp>
      <p:sp>
        <p:nvSpPr>
          <p:cNvPr id="4" name="Slide Number Placeholder 3">
            <a:extLst>
              <a:ext uri="{FF2B5EF4-FFF2-40B4-BE49-F238E27FC236}">
                <a16:creationId xmlns:a16="http://schemas.microsoft.com/office/drawing/2014/main" id="{26D9D3D0-8420-4FF8-199E-55588FE99A1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102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043F6-318B-ED79-D8C7-DC6AB89349C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75BB5C-996A-B9D6-5DBC-ACBA34CDAC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867D39C4-012C-0726-637B-90DB7856C751}"/>
              </a:ext>
            </a:extLst>
          </p:cNvPr>
          <p:cNvSpPr>
            <a:spLocks noGrp="1"/>
          </p:cNvSpPr>
          <p:nvPr>
            <p:ph type="title"/>
          </p:nvPr>
        </p:nvSpPr>
        <p:spPr>
          <a:xfrm>
            <a:off x="497744" y="295297"/>
            <a:ext cx="9720000" cy="516637"/>
          </a:xfrm>
        </p:spPr>
        <p:txBody>
          <a:bodyPr/>
          <a:lstStyle/>
          <a:p>
            <a:r>
              <a:rPr lang="en-AU" sz="2000" dirty="0"/>
              <a:t>Impact of Middle East on Australian diesel fuel costs across industry sectors </a:t>
            </a:r>
          </a:p>
        </p:txBody>
      </p:sp>
      <p:sp>
        <p:nvSpPr>
          <p:cNvPr id="7" name="Title 3">
            <a:extLst>
              <a:ext uri="{FF2B5EF4-FFF2-40B4-BE49-F238E27FC236}">
                <a16:creationId xmlns:a16="http://schemas.microsoft.com/office/drawing/2014/main" id="{EF920175-696C-6D30-E108-0948B7BCF63F}"/>
              </a:ext>
            </a:extLst>
          </p:cNvPr>
          <p:cNvSpPr txBox="1">
            <a:spLocks/>
          </p:cNvSpPr>
          <p:nvPr/>
        </p:nvSpPr>
        <p:spPr>
          <a:xfrm>
            <a:off x="1416010" y="6489436"/>
            <a:ext cx="9720000" cy="221057"/>
          </a:xfrm>
          <a:prstGeom prst="rect">
            <a:avLst/>
          </a:prstGeom>
        </p:spPr>
        <p:txBody>
          <a:bodyPr vert="horz" lIns="0" tIns="0" rIns="0" bIns="0" rtlCol="0" anchor="t" anchorCtr="0">
            <a:noAutofit/>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pPr marL="0" marR="0" lvl="0" indent="0" algn="ctr" defTabSz="914332" rtl="0" eaLnBrk="1" fontAlgn="auto" latinLnBrk="0" hangingPunct="1">
              <a:lnSpc>
                <a:spcPct val="90000"/>
              </a:lnSpc>
              <a:spcBef>
                <a:spcPct val="0"/>
              </a:spcBef>
              <a:spcAft>
                <a:spcPts val="0"/>
              </a:spcAft>
              <a:buClrTx/>
              <a:buSzTx/>
              <a:buFontTx/>
              <a:buNone/>
              <a:tabLst/>
              <a:defRPr/>
            </a:pPr>
            <a:r>
              <a:rPr kumimoji="0" lang="en-AU" sz="1400" b="1" i="0" u="none" strike="noStrike" kern="1200" cap="none" spc="0" normalizeH="0" baseline="0" noProof="0" dirty="0">
                <a:ln>
                  <a:noFill/>
                </a:ln>
                <a:solidFill>
                  <a:srgbClr val="161818"/>
                </a:solidFill>
                <a:effectLst/>
                <a:uLnTx/>
                <a:uFillTx/>
                <a:latin typeface="Arial" panose="020B0604020202020204"/>
                <a:ea typeface="+mj-ea"/>
                <a:cs typeface="+mj-cs"/>
              </a:rPr>
              <a:t>Australian Federal Budget Paper 1  , page  59</a:t>
            </a:r>
          </a:p>
        </p:txBody>
      </p:sp>
      <p:pic>
        <p:nvPicPr>
          <p:cNvPr id="2" name="Content Placeholder 1" descr="This chart shows the cost share of diesel in production across different sectors in the economy. The cost share is highest in the road transport sector at 10.2 per cent. This is followed by the rail transport sector at 5 per cent; the agriculture sector at 3.1 per cent; and the mining sector at 2.1 per cent. Other sectors in the economy, including construction, utilities, manufacturing, and services have a cost share of less than 1 per cent.">
            <a:extLst>
              <a:ext uri="{FF2B5EF4-FFF2-40B4-BE49-F238E27FC236}">
                <a16:creationId xmlns:a16="http://schemas.microsoft.com/office/drawing/2014/main" id="{231BCA8E-5C56-1C7D-D3D0-C63517A0F3AD}"/>
              </a:ext>
            </a:extLst>
          </p:cNvPr>
          <p:cNvPicPr>
            <a:picLocks noGrp="1"/>
          </p:cNvPicPr>
          <p:nvPr>
            <p:ph idx="1"/>
          </p:nvPr>
        </p:nvPicPr>
        <p:blipFill>
          <a:blip>
            <a:extLst>
              <a:ext uri="{96DAC541-7B7A-43D3-8B79-37D633B846F1}">
                <asvg:svgBlip xmlns:asvg="http://schemas.microsoft.com/office/drawing/2016/SVG/main" r:embed="rId2"/>
              </a:ext>
            </a:extLst>
          </a:blip>
          <a:stretch>
            <a:fillRect/>
          </a:stretch>
        </p:blipFill>
        <p:spPr>
          <a:xfrm>
            <a:off x="5736920" y="1534233"/>
            <a:ext cx="5957335" cy="4678677"/>
          </a:xfrm>
          <a:prstGeom prst="rect">
            <a:avLst/>
          </a:prstGeom>
        </p:spPr>
      </p:pic>
      <p:sp>
        <p:nvSpPr>
          <p:cNvPr id="8" name="TextBox 7">
            <a:extLst>
              <a:ext uri="{FF2B5EF4-FFF2-40B4-BE49-F238E27FC236}">
                <a16:creationId xmlns:a16="http://schemas.microsoft.com/office/drawing/2014/main" id="{A2452DD0-9695-DB9E-1B97-89C073BFBC1A}"/>
              </a:ext>
            </a:extLst>
          </p:cNvPr>
          <p:cNvSpPr txBox="1"/>
          <p:nvPr/>
        </p:nvSpPr>
        <p:spPr>
          <a:xfrm>
            <a:off x="6096000" y="1028343"/>
            <a:ext cx="54930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Cost share of diesel in production</a:t>
            </a:r>
          </a:p>
        </p:txBody>
      </p:sp>
      <p:sp>
        <p:nvSpPr>
          <p:cNvPr id="14" name="TextBox 13">
            <a:extLst>
              <a:ext uri="{FF2B5EF4-FFF2-40B4-BE49-F238E27FC236}">
                <a16:creationId xmlns:a16="http://schemas.microsoft.com/office/drawing/2014/main" id="{943135B8-6A54-68E6-4CB5-CD9FBBAFA40B}"/>
              </a:ext>
            </a:extLst>
          </p:cNvPr>
          <p:cNvSpPr txBox="1"/>
          <p:nvPr/>
        </p:nvSpPr>
        <p:spPr>
          <a:xfrm>
            <a:off x="242952" y="1055222"/>
            <a:ext cx="4735616"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rPr>
              <a:t>Higher petrol and diesel prices affect both households and businesses</a:t>
            </a: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Fuel prices make up around three per cent of household expenditure, with the majority of this being for petrol.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On average, liquid fuels make up less than one per cent of business costs (mostly through diesel), although the </a:t>
            </a:r>
            <a:r>
              <a:rPr kumimoji="0" lang="en-AU" sz="1800" b="1" i="1" u="none" strike="noStrike" kern="1200" cap="none" spc="0" normalizeH="0" baseline="0" noProof="0" dirty="0">
                <a:ln>
                  <a:noFill/>
                </a:ln>
                <a:solidFill>
                  <a:srgbClr val="7030A0"/>
                </a:solidFill>
                <a:effectLst/>
                <a:uLnTx/>
                <a:uFillTx/>
                <a:latin typeface="Arial" panose="020B0604020202020204"/>
                <a:ea typeface="+mn-ea"/>
                <a:cs typeface="+mn-cs"/>
              </a:rPr>
              <a:t>diesel share is larger for sectors  </a:t>
            </a:r>
            <a:r>
              <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rPr>
              <a:t>like road transport (around 10 per cent), agriculture (around three per cent) and mining (around two per cent</a:t>
            </a: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FF0000"/>
                </a:solidFill>
                <a:effectLst/>
                <a:uLnTx/>
                <a:uFillTx/>
                <a:latin typeface="Arial" panose="020B0604020202020204"/>
                <a:ea typeface="+mn-ea"/>
                <a:cs typeface="+mn-cs"/>
              </a:rPr>
              <a:t>For this reason, higher fuel prices are expected to flow through to prices of other products and services”</a:t>
            </a:r>
          </a:p>
        </p:txBody>
      </p:sp>
      <p:sp>
        <p:nvSpPr>
          <p:cNvPr id="15" name="Left Brace 14">
            <a:extLst>
              <a:ext uri="{FF2B5EF4-FFF2-40B4-BE49-F238E27FC236}">
                <a16:creationId xmlns:a16="http://schemas.microsoft.com/office/drawing/2014/main" id="{18363E91-E483-16AA-9CF8-2E151CE13F89}"/>
              </a:ext>
            </a:extLst>
          </p:cNvPr>
          <p:cNvSpPr/>
          <p:nvPr/>
        </p:nvSpPr>
        <p:spPr>
          <a:xfrm>
            <a:off x="5357744" y="2016691"/>
            <a:ext cx="379176" cy="1828800"/>
          </a:xfrm>
          <a:prstGeom prst="leftBrace">
            <a:avLst/>
          </a:prstGeom>
          <a:ln w="444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7" name="Straight Arrow Connector 16">
            <a:extLst>
              <a:ext uri="{FF2B5EF4-FFF2-40B4-BE49-F238E27FC236}">
                <a16:creationId xmlns:a16="http://schemas.microsoft.com/office/drawing/2014/main" id="{1BCDEB4B-C3D7-EAE9-220F-A30927C023EF}"/>
              </a:ext>
            </a:extLst>
          </p:cNvPr>
          <p:cNvCxnSpPr>
            <a:cxnSpLocks/>
            <a:endCxn id="15" idx="1"/>
          </p:cNvCxnSpPr>
          <p:nvPr/>
        </p:nvCxnSpPr>
        <p:spPr>
          <a:xfrm flipV="1">
            <a:off x="4727448" y="2931091"/>
            <a:ext cx="630296" cy="315029"/>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93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D283-2E02-CC2E-25A7-C36371F22D17}"/>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6E0E539-56BD-95D0-461A-02EAD1E80C02}"/>
              </a:ext>
            </a:extLst>
          </p:cNvPr>
          <p:cNvPicPr>
            <a:picLocks noGrp="1" noChangeAspect="1"/>
          </p:cNvPicPr>
          <p:nvPr>
            <p:ph idx="1"/>
          </p:nvPr>
        </p:nvPicPr>
        <p:blipFill>
          <a:blip r:embed="rId2"/>
          <a:stretch>
            <a:fillRect/>
          </a:stretch>
        </p:blipFill>
        <p:spPr>
          <a:xfrm>
            <a:off x="5962389" y="1189973"/>
            <a:ext cx="5961734" cy="5505631"/>
          </a:xfrm>
          <a:prstGeom prst="rect">
            <a:avLst/>
          </a:prstGeom>
        </p:spPr>
      </p:pic>
      <p:sp>
        <p:nvSpPr>
          <p:cNvPr id="3" name="Slide Number Placeholder 2">
            <a:extLst>
              <a:ext uri="{FF2B5EF4-FFF2-40B4-BE49-F238E27FC236}">
                <a16:creationId xmlns:a16="http://schemas.microsoft.com/office/drawing/2014/main" id="{811E3E92-A6E4-F4CD-2C8D-B7B1B92291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BCE90BFA-7D41-AB98-59B9-885307C1212F}"/>
              </a:ext>
            </a:extLst>
          </p:cNvPr>
          <p:cNvSpPr>
            <a:spLocks noGrp="1"/>
          </p:cNvSpPr>
          <p:nvPr>
            <p:ph type="title"/>
          </p:nvPr>
        </p:nvSpPr>
        <p:spPr>
          <a:xfrm>
            <a:off x="267877" y="382383"/>
            <a:ext cx="10211124" cy="516637"/>
          </a:xfrm>
        </p:spPr>
        <p:txBody>
          <a:bodyPr/>
          <a:lstStyle/>
          <a:p>
            <a:r>
              <a:rPr lang="en-AU" sz="2000" dirty="0"/>
              <a:t>RBA notes that  this Iran War “shock” is likely to lead to the “</a:t>
            </a:r>
            <a:r>
              <a:rPr lang="en-AU" sz="2000" i="1" dirty="0"/>
              <a:t>faster and more extensive</a:t>
            </a:r>
            <a:r>
              <a:rPr lang="en-AU" sz="2000" dirty="0"/>
              <a:t> “ pass-through of rising fuel prices to inflation</a:t>
            </a:r>
            <a:endParaRPr lang="en-AU" dirty="0"/>
          </a:p>
        </p:txBody>
      </p:sp>
      <p:sp>
        <p:nvSpPr>
          <p:cNvPr id="8" name="TextBox 7">
            <a:extLst>
              <a:ext uri="{FF2B5EF4-FFF2-40B4-BE49-F238E27FC236}">
                <a16:creationId xmlns:a16="http://schemas.microsoft.com/office/drawing/2014/main" id="{A9A65DC6-AE15-D5B0-F443-36F3C739D764}"/>
              </a:ext>
            </a:extLst>
          </p:cNvPr>
          <p:cNvSpPr txBox="1"/>
          <p:nvPr/>
        </p:nvSpPr>
        <p:spPr>
          <a:xfrm>
            <a:off x="267877" y="1371070"/>
            <a:ext cx="5598478" cy="5324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higher fuel prices are also going to influence prices indirectly</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Domestically,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fuel accounts for around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2 to 2½ per cent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of the cost of producing and distributing other goods and services in the CPI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Components that are more exposed to fuel prices include travel, transport and postal services, some groceries items and new dwelling construction.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In addition, oil is also an input in global supply chains and will influence imported goods prices.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For example, oil and gas are used in the manufacture of fertilisers and plastics, and the cost of these goods has started to rise.</a:t>
            </a:r>
          </a:p>
        </p:txBody>
      </p:sp>
    </p:spTree>
    <p:extLst>
      <p:ext uri="{BB962C8B-B14F-4D97-AF65-F5344CB8AC3E}">
        <p14:creationId xmlns:p14="http://schemas.microsoft.com/office/powerpoint/2010/main" val="1794690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5473-2FA4-BC33-9139-DF575480D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BBCCB-970E-829E-0BDE-DB6D89DB160E}"/>
              </a:ext>
            </a:extLst>
          </p:cNvPr>
          <p:cNvSpPr>
            <a:spLocks noGrp="1"/>
          </p:cNvSpPr>
          <p:nvPr>
            <p:ph type="title"/>
          </p:nvPr>
        </p:nvSpPr>
        <p:spPr>
          <a:xfrm>
            <a:off x="260155" y="278704"/>
            <a:ext cx="9920613" cy="516637"/>
          </a:xfrm>
        </p:spPr>
        <p:txBody>
          <a:bodyPr/>
          <a:lstStyle/>
          <a:p>
            <a:r>
              <a:rPr lang="en-AU" sz="2000" dirty="0"/>
              <a:t>NAB survey for May shows  purchases costs are moderating after April’s surge.</a:t>
            </a:r>
            <a:br>
              <a:rPr lang="en-AU" sz="2000" dirty="0"/>
            </a:br>
            <a:r>
              <a:rPr lang="en-AU" sz="2000" b="0" i="1" dirty="0"/>
              <a:t>So the NAB has </a:t>
            </a:r>
            <a:r>
              <a:rPr lang="en-AU" sz="2000" i="1" dirty="0">
                <a:solidFill>
                  <a:srgbClr val="7030A0"/>
                </a:solidFill>
              </a:rPr>
              <a:t>abandoned their forecast that the RBA will raise interest rate again </a:t>
            </a:r>
          </a:p>
        </p:txBody>
      </p:sp>
      <p:sp>
        <p:nvSpPr>
          <p:cNvPr id="5" name="Slide Number Placeholder 4">
            <a:extLst>
              <a:ext uri="{FF2B5EF4-FFF2-40B4-BE49-F238E27FC236}">
                <a16:creationId xmlns:a16="http://schemas.microsoft.com/office/drawing/2014/main" id="{F3AC2FD9-E0B9-4D5B-2EA6-43EA36CE21B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74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DBEE5EED-462F-353E-5CBB-35037AA68B8B}"/>
              </a:ext>
            </a:extLst>
          </p:cNvPr>
          <p:cNvSpPr txBox="1"/>
          <p:nvPr/>
        </p:nvSpPr>
        <p:spPr>
          <a:xfrm>
            <a:off x="260155" y="1094072"/>
            <a:ext cx="4475131" cy="56015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NAB Economics commentary </a:t>
            </a:r>
            <a:r>
              <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srgbClr val="FF0000"/>
                </a:solidFill>
                <a:effectLst/>
                <a:uLnTx/>
                <a:uFillTx/>
                <a:latin typeface="Arial" panose="020B0604020202020204"/>
                <a:ea typeface="+mn-ea"/>
                <a:cs typeface="+mn-cs"/>
              </a:rPr>
              <a:t>Purchase cost growth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fell to 2.6% in quarterly equivalent terms, but remains elevated,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and labour cost growth fell marginally to 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NAB abandons forecast that RBA will raise  interest rates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We have been worried about a broad and rapid dissemination of inflationary pressures, but the recent slowing in momentum in the economy may short-circuit this dynamic somewhat. </a:t>
            </a:r>
            <a:r>
              <a:rPr kumimoji="0" lang="en-AU" sz="2000" b="1" i="1" u="none" strike="noStrike" kern="1200" cap="none" spc="0" normalizeH="0" baseline="0" noProof="0" dirty="0">
                <a:ln>
                  <a:noFill/>
                </a:ln>
                <a:solidFill>
                  <a:srgbClr val="7030A0"/>
                </a:solidFill>
                <a:effectLst/>
                <a:uLnTx/>
                <a:uFillTx/>
                <a:latin typeface="Arial" panose="020B0604020202020204"/>
                <a:ea typeface="+mn-ea"/>
                <a:cs typeface="+mn-cs"/>
              </a:rPr>
              <a:t>In summary, we have greater conviction that the next move in rates is down,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but less conviction on the timing”</a:t>
            </a: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2A16060-63DF-B63E-3DDF-60D05B44EF6D}"/>
              </a:ext>
            </a:extLst>
          </p:cNvPr>
          <p:cNvPicPr>
            <a:picLocks noChangeAspect="1"/>
          </p:cNvPicPr>
          <p:nvPr/>
        </p:nvPicPr>
        <p:blipFill>
          <a:blip r:embed="rId2"/>
          <a:stretch>
            <a:fillRect/>
          </a:stretch>
        </p:blipFill>
        <p:spPr>
          <a:xfrm>
            <a:off x="4931228" y="1034143"/>
            <a:ext cx="6890657" cy="5661462"/>
          </a:xfrm>
          <a:prstGeom prst="rect">
            <a:avLst/>
          </a:prstGeom>
        </p:spPr>
      </p:pic>
      <p:cxnSp>
        <p:nvCxnSpPr>
          <p:cNvPr id="16" name="Straight Arrow Connector 15">
            <a:extLst>
              <a:ext uri="{FF2B5EF4-FFF2-40B4-BE49-F238E27FC236}">
                <a16:creationId xmlns:a16="http://schemas.microsoft.com/office/drawing/2014/main" id="{B2A32FBE-5381-C052-54AC-AE926FD1CDD8}"/>
              </a:ext>
            </a:extLst>
          </p:cNvPr>
          <p:cNvCxnSpPr>
            <a:cxnSpLocks/>
          </p:cNvCxnSpPr>
          <p:nvPr/>
        </p:nvCxnSpPr>
        <p:spPr>
          <a:xfrm>
            <a:off x="10711543" y="2790177"/>
            <a:ext cx="108857" cy="1016542"/>
          </a:xfrm>
          <a:prstGeom prst="straightConnector1">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695599A-3127-4EBE-4493-3205CBC0B628}"/>
              </a:ext>
            </a:extLst>
          </p:cNvPr>
          <p:cNvSpPr txBox="1"/>
          <p:nvPr/>
        </p:nvSpPr>
        <p:spPr>
          <a:xfrm>
            <a:off x="10633223" y="2471057"/>
            <a:ext cx="6029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FF0000"/>
                </a:solidFill>
                <a:effectLst/>
                <a:uLnTx/>
                <a:uFillTx/>
                <a:latin typeface="Arial" panose="020B0604020202020204"/>
                <a:ea typeface="+mn-ea"/>
                <a:cs typeface="+mn-cs"/>
              </a:rPr>
              <a:t>4.5</a:t>
            </a:r>
          </a:p>
        </p:txBody>
      </p:sp>
      <p:sp>
        <p:nvSpPr>
          <p:cNvPr id="3" name="TextBox 2">
            <a:extLst>
              <a:ext uri="{FF2B5EF4-FFF2-40B4-BE49-F238E27FC236}">
                <a16:creationId xmlns:a16="http://schemas.microsoft.com/office/drawing/2014/main" id="{DD755B07-3AD7-41A7-E413-FD988DEA2C70}"/>
              </a:ext>
            </a:extLst>
          </p:cNvPr>
          <p:cNvSpPr txBox="1"/>
          <p:nvPr/>
        </p:nvSpPr>
        <p:spPr>
          <a:xfrm>
            <a:off x="10543795" y="3958501"/>
            <a:ext cx="781851" cy="861774"/>
          </a:xfrm>
          <a:prstGeom prst="rect">
            <a:avLst/>
          </a:prstGeom>
          <a:noFill/>
        </p:spPr>
        <p:txBody>
          <a:bodyPr wrap="square" rtlCol="0">
            <a:spAutoFit/>
          </a:bodyPr>
          <a:lstStyle/>
          <a:p>
            <a:pPr algn="ctr"/>
            <a:r>
              <a:rPr lang="en-AU" sz="1600" b="1" dirty="0">
                <a:solidFill>
                  <a:srgbClr val="FF0000"/>
                </a:solidFill>
              </a:rPr>
              <a:t>2.6</a:t>
            </a:r>
          </a:p>
          <a:p>
            <a:pPr algn="ctr"/>
            <a:r>
              <a:rPr lang="en-AU" sz="1600" b="1" dirty="0">
                <a:solidFill>
                  <a:srgbClr val="7030A0"/>
                </a:solidFill>
              </a:rPr>
              <a:t>May</a:t>
            </a:r>
          </a:p>
          <a:p>
            <a:pPr algn="ctr"/>
            <a:r>
              <a:rPr lang="en-AU" sz="1600" b="1" dirty="0">
                <a:solidFill>
                  <a:srgbClr val="7030A0"/>
                </a:solidFill>
              </a:rPr>
              <a:t>4.0</a:t>
            </a:r>
            <a:r>
              <a:rPr lang="en-AU" b="1" dirty="0">
                <a:solidFill>
                  <a:srgbClr val="7030A0"/>
                </a:solidFill>
              </a:rPr>
              <a:t>%</a:t>
            </a:r>
          </a:p>
        </p:txBody>
      </p:sp>
    </p:spTree>
    <p:extLst>
      <p:ext uri="{BB962C8B-B14F-4D97-AF65-F5344CB8AC3E}">
        <p14:creationId xmlns:p14="http://schemas.microsoft.com/office/powerpoint/2010/main" val="3818172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5F960-18BE-352D-E544-060C97565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F7FC3-A4E3-C387-12D0-22E621711EAB}"/>
              </a:ext>
            </a:extLst>
          </p:cNvPr>
          <p:cNvSpPr>
            <a:spLocks noGrp="1"/>
          </p:cNvSpPr>
          <p:nvPr>
            <p:ph type="title"/>
          </p:nvPr>
        </p:nvSpPr>
        <p:spPr>
          <a:xfrm>
            <a:off x="288099" y="353673"/>
            <a:ext cx="10555266" cy="516637"/>
          </a:xfrm>
        </p:spPr>
        <p:txBody>
          <a:bodyPr/>
          <a:lstStyle/>
          <a:p>
            <a:r>
              <a:rPr lang="en-AU" sz="2000" dirty="0"/>
              <a:t>NAB survey  shows that  business confidence has rebounded in May but is still weak. </a:t>
            </a:r>
            <a:r>
              <a:rPr lang="en-AU" sz="2000" b="0" i="1" dirty="0"/>
              <a:t>Business conditions are sedate but  below  “ long run average ”  </a:t>
            </a:r>
            <a:endParaRPr lang="en-AU" sz="2000" i="1" dirty="0"/>
          </a:p>
        </p:txBody>
      </p:sp>
      <p:sp>
        <p:nvSpPr>
          <p:cNvPr id="5" name="Slide Number Placeholder 4">
            <a:extLst>
              <a:ext uri="{FF2B5EF4-FFF2-40B4-BE49-F238E27FC236}">
                <a16:creationId xmlns:a16="http://schemas.microsoft.com/office/drawing/2014/main" id="{3BFA15E5-E38D-B92A-1767-D50BAD64E7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74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136FF7A5-E9E6-1E1D-7777-ABF16E46D02E}"/>
              </a:ext>
            </a:extLst>
          </p:cNvPr>
          <p:cNvSpPr txBox="1"/>
          <p:nvPr/>
        </p:nvSpPr>
        <p:spPr>
          <a:xfrm>
            <a:off x="288099" y="1535042"/>
            <a:ext cx="3830205"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NAB Economics commentary </a:t>
            </a:r>
            <a:r>
              <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srgbClr val="0000FF"/>
                </a:solidFill>
                <a:effectLst/>
                <a:uLnTx/>
                <a:uFillTx/>
                <a:latin typeface="Arial" panose="020B0604020202020204"/>
                <a:ea typeface="+mn-ea"/>
                <a:cs typeface="+mn-cs"/>
              </a:rPr>
              <a:t>Business confidence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rose 10 points ….. to -14 index points.</a:t>
            </a:r>
            <a:r>
              <a:rPr kumimoji="0" lang="en-AU" sz="1800" b="1"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The improvement in confidence was driven by mining, wholesale and transport &amp; utilities (which had seen the weakest reads last month). Nonetheless,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trend confidence remains </a:t>
            </a:r>
            <a:r>
              <a:rPr kumimoji="0" lang="en-AU" sz="2000" b="1" i="1" u="none" strike="noStrike" kern="1200" cap="none" spc="0" normalizeH="0" baseline="0" noProof="0" dirty="0">
                <a:ln>
                  <a:noFill/>
                </a:ln>
                <a:solidFill>
                  <a:srgbClr val="FF0000"/>
                </a:solidFill>
                <a:effectLst/>
                <a:uLnTx/>
                <a:uFillTx/>
                <a:latin typeface="Arial" panose="020B0604020202020204"/>
                <a:ea typeface="+mn-ea"/>
                <a:cs typeface="+mn-cs"/>
              </a:rPr>
              <a:t>negative in all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srgbClr val="7030A0"/>
                </a:solidFill>
                <a:effectLst/>
                <a:uLnTx/>
                <a:uFillTx/>
                <a:latin typeface="Arial" panose="020B0604020202020204"/>
                <a:ea typeface="+mn-ea"/>
                <a:cs typeface="+mn-cs"/>
              </a:rPr>
              <a:t>Business conditions held at 3 index points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 below its long-run average “</a:t>
            </a:r>
          </a:p>
        </p:txBody>
      </p:sp>
      <p:pic>
        <p:nvPicPr>
          <p:cNvPr id="10" name="Picture 9">
            <a:extLst>
              <a:ext uri="{FF2B5EF4-FFF2-40B4-BE49-F238E27FC236}">
                <a16:creationId xmlns:a16="http://schemas.microsoft.com/office/drawing/2014/main" id="{7107321C-045E-4CDB-128E-54FAFA976D24}"/>
              </a:ext>
            </a:extLst>
          </p:cNvPr>
          <p:cNvPicPr>
            <a:picLocks noChangeAspect="1"/>
          </p:cNvPicPr>
          <p:nvPr/>
        </p:nvPicPr>
        <p:blipFill>
          <a:blip r:embed="rId2"/>
          <a:stretch>
            <a:fillRect/>
          </a:stretch>
        </p:blipFill>
        <p:spPr>
          <a:xfrm>
            <a:off x="4397829" y="1145017"/>
            <a:ext cx="7506072" cy="5550588"/>
          </a:xfrm>
          <a:prstGeom prst="rect">
            <a:avLst/>
          </a:prstGeom>
        </p:spPr>
      </p:pic>
      <p:pic>
        <p:nvPicPr>
          <p:cNvPr id="13" name="Picture 12">
            <a:extLst>
              <a:ext uri="{FF2B5EF4-FFF2-40B4-BE49-F238E27FC236}">
                <a16:creationId xmlns:a16="http://schemas.microsoft.com/office/drawing/2014/main" id="{43E937D8-0337-F93F-2F14-9EA61772CE43}"/>
              </a:ext>
            </a:extLst>
          </p:cNvPr>
          <p:cNvPicPr>
            <a:picLocks noChangeAspect="1"/>
          </p:cNvPicPr>
          <p:nvPr/>
        </p:nvPicPr>
        <p:blipFill>
          <a:blip r:embed="rId3"/>
          <a:stretch>
            <a:fillRect/>
          </a:stretch>
        </p:blipFill>
        <p:spPr>
          <a:xfrm>
            <a:off x="10284786" y="3506007"/>
            <a:ext cx="853514" cy="1642935"/>
          </a:xfrm>
          <a:prstGeom prst="rect">
            <a:avLst/>
          </a:prstGeom>
        </p:spPr>
      </p:pic>
      <p:cxnSp>
        <p:nvCxnSpPr>
          <p:cNvPr id="15" name="Straight Arrow Connector 14">
            <a:extLst>
              <a:ext uri="{FF2B5EF4-FFF2-40B4-BE49-F238E27FC236}">
                <a16:creationId xmlns:a16="http://schemas.microsoft.com/office/drawing/2014/main" id="{62DBBF16-1ACC-ED5C-2398-B349614C3556}"/>
              </a:ext>
            </a:extLst>
          </p:cNvPr>
          <p:cNvCxnSpPr>
            <a:cxnSpLocks/>
          </p:cNvCxnSpPr>
          <p:nvPr/>
        </p:nvCxnSpPr>
        <p:spPr>
          <a:xfrm>
            <a:off x="10208586" y="4008328"/>
            <a:ext cx="76200" cy="652212"/>
          </a:xfrm>
          <a:prstGeom prst="straightConnector1">
            <a:avLst/>
          </a:prstGeom>
          <a:ln w="508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40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A55F-ED3C-3F62-92CD-BA4D7079E8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C1A7C0-1047-1B62-C12F-3D15CDBD1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A69A4B1-4B30-532F-4FA1-78B22794C71E}"/>
              </a:ext>
            </a:extLst>
          </p:cNvPr>
          <p:cNvSpPr>
            <a:spLocks noGrp="1"/>
          </p:cNvSpPr>
          <p:nvPr>
            <p:ph type="title"/>
          </p:nvPr>
        </p:nvSpPr>
        <p:spPr>
          <a:xfrm>
            <a:off x="304800" y="297590"/>
            <a:ext cx="10114599" cy="874079"/>
          </a:xfrm>
        </p:spPr>
        <p:txBody>
          <a:bodyPr/>
          <a:lstStyle/>
          <a:p>
            <a:r>
              <a:rPr lang="en-AU" sz="2000" dirty="0"/>
              <a:t>Global share markets delivered mixed performances in local currency terms for the last financial year.</a:t>
            </a:r>
            <a:r>
              <a:rPr lang="en-AU" sz="2000" b="0" dirty="0"/>
              <a:t> </a:t>
            </a:r>
            <a:r>
              <a:rPr lang="en-AU" sz="2000" i="1" dirty="0">
                <a:solidFill>
                  <a:srgbClr val="0000FF"/>
                </a:solidFill>
              </a:rPr>
              <a:t>Optimism over Artificial Intelligence, strong corporate profits and a solid US economy favoured Wall Street</a:t>
            </a:r>
            <a:r>
              <a:rPr lang="en-AU" sz="2000" dirty="0">
                <a:solidFill>
                  <a:srgbClr val="0000FF"/>
                </a:solidFill>
              </a:rPr>
              <a:t>.  </a:t>
            </a:r>
            <a:r>
              <a:rPr lang="en-AU" sz="2000" dirty="0">
                <a:solidFill>
                  <a:srgbClr val="008000"/>
                </a:solidFill>
              </a:rPr>
              <a:t>Australia’s ASX is  in the slow lane.</a:t>
            </a:r>
            <a:endParaRPr lang="en-AU" sz="2000" i="1" dirty="0">
              <a:solidFill>
                <a:srgbClr val="008000"/>
              </a:solidFill>
            </a:endParaRPr>
          </a:p>
        </p:txBody>
      </p:sp>
      <p:sp>
        <p:nvSpPr>
          <p:cNvPr id="10" name="TextBox 9">
            <a:extLst>
              <a:ext uri="{FF2B5EF4-FFF2-40B4-BE49-F238E27FC236}">
                <a16:creationId xmlns:a16="http://schemas.microsoft.com/office/drawing/2014/main" id="{8E3736FB-AB91-645B-28D2-8A00D46F85D7}"/>
              </a:ext>
            </a:extLst>
          </p:cNvPr>
          <p:cNvSpPr txBox="1"/>
          <p:nvPr/>
        </p:nvSpPr>
        <p:spPr>
          <a:xfrm>
            <a:off x="304800" y="6273493"/>
            <a:ext cx="12954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a:ea typeface="Calibri"/>
                <a:cs typeface="Calibri"/>
              </a:rPr>
              <a:t>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err="1">
                <a:ln>
                  <a:noFill/>
                </a:ln>
                <a:solidFill>
                  <a:prstClr val="black"/>
                </a:solidFill>
                <a:effectLst/>
                <a:uLnTx/>
                <a:uFillTx/>
                <a:latin typeface="Arial" panose="020B0604020202020204"/>
                <a:ea typeface="Calibri"/>
                <a:cs typeface="Calibri"/>
              </a:rPr>
              <a:t>Datastream</a:t>
            </a:r>
            <a:r>
              <a:rPr kumimoji="0" lang="en-AU" sz="1200" b="0" i="0" u="none" strike="noStrike" kern="1200" cap="none" spc="0" normalizeH="0" baseline="0" noProof="0" dirty="0">
                <a:ln>
                  <a:noFill/>
                </a:ln>
                <a:solidFill>
                  <a:prstClr val="black"/>
                </a:solidFill>
                <a:effectLst/>
                <a:uLnTx/>
                <a:uFillTx/>
                <a:latin typeface="Arial" panose="020B0604020202020204"/>
                <a:ea typeface="Calibri"/>
                <a:cs typeface="Calibri"/>
              </a:rPr>
              <a:t> </a:t>
            </a:r>
          </a:p>
        </p:txBody>
      </p:sp>
      <p:pic>
        <p:nvPicPr>
          <p:cNvPr id="4" name="Picture 3">
            <a:extLst>
              <a:ext uri="{FF2B5EF4-FFF2-40B4-BE49-F238E27FC236}">
                <a16:creationId xmlns:a16="http://schemas.microsoft.com/office/drawing/2014/main" id="{149BD88F-CDF9-1854-9DFB-6068354009A1}"/>
              </a:ext>
            </a:extLst>
          </p:cNvPr>
          <p:cNvPicPr>
            <a:picLocks noChangeAspect="1"/>
          </p:cNvPicPr>
          <p:nvPr/>
        </p:nvPicPr>
        <p:blipFill>
          <a:blip r:embed="rId2"/>
          <a:stretch>
            <a:fillRect/>
          </a:stretch>
        </p:blipFill>
        <p:spPr>
          <a:xfrm>
            <a:off x="2242457" y="1360714"/>
            <a:ext cx="8055429" cy="5334892"/>
          </a:xfrm>
          <a:prstGeom prst="rect">
            <a:avLst/>
          </a:prstGeom>
        </p:spPr>
      </p:pic>
      <p:pic>
        <p:nvPicPr>
          <p:cNvPr id="6" name="Picture 5">
            <a:extLst>
              <a:ext uri="{FF2B5EF4-FFF2-40B4-BE49-F238E27FC236}">
                <a16:creationId xmlns:a16="http://schemas.microsoft.com/office/drawing/2014/main" id="{E03196E6-294D-228A-7AC4-FB8830B3F0F4}"/>
              </a:ext>
            </a:extLst>
          </p:cNvPr>
          <p:cNvPicPr>
            <a:picLocks noChangeAspect="1"/>
          </p:cNvPicPr>
          <p:nvPr/>
        </p:nvPicPr>
        <p:blipFill>
          <a:blip r:embed="rId3"/>
          <a:stretch>
            <a:fillRect/>
          </a:stretch>
        </p:blipFill>
        <p:spPr>
          <a:xfrm>
            <a:off x="3565940" y="1171669"/>
            <a:ext cx="5060119" cy="438950"/>
          </a:xfrm>
          <a:prstGeom prst="rect">
            <a:avLst/>
          </a:prstGeom>
        </p:spPr>
      </p:pic>
    </p:spTree>
    <p:extLst>
      <p:ext uri="{BB962C8B-B14F-4D97-AF65-F5344CB8AC3E}">
        <p14:creationId xmlns:p14="http://schemas.microsoft.com/office/powerpoint/2010/main" val="252779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286E-6E10-422F-13AD-64ADE773288A}"/>
              </a:ext>
            </a:extLst>
          </p:cNvPr>
          <p:cNvSpPr>
            <a:spLocks noGrp="1"/>
          </p:cNvSpPr>
          <p:nvPr>
            <p:ph type="title"/>
          </p:nvPr>
        </p:nvSpPr>
        <p:spPr>
          <a:xfrm>
            <a:off x="342089" y="327954"/>
            <a:ext cx="9181921" cy="516637"/>
          </a:xfrm>
        </p:spPr>
        <p:txBody>
          <a:bodyPr/>
          <a:lstStyle/>
          <a:p>
            <a:r>
              <a:rPr lang="en-AU" sz="2000" dirty="0"/>
              <a:t>Recent Australian economic activity data is subdued with a slowdown in   new house building approvals and flat job advertisements. </a:t>
            </a:r>
          </a:p>
        </p:txBody>
      </p:sp>
      <p:sp>
        <p:nvSpPr>
          <p:cNvPr id="5" name="Slide Number Placeholder 4">
            <a:extLst>
              <a:ext uri="{FF2B5EF4-FFF2-40B4-BE49-F238E27FC236}">
                <a16:creationId xmlns:a16="http://schemas.microsoft.com/office/drawing/2014/main" id="{9F02D2CC-7462-B4EE-6B6D-6BB033F432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74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255E998-3B96-2451-CD1E-5D9F4A3DBFD8}"/>
              </a:ext>
            </a:extLst>
          </p:cNvPr>
          <p:cNvPicPr>
            <a:picLocks noChangeAspect="1"/>
          </p:cNvPicPr>
          <p:nvPr/>
        </p:nvPicPr>
        <p:blipFill>
          <a:blip r:embed="rId3"/>
          <a:stretch>
            <a:fillRect/>
          </a:stretch>
        </p:blipFill>
        <p:spPr>
          <a:xfrm>
            <a:off x="6387044" y="1128156"/>
            <a:ext cx="5531399" cy="5376169"/>
          </a:xfrm>
          <a:prstGeom prst="rect">
            <a:avLst/>
          </a:prstGeom>
        </p:spPr>
      </p:pic>
      <p:pic>
        <p:nvPicPr>
          <p:cNvPr id="7" name="Picture 6">
            <a:extLst>
              <a:ext uri="{FF2B5EF4-FFF2-40B4-BE49-F238E27FC236}">
                <a16:creationId xmlns:a16="http://schemas.microsoft.com/office/drawing/2014/main" id="{C2A2FF5E-BC3F-4999-E2AC-77DA4DD11056}"/>
              </a:ext>
            </a:extLst>
          </p:cNvPr>
          <p:cNvPicPr>
            <a:picLocks noChangeAspect="1"/>
          </p:cNvPicPr>
          <p:nvPr/>
        </p:nvPicPr>
        <p:blipFill>
          <a:blip r:embed="rId4"/>
          <a:stretch>
            <a:fillRect/>
          </a:stretch>
        </p:blipFill>
        <p:spPr>
          <a:xfrm>
            <a:off x="7120446" y="4990248"/>
            <a:ext cx="896190" cy="938865"/>
          </a:xfrm>
          <a:prstGeom prst="rect">
            <a:avLst/>
          </a:prstGeom>
        </p:spPr>
      </p:pic>
      <p:sp>
        <p:nvSpPr>
          <p:cNvPr id="9" name="TextBox 8">
            <a:extLst>
              <a:ext uri="{FF2B5EF4-FFF2-40B4-BE49-F238E27FC236}">
                <a16:creationId xmlns:a16="http://schemas.microsoft.com/office/drawing/2014/main" id="{F86100C2-B045-CBC0-80D6-032A89E6A238}"/>
              </a:ext>
            </a:extLst>
          </p:cNvPr>
          <p:cNvSpPr txBox="1"/>
          <p:nvPr/>
        </p:nvSpPr>
        <p:spPr>
          <a:xfrm>
            <a:off x="10613985" y="2650603"/>
            <a:ext cx="1006997" cy="954107"/>
          </a:xfrm>
          <a:prstGeom prst="rect">
            <a:avLst/>
          </a:prstGeom>
          <a:noFill/>
        </p:spPr>
        <p:txBody>
          <a:bodyPr wrap="square" rtlCol="0">
            <a:spAutoFit/>
          </a:bodyPr>
          <a:lstStyle/>
          <a:p>
            <a:pPr algn="ctr"/>
            <a:r>
              <a:rPr lang="en-AU" sz="1400" dirty="0"/>
              <a:t>June</a:t>
            </a:r>
          </a:p>
          <a:p>
            <a:pPr algn="ctr"/>
            <a:r>
              <a:rPr lang="en-AU" sz="1400" dirty="0"/>
              <a:t>annual change</a:t>
            </a:r>
          </a:p>
          <a:p>
            <a:pPr algn="ctr"/>
            <a:r>
              <a:rPr lang="en-AU" sz="1400" b="1" dirty="0">
                <a:solidFill>
                  <a:srgbClr val="006600"/>
                </a:solidFill>
              </a:rPr>
              <a:t>+0.4 %</a:t>
            </a:r>
          </a:p>
        </p:txBody>
      </p:sp>
      <p:pic>
        <p:nvPicPr>
          <p:cNvPr id="11" name="Picture 10">
            <a:extLst>
              <a:ext uri="{FF2B5EF4-FFF2-40B4-BE49-F238E27FC236}">
                <a16:creationId xmlns:a16="http://schemas.microsoft.com/office/drawing/2014/main" id="{578F01DD-D627-28CA-3BF2-4F871791CF85}"/>
              </a:ext>
            </a:extLst>
          </p:cNvPr>
          <p:cNvPicPr>
            <a:picLocks noChangeAspect="1"/>
          </p:cNvPicPr>
          <p:nvPr/>
        </p:nvPicPr>
        <p:blipFill>
          <a:blip r:embed="rId5"/>
          <a:stretch>
            <a:fillRect/>
          </a:stretch>
        </p:blipFill>
        <p:spPr>
          <a:xfrm>
            <a:off x="342088" y="1153876"/>
            <a:ext cx="6044956" cy="5376169"/>
          </a:xfrm>
          <a:prstGeom prst="rect">
            <a:avLst/>
          </a:prstGeom>
        </p:spPr>
      </p:pic>
      <p:sp>
        <p:nvSpPr>
          <p:cNvPr id="12" name="TextBox 11">
            <a:extLst>
              <a:ext uri="{FF2B5EF4-FFF2-40B4-BE49-F238E27FC236}">
                <a16:creationId xmlns:a16="http://schemas.microsoft.com/office/drawing/2014/main" id="{5276487A-15FF-04CE-1C5D-D808C34BB71C}"/>
              </a:ext>
            </a:extLst>
          </p:cNvPr>
          <p:cNvSpPr txBox="1"/>
          <p:nvPr/>
        </p:nvSpPr>
        <p:spPr>
          <a:xfrm>
            <a:off x="5156100" y="4436250"/>
            <a:ext cx="864243" cy="1107996"/>
          </a:xfrm>
          <a:prstGeom prst="rect">
            <a:avLst/>
          </a:prstGeom>
          <a:noFill/>
        </p:spPr>
        <p:txBody>
          <a:bodyPr wrap="square" rtlCol="0">
            <a:spAutoFit/>
          </a:bodyPr>
          <a:lstStyle/>
          <a:p>
            <a:pPr algn="ctr"/>
            <a:r>
              <a:rPr lang="en-AU" sz="1600" b="1" dirty="0">
                <a:solidFill>
                  <a:schemeClr val="accent1"/>
                </a:solidFill>
              </a:rPr>
              <a:t>+ 4.2%</a:t>
            </a:r>
          </a:p>
          <a:p>
            <a:pPr algn="ctr"/>
            <a:r>
              <a:rPr lang="en-AU" sz="1600" dirty="0"/>
              <a:t>May</a:t>
            </a:r>
          </a:p>
          <a:p>
            <a:pPr algn="ctr"/>
            <a:r>
              <a:rPr lang="en-AU" sz="1600" dirty="0"/>
              <a:t>annual change</a:t>
            </a:r>
          </a:p>
        </p:txBody>
      </p:sp>
      <p:sp>
        <p:nvSpPr>
          <p:cNvPr id="13" name="Arrow: Curved Down 12">
            <a:extLst>
              <a:ext uri="{FF2B5EF4-FFF2-40B4-BE49-F238E27FC236}">
                <a16:creationId xmlns:a16="http://schemas.microsoft.com/office/drawing/2014/main" id="{5DCFED8F-E32D-4185-2DD7-8964839B23A9}"/>
              </a:ext>
            </a:extLst>
          </p:cNvPr>
          <p:cNvSpPr/>
          <p:nvPr/>
        </p:nvSpPr>
        <p:spPr>
          <a:xfrm>
            <a:off x="5081780" y="3240911"/>
            <a:ext cx="871908" cy="486137"/>
          </a:xfrm>
          <a:prstGeom prst="curved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cxnSp>
        <p:nvCxnSpPr>
          <p:cNvPr id="15" name="Straight Arrow Connector 14">
            <a:extLst>
              <a:ext uri="{FF2B5EF4-FFF2-40B4-BE49-F238E27FC236}">
                <a16:creationId xmlns:a16="http://schemas.microsoft.com/office/drawing/2014/main" id="{09ABE4A1-4D98-CBB0-1E93-F79304AB43B2}"/>
              </a:ext>
            </a:extLst>
          </p:cNvPr>
          <p:cNvCxnSpPr/>
          <p:nvPr/>
        </p:nvCxnSpPr>
        <p:spPr>
          <a:xfrm>
            <a:off x="10799180" y="4051139"/>
            <a:ext cx="694214" cy="0"/>
          </a:xfrm>
          <a:prstGeom prst="straightConnector1">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02AA815-4B7B-1200-896A-CF1623AC3D99}"/>
              </a:ext>
            </a:extLst>
          </p:cNvPr>
          <p:cNvPicPr>
            <a:picLocks noChangeAspect="1"/>
          </p:cNvPicPr>
          <p:nvPr/>
        </p:nvPicPr>
        <p:blipFill>
          <a:blip r:embed="rId4"/>
          <a:stretch>
            <a:fillRect/>
          </a:stretch>
        </p:blipFill>
        <p:spPr>
          <a:xfrm>
            <a:off x="1685527" y="5234691"/>
            <a:ext cx="896190" cy="938865"/>
          </a:xfrm>
          <a:prstGeom prst="rect">
            <a:avLst/>
          </a:prstGeom>
        </p:spPr>
      </p:pic>
    </p:spTree>
    <p:extLst>
      <p:ext uri="{BB962C8B-B14F-4D97-AF65-F5344CB8AC3E}">
        <p14:creationId xmlns:p14="http://schemas.microsoft.com/office/powerpoint/2010/main" val="177803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02642-1A02-4879-8FC1-42A68CAEF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CD26A-FE72-5BA2-3928-58553C046983}"/>
              </a:ext>
            </a:extLst>
          </p:cNvPr>
          <p:cNvSpPr>
            <a:spLocks noGrp="1"/>
          </p:cNvSpPr>
          <p:nvPr>
            <p:ph type="title"/>
          </p:nvPr>
        </p:nvSpPr>
        <p:spPr>
          <a:xfrm>
            <a:off x="218656" y="250371"/>
            <a:ext cx="9872401" cy="631372"/>
          </a:xfrm>
        </p:spPr>
        <p:txBody>
          <a:bodyPr/>
          <a:lstStyle/>
          <a:p>
            <a:r>
              <a:rPr lang="en-AU" sz="2000" dirty="0"/>
              <a:t>Australian Consumer Sentiment  remains weak in June.  </a:t>
            </a:r>
            <a:r>
              <a:rPr lang="en-AU" sz="2000" b="0" dirty="0"/>
              <a:t>A wall of worries include  </a:t>
            </a:r>
            <a:r>
              <a:rPr lang="en-AU" sz="2000" b="0" i="1" dirty="0"/>
              <a:t>“</a:t>
            </a:r>
            <a:r>
              <a:rPr lang="en-AU" sz="2000" i="1" dirty="0">
                <a:solidFill>
                  <a:srgbClr val="7030A0"/>
                </a:solidFill>
              </a:rPr>
              <a:t>cost of living</a:t>
            </a:r>
            <a:r>
              <a:rPr lang="en-AU" sz="2000" b="0" i="1" dirty="0"/>
              <a:t>” , “</a:t>
            </a:r>
            <a:r>
              <a:rPr lang="en-AU" sz="2000" b="0" i="1" dirty="0">
                <a:solidFill>
                  <a:schemeClr val="accent2"/>
                </a:solidFill>
              </a:rPr>
              <a:t>house price expectations</a:t>
            </a:r>
            <a:r>
              <a:rPr lang="en-AU" sz="2000" b="0" i="1" dirty="0"/>
              <a:t>” </a:t>
            </a:r>
            <a:r>
              <a:rPr lang="en-AU" sz="2000" b="0" dirty="0"/>
              <a:t>and</a:t>
            </a:r>
            <a:r>
              <a:rPr lang="en-AU" sz="2000" b="0" i="1" dirty="0"/>
              <a:t> “</a:t>
            </a:r>
            <a:r>
              <a:rPr lang="en-AU" sz="2000" b="0" i="1" dirty="0">
                <a:solidFill>
                  <a:srgbClr val="0000FF"/>
                </a:solidFill>
              </a:rPr>
              <a:t>tax changes</a:t>
            </a:r>
            <a:r>
              <a:rPr lang="en-AU" sz="2000" b="0" dirty="0"/>
              <a:t>” with the Federal Budget </a:t>
            </a:r>
            <a:br>
              <a:rPr lang="en-AU" sz="2000" dirty="0"/>
            </a:br>
            <a:endParaRPr lang="en-AU" sz="2000" b="0" dirty="0"/>
          </a:p>
        </p:txBody>
      </p:sp>
      <p:sp>
        <p:nvSpPr>
          <p:cNvPr id="5" name="Slide Number Placeholder 4">
            <a:extLst>
              <a:ext uri="{FF2B5EF4-FFF2-40B4-BE49-F238E27FC236}">
                <a16:creationId xmlns:a16="http://schemas.microsoft.com/office/drawing/2014/main" id="{34C86FB7-A250-8DC2-1728-026094A0B8A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74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1B9C7753-EE03-8719-1F26-7A62FC33304B}"/>
              </a:ext>
            </a:extLst>
          </p:cNvPr>
          <p:cNvPicPr>
            <a:picLocks noChangeAspect="1"/>
          </p:cNvPicPr>
          <p:nvPr/>
        </p:nvPicPr>
        <p:blipFill>
          <a:blip r:embed="rId2"/>
          <a:stretch>
            <a:fillRect/>
          </a:stretch>
        </p:blipFill>
        <p:spPr>
          <a:xfrm>
            <a:off x="5453742" y="975318"/>
            <a:ext cx="6549119" cy="5720287"/>
          </a:xfrm>
          <a:prstGeom prst="rect">
            <a:avLst/>
          </a:prstGeom>
        </p:spPr>
      </p:pic>
      <p:sp>
        <p:nvSpPr>
          <p:cNvPr id="8" name="TextBox 7">
            <a:extLst>
              <a:ext uri="{FF2B5EF4-FFF2-40B4-BE49-F238E27FC236}">
                <a16:creationId xmlns:a16="http://schemas.microsoft.com/office/drawing/2014/main" id="{84CF3770-FEE6-412D-4B0A-2BA2F0AC2728}"/>
              </a:ext>
            </a:extLst>
          </p:cNvPr>
          <p:cNvSpPr txBox="1"/>
          <p:nvPr/>
        </p:nvSpPr>
        <p:spPr>
          <a:xfrm>
            <a:off x="97969" y="1063294"/>
            <a:ext cx="5431973"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srgbClr val="D86018"/>
                </a:solidFill>
                <a:effectLst/>
                <a:uLnTx/>
                <a:uFillTx/>
                <a:latin typeface="Arial" panose="020B0604020202020204"/>
                <a:ea typeface="+mn-ea"/>
                <a:cs typeface="+mn-cs"/>
              </a:rPr>
              <a:t>consumers remain deeply pessimistic</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The sentiment shock that hit back in April eased off a touch in May but has intensified again in June.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At 80.6, the latest monthly Index read is back amongst the weakest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seen in the fifty-year history of  the survey, pessimists outnumbering optimists by nearly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The survey detail shows </a:t>
            </a:r>
            <a:r>
              <a:rPr kumimoji="0" lang="en-AU" sz="2000" b="1" i="1" u="none" strike="noStrike" kern="1200" cap="none" spc="0" normalizeH="0" baseline="0" noProof="0" dirty="0">
                <a:ln>
                  <a:noFill/>
                </a:ln>
                <a:solidFill>
                  <a:srgbClr val="7030A0"/>
                </a:solidFill>
                <a:effectLst/>
                <a:uLnTx/>
                <a:uFillTx/>
                <a:latin typeface="Arial" panose="020B0604020202020204"/>
                <a:ea typeface="+mn-ea"/>
                <a:cs typeface="+mn-cs"/>
              </a:rPr>
              <a:t>cost-of-living issues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remain front and centre</a:t>
            </a:r>
            <a:r>
              <a:rPr kumimoji="0" lang="en-AU" sz="2000" b="1" i="1" u="none" strike="noStrike" kern="1200" cap="none" spc="0" normalizeH="0" baseline="0" noProof="0" dirty="0">
                <a:ln>
                  <a:noFill/>
                </a:ln>
                <a:solidFill>
                  <a:srgbClr val="7030A0"/>
                </a:solidFill>
                <a:effectLst/>
                <a:uLnTx/>
                <a:uFillTx/>
                <a:latin typeface="Arial" panose="020B0604020202020204"/>
                <a:ea typeface="+mn-ea"/>
                <a:cs typeface="+mn-cs"/>
              </a:rPr>
              <a:t>,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the temporary halving in fuel excise tax providing only a small and brief reprieve. Meanwhile, other concerns may be starting to emerge with a sharp drop in </a:t>
            </a:r>
            <a:r>
              <a:rPr kumimoji="0" lang="en-AU" sz="2000" b="1" i="1" u="none" strike="noStrike" kern="1200" cap="none" spc="0" normalizeH="0" baseline="0" noProof="0" dirty="0">
                <a:ln>
                  <a:noFill/>
                </a:ln>
                <a:solidFill>
                  <a:srgbClr val="81312F"/>
                </a:solidFill>
                <a:effectLst/>
                <a:uLnTx/>
                <a:uFillTx/>
                <a:latin typeface="Arial" panose="020B0604020202020204"/>
                <a:ea typeface="+mn-ea"/>
                <a:cs typeface="+mn-cs"/>
              </a:rPr>
              <a:t>house price expectations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suggesting some consumers are becoming more unsettled about the impact of recently announced </a:t>
            </a:r>
            <a:r>
              <a:rPr kumimoji="0" lang="en-AU" sz="2000" b="1" i="1" u="none" strike="noStrike" kern="1200" cap="none" spc="0" normalizeH="0" baseline="0" noProof="0" dirty="0">
                <a:ln>
                  <a:noFill/>
                </a:ln>
                <a:solidFill>
                  <a:srgbClr val="0000FF"/>
                </a:solidFill>
                <a:effectLst/>
                <a:uLnTx/>
                <a:uFillTx/>
                <a:latin typeface="Arial" panose="020B0604020202020204"/>
                <a:ea typeface="+mn-ea"/>
                <a:cs typeface="+mn-cs"/>
              </a:rPr>
              <a:t>tax changes. ”</a:t>
            </a:r>
          </a:p>
        </p:txBody>
      </p:sp>
      <p:cxnSp>
        <p:nvCxnSpPr>
          <p:cNvPr id="10" name="Straight Arrow Connector 9">
            <a:extLst>
              <a:ext uri="{FF2B5EF4-FFF2-40B4-BE49-F238E27FC236}">
                <a16:creationId xmlns:a16="http://schemas.microsoft.com/office/drawing/2014/main" id="{B24730FD-C998-03CA-F151-80EB28232710}"/>
              </a:ext>
            </a:extLst>
          </p:cNvPr>
          <p:cNvCxnSpPr/>
          <p:nvPr/>
        </p:nvCxnSpPr>
        <p:spPr>
          <a:xfrm>
            <a:off x="10559143" y="3102429"/>
            <a:ext cx="250371" cy="1937657"/>
          </a:xfrm>
          <a:prstGeom prst="straightConnector1">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3CE4B3-AC75-D27B-1B6D-9B0C28177516}"/>
              </a:ext>
            </a:extLst>
          </p:cNvPr>
          <p:cNvSpPr txBox="1"/>
          <p:nvPr/>
        </p:nvSpPr>
        <p:spPr>
          <a:xfrm>
            <a:off x="10314214" y="2409310"/>
            <a:ext cx="990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Nov </a:t>
            </a: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103.8</a:t>
            </a:r>
          </a:p>
        </p:txBody>
      </p:sp>
      <p:sp>
        <p:nvSpPr>
          <p:cNvPr id="12" name="TextBox 11">
            <a:extLst>
              <a:ext uri="{FF2B5EF4-FFF2-40B4-BE49-F238E27FC236}">
                <a16:creationId xmlns:a16="http://schemas.microsoft.com/office/drawing/2014/main" id="{9F7E892E-3F7D-3031-CEEE-1DECB59DB0D9}"/>
              </a:ext>
            </a:extLst>
          </p:cNvPr>
          <p:cNvSpPr txBox="1"/>
          <p:nvPr/>
        </p:nvSpPr>
        <p:spPr>
          <a:xfrm>
            <a:off x="10684328" y="5086874"/>
            <a:ext cx="8580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80.6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June</a:t>
            </a:r>
          </a:p>
        </p:txBody>
      </p:sp>
    </p:spTree>
    <p:extLst>
      <p:ext uri="{BB962C8B-B14F-4D97-AF65-F5344CB8AC3E}">
        <p14:creationId xmlns:p14="http://schemas.microsoft.com/office/powerpoint/2010/main" val="70272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E6262-48D2-DEA8-F3CB-A336363E0032}"/>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9E0DCB5C-946A-0ACE-EB9C-FF64D144D995}"/>
              </a:ext>
            </a:extLst>
          </p:cNvPr>
          <p:cNvSpPr>
            <a:spLocks noGrp="1" noChangeArrowheads="1"/>
          </p:cNvSpPr>
          <p:nvPr>
            <p:ph type="title"/>
          </p:nvPr>
        </p:nvSpPr>
        <p:spPr>
          <a:xfrm>
            <a:off x="204992" y="256131"/>
            <a:ext cx="10528322" cy="592955"/>
          </a:xfrm>
        </p:spPr>
        <p:txBody>
          <a:bodyPr/>
          <a:lstStyle/>
          <a:p>
            <a:r>
              <a:rPr lang="en-AU" altLang="en-US" sz="2000" dirty="0">
                <a:solidFill>
                  <a:schemeClr val="tx1"/>
                </a:solidFill>
                <a:latin typeface="+mn-lt"/>
              </a:rPr>
              <a:t>A broad measure of the Leading Indicators suggest the Australian economy is slowing</a:t>
            </a:r>
            <a:endParaRPr lang="en-AU" altLang="en-US" sz="2000" b="0" i="1" dirty="0">
              <a:solidFill>
                <a:schemeClr val="tx1"/>
              </a:solidFill>
              <a:latin typeface="+mn-lt"/>
            </a:endParaRPr>
          </a:p>
        </p:txBody>
      </p:sp>
      <p:sp>
        <p:nvSpPr>
          <p:cNvPr id="13" name="Slide Number Placeholder 4">
            <a:extLst>
              <a:ext uri="{FF2B5EF4-FFF2-40B4-BE49-F238E27FC236}">
                <a16:creationId xmlns:a16="http://schemas.microsoft.com/office/drawing/2014/main" id="{6D139800-A1EA-08FF-90C6-B11B0DBB67ED}"/>
              </a:ext>
            </a:extLst>
          </p:cNvPr>
          <p:cNvSpPr>
            <a:spLocks noGrp="1"/>
          </p:cNvSpPr>
          <p:nvPr>
            <p:ph type="sldNum" sz="quarter" idx="10"/>
          </p:nvPr>
        </p:nvSpPr>
        <p:spPr>
          <a:xfrm>
            <a:off x="11757850" y="6563830"/>
            <a:ext cx="371150" cy="261085"/>
          </a:xfrm>
          <a:noFill/>
          <a:ln w="9525">
            <a:noFill/>
            <a:miter lim="800000"/>
            <a:headEnd/>
            <a:tailEnd/>
          </a:ln>
          <a:effectLst/>
        </p:spPr>
        <p:txBody>
          <a:bodyPr vert="horz" wrap="square" lIns="84002" tIns="42000" rIns="84002" bIns="42000" numCol="1" rtlCol="0"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95E5C-55F7-4FB7-9CFC-7374D1E73381}" type="slidenum">
              <a:rPr kumimoji="0" lang="en-AU" altLang="en-US" sz="943"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altLang="en-US" sz="94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7945FE98-DC48-31F6-DFDE-6EE10E884398}"/>
              </a:ext>
            </a:extLst>
          </p:cNvPr>
          <p:cNvSpPr txBox="1"/>
          <p:nvPr/>
        </p:nvSpPr>
        <p:spPr>
          <a:xfrm>
            <a:off x="3810128" y="4147417"/>
            <a:ext cx="1175591" cy="594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33" b="0" i="0" u="none" strike="noStrike" kern="1200" cap="none" spc="0" normalizeH="0" baseline="0" noProof="0" dirty="0">
                <a:ln>
                  <a:noFill/>
                </a:ln>
                <a:solidFill>
                  <a:prstClr val="white"/>
                </a:solidFill>
                <a:effectLst/>
                <a:uLnTx/>
                <a:uFillTx/>
                <a:latin typeface="Arial" panose="020B0604020202020204"/>
                <a:ea typeface="+mn-ea"/>
                <a:cs typeface="+mn-cs"/>
              </a:rPr>
              <a:t>Mortgage Securities</a:t>
            </a:r>
          </a:p>
        </p:txBody>
      </p:sp>
      <p:pic>
        <p:nvPicPr>
          <p:cNvPr id="4" name="Picture 3">
            <a:extLst>
              <a:ext uri="{FF2B5EF4-FFF2-40B4-BE49-F238E27FC236}">
                <a16:creationId xmlns:a16="http://schemas.microsoft.com/office/drawing/2014/main" id="{2B3C77B9-B29E-08EA-53AE-269330FC3D82}"/>
              </a:ext>
            </a:extLst>
          </p:cNvPr>
          <p:cNvPicPr>
            <a:picLocks noChangeAspect="1"/>
          </p:cNvPicPr>
          <p:nvPr/>
        </p:nvPicPr>
        <p:blipFill>
          <a:blip r:embed="rId3"/>
          <a:stretch>
            <a:fillRect/>
          </a:stretch>
        </p:blipFill>
        <p:spPr>
          <a:xfrm>
            <a:off x="1752600" y="724058"/>
            <a:ext cx="8077200" cy="5877811"/>
          </a:xfrm>
          <a:prstGeom prst="rect">
            <a:avLst/>
          </a:prstGeom>
        </p:spPr>
      </p:pic>
      <p:pic>
        <p:nvPicPr>
          <p:cNvPr id="6" name="Picture 5">
            <a:extLst>
              <a:ext uri="{FF2B5EF4-FFF2-40B4-BE49-F238E27FC236}">
                <a16:creationId xmlns:a16="http://schemas.microsoft.com/office/drawing/2014/main" id="{5DA6F545-914B-C440-CCDF-973D9E9433F3}"/>
              </a:ext>
            </a:extLst>
          </p:cNvPr>
          <p:cNvPicPr>
            <a:picLocks noChangeAspect="1"/>
          </p:cNvPicPr>
          <p:nvPr/>
        </p:nvPicPr>
        <p:blipFill>
          <a:blip r:embed="rId4"/>
          <a:stretch>
            <a:fillRect/>
          </a:stretch>
        </p:blipFill>
        <p:spPr>
          <a:xfrm>
            <a:off x="2621676" y="5195077"/>
            <a:ext cx="896190" cy="938865"/>
          </a:xfrm>
          <a:prstGeom prst="rect">
            <a:avLst/>
          </a:prstGeom>
        </p:spPr>
      </p:pic>
      <p:pic>
        <p:nvPicPr>
          <p:cNvPr id="10" name="Picture 9">
            <a:extLst>
              <a:ext uri="{FF2B5EF4-FFF2-40B4-BE49-F238E27FC236}">
                <a16:creationId xmlns:a16="http://schemas.microsoft.com/office/drawing/2014/main" id="{0E29A751-C28D-26ED-611C-83DA73B71D2E}"/>
              </a:ext>
            </a:extLst>
          </p:cNvPr>
          <p:cNvPicPr>
            <a:picLocks noChangeAspect="1"/>
          </p:cNvPicPr>
          <p:nvPr/>
        </p:nvPicPr>
        <p:blipFill>
          <a:blip r:embed="rId5"/>
          <a:stretch>
            <a:fillRect/>
          </a:stretch>
        </p:blipFill>
        <p:spPr>
          <a:xfrm>
            <a:off x="8196943" y="3602177"/>
            <a:ext cx="732857" cy="523469"/>
          </a:xfrm>
          <a:prstGeom prst="rect">
            <a:avLst/>
          </a:prstGeom>
        </p:spPr>
      </p:pic>
    </p:spTree>
    <p:extLst>
      <p:ext uri="{BB962C8B-B14F-4D97-AF65-F5344CB8AC3E}">
        <p14:creationId xmlns:p14="http://schemas.microsoft.com/office/powerpoint/2010/main" val="2027613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F436B5-9446-FA60-6065-AC54B16C6C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6D39CEE6-CDA1-4A84-FC96-D0BEB8448E18}"/>
              </a:ext>
            </a:extLst>
          </p:cNvPr>
          <p:cNvSpPr>
            <a:spLocks noGrp="1"/>
          </p:cNvSpPr>
          <p:nvPr>
            <p:ph type="title"/>
          </p:nvPr>
        </p:nvSpPr>
        <p:spPr>
          <a:xfrm>
            <a:off x="192943" y="371497"/>
            <a:ext cx="10377086" cy="516637"/>
          </a:xfrm>
        </p:spPr>
        <p:txBody>
          <a:bodyPr/>
          <a:lstStyle/>
          <a:p>
            <a:pPr lvl="0"/>
            <a:r>
              <a:rPr lang="en-AU" sz="2000" dirty="0"/>
              <a:t>Australia’s Reserve Bank (RBA) kept interest rates steady at 4.35 % at June's meeting as expected. </a:t>
            </a:r>
            <a:br>
              <a:rPr lang="en-AU" sz="2000" dirty="0"/>
            </a:br>
            <a:r>
              <a:rPr lang="en-AU" dirty="0"/>
              <a:t> </a:t>
            </a:r>
            <a:br>
              <a:rPr lang="en-AU" dirty="0"/>
            </a:br>
            <a:endParaRPr lang="en-AU" dirty="0"/>
          </a:p>
        </p:txBody>
      </p:sp>
      <p:sp>
        <p:nvSpPr>
          <p:cNvPr id="7" name="TextBox 6">
            <a:extLst>
              <a:ext uri="{FF2B5EF4-FFF2-40B4-BE49-F238E27FC236}">
                <a16:creationId xmlns:a16="http://schemas.microsoft.com/office/drawing/2014/main" id="{0EBFB82B-3927-EBB1-9F44-990648104F0F}"/>
              </a:ext>
            </a:extLst>
          </p:cNvPr>
          <p:cNvSpPr txBox="1"/>
          <p:nvPr/>
        </p:nvSpPr>
        <p:spPr>
          <a:xfrm>
            <a:off x="544284" y="1539971"/>
            <a:ext cx="10602687" cy="49244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The key justification for this pause on interest rates are signs that Australia’s economic activity is slowing down sufficiently to moderate price pressures. The RBA noted that :</a:t>
            </a:r>
            <a:endParaRPr kumimoji="0" lang="en-AU" sz="2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 </a:t>
            </a:r>
            <a:endParaRPr kumimoji="0" lang="en-AU" sz="2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 </a:t>
            </a:r>
            <a:r>
              <a:rPr kumimoji="0" lang="en-AU" sz="2400" b="0" i="1"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There are signs that </a:t>
            </a:r>
            <a:r>
              <a:rPr kumimoji="0" lang="en-AU" sz="2400" b="1" i="1" u="none" strike="noStrike" kern="1200" cap="none" spc="0" normalizeH="0" baseline="0" noProof="0" dirty="0">
                <a:ln>
                  <a:noFill/>
                </a:ln>
                <a:solidFill>
                  <a:srgbClr val="7030A0"/>
                </a:solidFill>
                <a:effectLst/>
                <a:uLnTx/>
                <a:uFillTx/>
                <a:latin typeface="Arial" panose="020B0604020202020204" pitchFamily="34" charset="0"/>
                <a:ea typeface="Aptos" panose="020B0004020202020204" pitchFamily="34" charset="0"/>
                <a:cs typeface="Aptos" panose="020B0004020202020204" pitchFamily="34" charset="0"/>
              </a:rPr>
              <a:t>growth in consumer spending is slowing as expected and momentum in the housing market has shifted</a:t>
            </a:r>
            <a:r>
              <a:rPr kumimoji="0" lang="en-AU" sz="2400" b="0" i="1"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 with housing prices falling in some capital cities. The unemployment rate was higher than expected in April, but other measures of labour market conditions have been more resilient”</a:t>
            </a:r>
            <a:endParaRPr kumimoji="0" lang="en-AU"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1"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 </a:t>
            </a:r>
            <a:endParaRPr kumimoji="0" lang="en-AU"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The RBA highlighted the tighter </a:t>
            </a:r>
            <a:r>
              <a:rPr kumimoji="0" lang="en-AU" sz="2400" b="1" i="1" u="none" strike="noStrike" kern="1200" cap="none" spc="0" normalizeH="0" baseline="0" noProof="0" dirty="0">
                <a:ln>
                  <a:noFill/>
                </a:ln>
                <a:solidFill>
                  <a:srgbClr val="D86018">
                    <a:lumMod val="75000"/>
                  </a:srgbClr>
                </a:solidFill>
                <a:effectLst/>
                <a:uLnTx/>
                <a:uFillTx/>
                <a:latin typeface="Arial" panose="020B0604020202020204" pitchFamily="34" charset="0"/>
                <a:ea typeface="Aptos" panose="020B0004020202020204" pitchFamily="34" charset="0"/>
                <a:cs typeface="Aptos" panose="020B0004020202020204" pitchFamily="34" charset="0"/>
              </a:rPr>
              <a:t>“financial conditions” </a:t>
            </a:r>
            <a:r>
              <a:rPr kumimoji="0" lang="en-AU" sz="24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are</a:t>
            </a:r>
            <a:r>
              <a:rPr kumimoji="0" lang="en-AU" sz="2400" b="1" i="1"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 </a:t>
            </a:r>
            <a:r>
              <a:rPr kumimoji="0" lang="en-AU" sz="24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now prevailing after three interest rate rises this year.</a:t>
            </a:r>
            <a:r>
              <a:rPr kumimoji="0" lang="en-AU" sz="2000" b="1"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Yet the RBA also noted that  “</a:t>
            </a:r>
            <a:r>
              <a:rPr kumimoji="0" lang="en-AU" sz="2400" b="0" i="1" u="none" strike="noStrike" kern="12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ptos" panose="020B0004020202020204" pitchFamily="34" charset="0"/>
              </a:rPr>
              <a:t>growth in business investment is strong and credit is readily available to both households and businesses.”.   </a:t>
            </a:r>
            <a:endParaRPr kumimoji="0" lang="en-AU" sz="24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607057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C9C1-B6AF-EBA2-D5BB-F2F545EBEA10}"/>
              </a:ext>
            </a:extLst>
          </p:cNvPr>
          <p:cNvSpPr>
            <a:spLocks noGrp="1"/>
          </p:cNvSpPr>
          <p:nvPr>
            <p:ph type="title"/>
          </p:nvPr>
        </p:nvSpPr>
        <p:spPr>
          <a:xfrm>
            <a:off x="94093" y="275910"/>
            <a:ext cx="10440294" cy="910633"/>
          </a:xfrm>
        </p:spPr>
        <p:txBody>
          <a:bodyPr/>
          <a:lstStyle/>
          <a:p>
            <a:r>
              <a:rPr lang="en-AU" sz="2000" dirty="0"/>
              <a:t>Australia’s nominal household spending showed another sharp swing in spending.  </a:t>
            </a:r>
            <a:r>
              <a:rPr lang="en-AU" sz="2000" dirty="0">
                <a:solidFill>
                  <a:srgbClr val="008000"/>
                </a:solidFill>
              </a:rPr>
              <a:t>However, the 1.3% rise in May largely reflects travel refunds</a:t>
            </a:r>
            <a:r>
              <a:rPr lang="en-AU" sz="2000" dirty="0"/>
              <a:t>. </a:t>
            </a:r>
            <a:r>
              <a:rPr lang="en-AU" sz="2000" b="0" dirty="0"/>
              <a:t>Higher mortgage interest rates and lower house prices in Sydney and Melbourne appears set to weigh on spending . </a:t>
            </a:r>
            <a:endParaRPr lang="en-AU" sz="2000" b="0" i="1" dirty="0">
              <a:solidFill>
                <a:schemeClr val="tx1"/>
              </a:solidFill>
            </a:endParaRPr>
          </a:p>
        </p:txBody>
      </p:sp>
      <p:sp>
        <p:nvSpPr>
          <p:cNvPr id="5" name="Slide Number Placeholder 4">
            <a:extLst>
              <a:ext uri="{FF2B5EF4-FFF2-40B4-BE49-F238E27FC236}">
                <a16:creationId xmlns:a16="http://schemas.microsoft.com/office/drawing/2014/main" id="{D80CA4C8-7990-F448-59FB-A4E7115CFAE9}"/>
              </a:ext>
            </a:extLst>
          </p:cNvPr>
          <p:cNvSpPr>
            <a:spLocks noGrp="1"/>
          </p:cNvSpPr>
          <p:nvPr>
            <p:ph type="sldNum" sz="quarter" idx="10"/>
          </p:nvPr>
        </p:nvSpPr>
        <p:spPr>
          <a:xfrm>
            <a:off x="11746384" y="6464182"/>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749"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74719BA-28E8-8F62-5BAD-58A2A36B0176}"/>
              </a:ext>
            </a:extLst>
          </p:cNvPr>
          <p:cNvSpPr txBox="1"/>
          <p:nvPr/>
        </p:nvSpPr>
        <p:spPr>
          <a:xfrm>
            <a:off x="188441" y="1326776"/>
            <a:ext cx="4067873" cy="54784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The ABS noted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AU" sz="1800" b="1" i="1"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Household spending rose 1.3 per cent i</a:t>
            </a:r>
            <a:r>
              <a:rPr kumimoji="0" lang="en-A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May 2026 .</a:t>
            </a:r>
            <a:r>
              <a:rPr kumimoji="0" lang="en-AU"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Transport spending rose by 1.4 per cent in May after falling 4.7 per cent in April. This was mostly due to travel related refunds….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AU" sz="1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Excluding air transport spending</a:t>
            </a:r>
            <a:r>
              <a:rPr kumimoji="0" lang="en-AU"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which was impacted by travel related refunds, total household spending would have </a:t>
            </a:r>
            <a:r>
              <a:rPr kumimoji="0" lang="en-AU" sz="18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risen 0.6 per cent.”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RBA Board statement for June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There are signs </a:t>
            </a:r>
            <a:r>
              <a:rPr kumimoji="0" lang="en-AU" sz="1800" b="1" i="1" u="none" strike="noStrike" kern="1200" cap="none" spc="0" normalizeH="0" baseline="0" noProof="0" dirty="0">
                <a:ln>
                  <a:noFill/>
                </a:ln>
                <a:solidFill>
                  <a:srgbClr val="D86018">
                    <a:lumMod val="75000"/>
                  </a:srgbClr>
                </a:solidFill>
                <a:effectLst/>
                <a:uLnTx/>
                <a:uFillTx/>
                <a:latin typeface="Arial" panose="020B0604020202020204"/>
                <a:ea typeface="+mn-ea"/>
                <a:cs typeface="+mn-cs"/>
              </a:rPr>
              <a:t>that growth in consumer spending is slowing </a:t>
            </a: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as expected and momentum in the housing market has shifted, with housing prices falling in some capital 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2D7E690B-F99C-4F4F-060B-8E1908C33B1C}"/>
              </a:ext>
            </a:extLst>
          </p:cNvPr>
          <p:cNvPicPr>
            <a:picLocks noChangeAspect="1"/>
          </p:cNvPicPr>
          <p:nvPr/>
        </p:nvPicPr>
        <p:blipFill>
          <a:blip r:embed="rId2"/>
          <a:stretch>
            <a:fillRect/>
          </a:stretch>
        </p:blipFill>
        <p:spPr>
          <a:xfrm>
            <a:off x="4397829" y="1177038"/>
            <a:ext cx="7605729" cy="5478423"/>
          </a:xfrm>
          <a:prstGeom prst="rect">
            <a:avLst/>
          </a:prstGeom>
        </p:spPr>
      </p:pic>
      <p:pic>
        <p:nvPicPr>
          <p:cNvPr id="13" name="Picture 12">
            <a:extLst>
              <a:ext uri="{FF2B5EF4-FFF2-40B4-BE49-F238E27FC236}">
                <a16:creationId xmlns:a16="http://schemas.microsoft.com/office/drawing/2014/main" id="{93E6D82F-4C12-C1C5-2ADE-BFA797C3F4AB}"/>
              </a:ext>
            </a:extLst>
          </p:cNvPr>
          <p:cNvPicPr>
            <a:picLocks noChangeAspect="1"/>
          </p:cNvPicPr>
          <p:nvPr/>
        </p:nvPicPr>
        <p:blipFill>
          <a:blip r:embed="rId3"/>
          <a:stretch>
            <a:fillRect/>
          </a:stretch>
        </p:blipFill>
        <p:spPr>
          <a:xfrm>
            <a:off x="10055809" y="5696020"/>
            <a:ext cx="957155" cy="606810"/>
          </a:xfrm>
          <a:prstGeom prst="rect">
            <a:avLst/>
          </a:prstGeom>
        </p:spPr>
      </p:pic>
      <p:sp>
        <p:nvSpPr>
          <p:cNvPr id="15" name="TextBox 14">
            <a:extLst>
              <a:ext uri="{FF2B5EF4-FFF2-40B4-BE49-F238E27FC236}">
                <a16:creationId xmlns:a16="http://schemas.microsoft.com/office/drawing/2014/main" id="{01896D9D-8053-BF54-00FD-B2F4C40FEDC7}"/>
              </a:ext>
            </a:extLst>
          </p:cNvPr>
          <p:cNvSpPr txBox="1"/>
          <p:nvPr/>
        </p:nvSpPr>
        <p:spPr>
          <a:xfrm>
            <a:off x="10134600" y="1705010"/>
            <a:ext cx="14151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1.7% March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May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108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086FD-7BF4-D121-6254-3EB132500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4DF6C-B766-B827-984A-4080EBD6488A}"/>
              </a:ext>
            </a:extLst>
          </p:cNvPr>
          <p:cNvSpPr>
            <a:spLocks noGrp="1"/>
          </p:cNvSpPr>
          <p:nvPr>
            <p:ph type="title"/>
          </p:nvPr>
        </p:nvSpPr>
        <p:spPr>
          <a:xfrm>
            <a:off x="431550" y="265025"/>
            <a:ext cx="9234964" cy="768163"/>
          </a:xfrm>
        </p:spPr>
        <p:txBody>
          <a:bodyPr/>
          <a:lstStyle/>
          <a:p>
            <a:r>
              <a:rPr lang="en-AU" sz="2000" dirty="0"/>
              <a:t>After adjusting for consumer inflation, Australia’s household spending shows only modest growth in real terms.  </a:t>
            </a:r>
            <a:endParaRPr lang="en-AU" sz="2000" b="0" i="1" dirty="0">
              <a:solidFill>
                <a:schemeClr val="tx1"/>
              </a:solidFill>
            </a:endParaRPr>
          </a:p>
        </p:txBody>
      </p:sp>
      <p:sp>
        <p:nvSpPr>
          <p:cNvPr id="5" name="Slide Number Placeholder 4">
            <a:extLst>
              <a:ext uri="{FF2B5EF4-FFF2-40B4-BE49-F238E27FC236}">
                <a16:creationId xmlns:a16="http://schemas.microsoft.com/office/drawing/2014/main" id="{25743AE7-0B15-AAAD-8007-49CDF897260F}"/>
              </a:ext>
            </a:extLst>
          </p:cNvPr>
          <p:cNvSpPr>
            <a:spLocks noGrp="1"/>
          </p:cNvSpPr>
          <p:nvPr>
            <p:ph type="sldNum" sz="quarter" idx="10"/>
          </p:nvPr>
        </p:nvSpPr>
        <p:spPr>
          <a:xfrm>
            <a:off x="11746384" y="6464182"/>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749"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088B70E4-A5D3-7591-3A77-E5C99961030E}"/>
              </a:ext>
            </a:extLst>
          </p:cNvPr>
          <p:cNvPicPr>
            <a:picLocks noChangeAspect="1"/>
          </p:cNvPicPr>
          <p:nvPr/>
        </p:nvPicPr>
        <p:blipFill>
          <a:blip r:embed="rId2"/>
          <a:stretch>
            <a:fillRect/>
          </a:stretch>
        </p:blipFill>
        <p:spPr>
          <a:xfrm>
            <a:off x="2133600" y="881743"/>
            <a:ext cx="8153400" cy="5856514"/>
          </a:xfrm>
          <a:prstGeom prst="rect">
            <a:avLst/>
          </a:prstGeom>
        </p:spPr>
      </p:pic>
      <p:pic>
        <p:nvPicPr>
          <p:cNvPr id="9" name="Picture 8">
            <a:extLst>
              <a:ext uri="{FF2B5EF4-FFF2-40B4-BE49-F238E27FC236}">
                <a16:creationId xmlns:a16="http://schemas.microsoft.com/office/drawing/2014/main" id="{5688460A-B318-ABC4-8B97-A4574376E84D}"/>
              </a:ext>
            </a:extLst>
          </p:cNvPr>
          <p:cNvPicPr>
            <a:picLocks noChangeAspect="1"/>
          </p:cNvPicPr>
          <p:nvPr/>
        </p:nvPicPr>
        <p:blipFill>
          <a:blip r:embed="rId3"/>
          <a:stretch>
            <a:fillRect/>
          </a:stretch>
        </p:blipFill>
        <p:spPr>
          <a:xfrm>
            <a:off x="7815943" y="1763486"/>
            <a:ext cx="1643743" cy="2536371"/>
          </a:xfrm>
          <a:prstGeom prst="rect">
            <a:avLst/>
          </a:prstGeom>
        </p:spPr>
      </p:pic>
    </p:spTree>
    <p:extLst>
      <p:ext uri="{BB962C8B-B14F-4D97-AF65-F5344CB8AC3E}">
        <p14:creationId xmlns:p14="http://schemas.microsoft.com/office/powerpoint/2010/main" val="3821098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97D5E-73F8-AFFE-3CD1-225C3CDBA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F411D-59FF-C9E5-CF36-31147E11BC24}"/>
              </a:ext>
            </a:extLst>
          </p:cNvPr>
          <p:cNvSpPr>
            <a:spLocks noGrp="1"/>
          </p:cNvSpPr>
          <p:nvPr>
            <p:ph type="title"/>
          </p:nvPr>
        </p:nvSpPr>
        <p:spPr>
          <a:xfrm>
            <a:off x="97971" y="245864"/>
            <a:ext cx="10646229" cy="570259"/>
          </a:xfrm>
        </p:spPr>
        <p:txBody>
          <a:bodyPr/>
          <a:lstStyle/>
          <a:p>
            <a:r>
              <a:rPr lang="en-AU" sz="2000" dirty="0"/>
              <a:t>Australian house prices have entered a downturn given the RBA’s interest rate rises. </a:t>
            </a:r>
            <a:r>
              <a:rPr lang="en-AU" sz="2000" b="0" dirty="0"/>
              <a:t>Melbourne is down by  - 3.4 % year to data and Sydney by – 3,2 % to the end of June.</a:t>
            </a:r>
            <a:endParaRPr lang="en-AU" sz="2000" b="0" i="1" dirty="0">
              <a:latin typeface="+mn-lt"/>
            </a:endParaRPr>
          </a:p>
        </p:txBody>
      </p:sp>
      <p:sp>
        <p:nvSpPr>
          <p:cNvPr id="4" name="Slide Number Placeholder 3">
            <a:extLst>
              <a:ext uri="{FF2B5EF4-FFF2-40B4-BE49-F238E27FC236}">
                <a16:creationId xmlns:a16="http://schemas.microsoft.com/office/drawing/2014/main" id="{8607D860-5ED1-1047-2629-A663D9C77596}"/>
              </a:ext>
            </a:extLst>
          </p:cNvPr>
          <p:cNvSpPr>
            <a:spLocks noGrp="1"/>
          </p:cNvSpPr>
          <p:nvPr>
            <p:ph type="sldNum" sz="quarter" idx="10"/>
          </p:nvPr>
        </p:nvSpPr>
        <p:spPr>
          <a:xfrm>
            <a:off x="11805705" y="6575411"/>
            <a:ext cx="178541" cy="127165"/>
          </a:xfrm>
        </p:spPr>
        <p:txBody>
          <a:bodyPr/>
          <a:lstStyle/>
          <a:p>
            <a:fld id="{124866B3-8C2A-4B94-AF1A-57C3F889C822}" type="slidenum">
              <a:rPr lang="en-AU" smtClean="0"/>
              <a:pPr/>
              <a:t>36</a:t>
            </a:fld>
            <a:endParaRPr lang="en-AU" sz="941" dirty="0"/>
          </a:p>
        </p:txBody>
      </p:sp>
      <p:sp>
        <p:nvSpPr>
          <p:cNvPr id="5" name="Footer Placeholder 4">
            <a:extLst>
              <a:ext uri="{FF2B5EF4-FFF2-40B4-BE49-F238E27FC236}">
                <a16:creationId xmlns:a16="http://schemas.microsoft.com/office/drawing/2014/main" id="{1FF0B4CD-6151-2893-02CA-9E410BB4270F}"/>
              </a:ext>
            </a:extLst>
          </p:cNvPr>
          <p:cNvSpPr>
            <a:spLocks noGrp="1"/>
          </p:cNvSpPr>
          <p:nvPr>
            <p:ph type="ftr" sz="quarter" idx="11"/>
          </p:nvPr>
        </p:nvSpPr>
        <p:spPr>
          <a:xfrm>
            <a:off x="538732" y="6209798"/>
            <a:ext cx="1730637" cy="213015"/>
          </a:xfrm>
        </p:spPr>
        <p:txBody>
          <a:bodyPr/>
          <a:lstStyle/>
          <a:p>
            <a:r>
              <a:rPr lang="en-AU" sz="1000" dirty="0"/>
              <a:t>Source: </a:t>
            </a:r>
            <a:r>
              <a:rPr lang="en-AU" sz="1000" dirty="0" err="1"/>
              <a:t>Refinitv</a:t>
            </a:r>
            <a:r>
              <a:rPr lang="en-AU" sz="1000" dirty="0"/>
              <a:t> data</a:t>
            </a:r>
          </a:p>
        </p:txBody>
      </p:sp>
      <p:sp>
        <p:nvSpPr>
          <p:cNvPr id="13" name="TextBox 12">
            <a:extLst>
              <a:ext uri="{FF2B5EF4-FFF2-40B4-BE49-F238E27FC236}">
                <a16:creationId xmlns:a16="http://schemas.microsoft.com/office/drawing/2014/main" id="{896C2E8D-D6F3-0A73-DC38-52453012B16D}"/>
              </a:ext>
            </a:extLst>
          </p:cNvPr>
          <p:cNvSpPr txBox="1"/>
          <p:nvPr/>
        </p:nvSpPr>
        <p:spPr>
          <a:xfrm>
            <a:off x="242843" y="1550425"/>
            <a:ext cx="2604052" cy="4462760"/>
          </a:xfrm>
          <a:prstGeom prst="rect">
            <a:avLst/>
          </a:prstGeom>
          <a:noFill/>
          <a:ln w="34925">
            <a:solidFill>
              <a:schemeClr val="accent2"/>
            </a:solidFill>
            <a:prstDash val="sysDash"/>
          </a:ln>
        </p:spPr>
        <p:txBody>
          <a:bodyPr wrap="square" lIns="0" tIns="0" rIns="0" bIns="0" rtlCol="0">
            <a:spAutoFit/>
          </a:bodyPr>
          <a:lstStyle/>
          <a:p>
            <a:pPr algn="ctr"/>
            <a:endParaRPr lang="en-AU" b="1" dirty="0"/>
          </a:p>
          <a:p>
            <a:pPr algn="ctr"/>
            <a:r>
              <a:rPr lang="en-AU" b="1" dirty="0"/>
              <a:t>House price gains since start of 2020 to June  2026</a:t>
            </a:r>
          </a:p>
          <a:p>
            <a:endParaRPr lang="en-AU" dirty="0"/>
          </a:p>
          <a:p>
            <a:pPr algn="ctr"/>
            <a:endParaRPr lang="en-AU" sz="2000" dirty="0"/>
          </a:p>
          <a:p>
            <a:pPr algn="ctr"/>
            <a:r>
              <a:rPr lang="en-AU" sz="2000" b="1" dirty="0"/>
              <a:t>PERTH          128 %</a:t>
            </a:r>
          </a:p>
          <a:p>
            <a:pPr algn="ctr"/>
            <a:endParaRPr lang="en-AU" sz="2000" dirty="0"/>
          </a:p>
          <a:p>
            <a:pPr algn="ctr"/>
            <a:r>
              <a:rPr lang="en-AU" sz="2000" b="1" dirty="0">
                <a:solidFill>
                  <a:srgbClr val="0033CC"/>
                </a:solidFill>
              </a:rPr>
              <a:t>BRISBANE      108 %</a:t>
            </a:r>
          </a:p>
          <a:p>
            <a:pPr algn="ctr"/>
            <a:endParaRPr lang="en-AU" sz="2000" b="1" dirty="0">
              <a:solidFill>
                <a:srgbClr val="008000"/>
              </a:solidFill>
            </a:endParaRPr>
          </a:p>
          <a:p>
            <a:pPr algn="ctr"/>
            <a:endParaRPr lang="en-AU" sz="2000" b="1" dirty="0">
              <a:solidFill>
                <a:srgbClr val="008000"/>
              </a:solidFill>
            </a:endParaRPr>
          </a:p>
          <a:p>
            <a:pPr algn="ctr"/>
            <a:r>
              <a:rPr lang="en-AU" sz="2000" b="1" dirty="0">
                <a:solidFill>
                  <a:srgbClr val="0066FF"/>
                </a:solidFill>
              </a:rPr>
              <a:t>SYDNEY         36 %</a:t>
            </a:r>
          </a:p>
          <a:p>
            <a:pPr algn="ctr"/>
            <a:endParaRPr lang="en-AU" sz="2000" b="1" dirty="0">
              <a:solidFill>
                <a:srgbClr val="002060"/>
              </a:solidFill>
            </a:endParaRPr>
          </a:p>
          <a:p>
            <a:pPr algn="ctr"/>
            <a:r>
              <a:rPr lang="en-AU" sz="2000" b="1" dirty="0">
                <a:solidFill>
                  <a:schemeClr val="accent1">
                    <a:lumMod val="75000"/>
                  </a:schemeClr>
                </a:solidFill>
              </a:rPr>
              <a:t>Melbourne     13 %</a:t>
            </a:r>
          </a:p>
          <a:p>
            <a:pPr algn="ctr"/>
            <a:endParaRPr lang="en-AU" sz="2000" b="1" dirty="0">
              <a:solidFill>
                <a:schemeClr val="accent1">
                  <a:lumMod val="75000"/>
                </a:schemeClr>
              </a:solidFill>
            </a:endParaRPr>
          </a:p>
        </p:txBody>
      </p:sp>
      <p:pic>
        <p:nvPicPr>
          <p:cNvPr id="6" name="Picture 5">
            <a:extLst>
              <a:ext uri="{FF2B5EF4-FFF2-40B4-BE49-F238E27FC236}">
                <a16:creationId xmlns:a16="http://schemas.microsoft.com/office/drawing/2014/main" id="{0D1DDBDE-04C4-DD35-32AB-E20F69ABD3F9}"/>
              </a:ext>
            </a:extLst>
          </p:cNvPr>
          <p:cNvPicPr>
            <a:picLocks noChangeAspect="1"/>
          </p:cNvPicPr>
          <p:nvPr/>
        </p:nvPicPr>
        <p:blipFill>
          <a:blip r:embed="rId3"/>
          <a:stretch>
            <a:fillRect/>
          </a:stretch>
        </p:blipFill>
        <p:spPr>
          <a:xfrm>
            <a:off x="3209293" y="1012371"/>
            <a:ext cx="8596411" cy="5690205"/>
          </a:xfrm>
          <a:prstGeom prst="rect">
            <a:avLst/>
          </a:prstGeom>
        </p:spPr>
      </p:pic>
      <p:pic>
        <p:nvPicPr>
          <p:cNvPr id="8" name="Picture 7">
            <a:extLst>
              <a:ext uri="{FF2B5EF4-FFF2-40B4-BE49-F238E27FC236}">
                <a16:creationId xmlns:a16="http://schemas.microsoft.com/office/drawing/2014/main" id="{477D7597-23D3-E843-43BB-22FB6B72EF2F}"/>
              </a:ext>
            </a:extLst>
          </p:cNvPr>
          <p:cNvPicPr>
            <a:picLocks noChangeAspect="1"/>
          </p:cNvPicPr>
          <p:nvPr/>
        </p:nvPicPr>
        <p:blipFill>
          <a:blip r:embed="rId4"/>
          <a:stretch>
            <a:fillRect/>
          </a:stretch>
        </p:blipFill>
        <p:spPr>
          <a:xfrm>
            <a:off x="9778296" y="1632857"/>
            <a:ext cx="1444876" cy="2677886"/>
          </a:xfrm>
          <a:prstGeom prst="rect">
            <a:avLst/>
          </a:prstGeom>
        </p:spPr>
      </p:pic>
      <p:pic>
        <p:nvPicPr>
          <p:cNvPr id="10" name="Picture 9">
            <a:extLst>
              <a:ext uri="{FF2B5EF4-FFF2-40B4-BE49-F238E27FC236}">
                <a16:creationId xmlns:a16="http://schemas.microsoft.com/office/drawing/2014/main" id="{63EDE999-ADB0-A302-D871-F6E5573737DA}"/>
              </a:ext>
            </a:extLst>
          </p:cNvPr>
          <p:cNvPicPr>
            <a:picLocks noChangeAspect="1"/>
          </p:cNvPicPr>
          <p:nvPr/>
        </p:nvPicPr>
        <p:blipFill>
          <a:blip r:embed="rId5"/>
          <a:stretch>
            <a:fillRect/>
          </a:stretch>
        </p:blipFill>
        <p:spPr>
          <a:xfrm>
            <a:off x="4197904" y="4201886"/>
            <a:ext cx="1444877" cy="1133954"/>
          </a:xfrm>
          <a:prstGeom prst="rect">
            <a:avLst/>
          </a:prstGeom>
        </p:spPr>
      </p:pic>
      <p:cxnSp>
        <p:nvCxnSpPr>
          <p:cNvPr id="7" name="Straight Arrow Connector 6">
            <a:extLst>
              <a:ext uri="{FF2B5EF4-FFF2-40B4-BE49-F238E27FC236}">
                <a16:creationId xmlns:a16="http://schemas.microsoft.com/office/drawing/2014/main" id="{D24E5151-55EE-E0E1-C436-B7AE3C3AB0FD}"/>
              </a:ext>
            </a:extLst>
          </p:cNvPr>
          <p:cNvCxnSpPr/>
          <p:nvPr/>
        </p:nvCxnSpPr>
        <p:spPr>
          <a:xfrm>
            <a:off x="9699171" y="1550425"/>
            <a:ext cx="283029" cy="18040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AEE83A-4FEA-9F24-D405-DB3CBAD405A7}"/>
              </a:ext>
            </a:extLst>
          </p:cNvPr>
          <p:cNvCxnSpPr/>
          <p:nvPr/>
        </p:nvCxnSpPr>
        <p:spPr>
          <a:xfrm>
            <a:off x="9615010" y="3265714"/>
            <a:ext cx="326572" cy="16328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59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9FF2-E067-C223-3F49-1A1D5D6CCD3B}"/>
            </a:ext>
          </a:extLst>
        </p:cNvPr>
        <p:cNvGrpSpPr/>
        <p:nvPr/>
      </p:nvGrpSpPr>
      <p:grpSpPr>
        <a:xfrm>
          <a:off x="0" y="0"/>
          <a:ext cx="0" cy="0"/>
          <a:chOff x="0" y="0"/>
          <a:chExt cx="0" cy="0"/>
        </a:xfrm>
      </p:grpSpPr>
      <p:sp>
        <p:nvSpPr>
          <p:cNvPr id="16386" name="Rectangle 2">
            <a:extLst>
              <a:ext uri="{FF2B5EF4-FFF2-40B4-BE49-F238E27FC236}">
                <a16:creationId xmlns:a16="http://schemas.microsoft.com/office/drawing/2014/main" id="{48374961-DC4A-4409-0142-F8C959E3DEA0}"/>
              </a:ext>
            </a:extLst>
          </p:cNvPr>
          <p:cNvSpPr>
            <a:spLocks noGrp="1" noChangeArrowheads="1"/>
          </p:cNvSpPr>
          <p:nvPr>
            <p:ph type="title"/>
          </p:nvPr>
        </p:nvSpPr>
        <p:spPr>
          <a:xfrm>
            <a:off x="272143" y="255363"/>
            <a:ext cx="10439399" cy="784925"/>
          </a:xfrm>
        </p:spPr>
        <p:txBody>
          <a:bodyPr/>
          <a:lstStyle/>
          <a:p>
            <a:r>
              <a:rPr lang="en-AU" altLang="en-US" sz="2000" dirty="0">
                <a:solidFill>
                  <a:schemeClr val="tx1"/>
                </a:solidFill>
                <a:latin typeface="Arial" panose="020B0604020202020204" pitchFamily="34" charset="0"/>
                <a:cs typeface="Arial" panose="020B0604020202020204" pitchFamily="34" charset="0"/>
              </a:rPr>
              <a:t>Australia’s labour data for May saw a revival. </a:t>
            </a:r>
            <a:r>
              <a:rPr lang="en-AU" altLang="en-US" sz="2000" b="0" dirty="0">
                <a:solidFill>
                  <a:schemeClr val="tx1"/>
                </a:solidFill>
                <a:latin typeface="Arial" panose="020B0604020202020204" pitchFamily="34" charset="0"/>
                <a:cs typeface="Arial" panose="020B0604020202020204" pitchFamily="34" charset="0"/>
              </a:rPr>
              <a:t>May’s</a:t>
            </a:r>
            <a:r>
              <a:rPr lang="en-AU" altLang="en-US" sz="2000" dirty="0">
                <a:solidFill>
                  <a:schemeClr val="tx1"/>
                </a:solidFill>
                <a:latin typeface="Arial" panose="020B0604020202020204" pitchFamily="34" charset="0"/>
                <a:cs typeface="Arial" panose="020B0604020202020204" pitchFamily="34" charset="0"/>
              </a:rPr>
              <a:t> </a:t>
            </a:r>
            <a:r>
              <a:rPr lang="en-AU" altLang="en-US" sz="2000" b="0" dirty="0">
                <a:solidFill>
                  <a:schemeClr val="tx1"/>
                </a:solidFill>
                <a:latin typeface="Arial" panose="020B0604020202020204" pitchFamily="34" charset="0"/>
                <a:cs typeface="Arial" panose="020B0604020202020204" pitchFamily="34" charset="0"/>
              </a:rPr>
              <a:t>job gains of circa +40 thousand came after April’s -41 thousand fall.  The Unemployment rate edge down from 4.5 % to 4.4 %. </a:t>
            </a:r>
            <a:br>
              <a:rPr lang="en-AU" altLang="en-US" sz="2000" b="0" dirty="0">
                <a:solidFill>
                  <a:schemeClr val="tx1"/>
                </a:solidFill>
                <a:latin typeface="Arial" panose="020B0604020202020204" pitchFamily="34" charset="0"/>
                <a:cs typeface="Arial" panose="020B0604020202020204" pitchFamily="34" charset="0"/>
              </a:rPr>
            </a:br>
            <a:r>
              <a:rPr lang="en-AU" altLang="en-US" sz="2000" dirty="0">
                <a:solidFill>
                  <a:schemeClr val="tx1"/>
                </a:solidFill>
                <a:latin typeface="Arial" panose="020B0604020202020204" pitchFamily="34" charset="0"/>
                <a:cs typeface="Arial" panose="020B0604020202020204" pitchFamily="34" charset="0"/>
              </a:rPr>
              <a:t>For the RBA, the labour market appears “ </a:t>
            </a:r>
            <a:r>
              <a:rPr lang="en-AU" altLang="en-US" sz="2000" i="1" dirty="0">
                <a:solidFill>
                  <a:schemeClr val="tx1"/>
                </a:solidFill>
                <a:latin typeface="Arial" panose="020B0604020202020204" pitchFamily="34" charset="0"/>
                <a:cs typeface="Arial" panose="020B0604020202020204" pitchFamily="34" charset="0"/>
              </a:rPr>
              <a:t>resilient </a:t>
            </a:r>
            <a:r>
              <a:rPr lang="en-AU" altLang="en-US" sz="2000" dirty="0">
                <a:solidFill>
                  <a:schemeClr val="tx1"/>
                </a:solidFill>
                <a:latin typeface="Arial" panose="020B0604020202020204" pitchFamily="34" charset="0"/>
                <a:cs typeface="Arial" panose="020B0604020202020204" pitchFamily="34" charset="0"/>
              </a:rPr>
              <a:t>”.</a:t>
            </a:r>
            <a:endParaRPr lang="en-AU" altLang="en-US" sz="2000" dirty="0">
              <a:solidFill>
                <a:srgbClr val="FF0000"/>
              </a:solidFill>
              <a:latin typeface="Georgia" panose="02040502050405020303" pitchFamily="18" charset="0"/>
            </a:endParaRPr>
          </a:p>
        </p:txBody>
      </p:sp>
      <p:sp>
        <p:nvSpPr>
          <p:cNvPr id="13" name="Slide Number Placeholder 4">
            <a:extLst>
              <a:ext uri="{FF2B5EF4-FFF2-40B4-BE49-F238E27FC236}">
                <a16:creationId xmlns:a16="http://schemas.microsoft.com/office/drawing/2014/main" id="{90631DA3-3FE8-A280-16C7-E6CD0766850E}"/>
              </a:ext>
            </a:extLst>
          </p:cNvPr>
          <p:cNvSpPr>
            <a:spLocks noGrp="1"/>
          </p:cNvSpPr>
          <p:nvPr>
            <p:ph type="sldNum" sz="quarter" idx="10"/>
          </p:nvPr>
        </p:nvSpPr>
        <p:spPr>
          <a:xfrm>
            <a:off x="11732393" y="6593231"/>
            <a:ext cx="438750" cy="188928"/>
          </a:xfrm>
          <a:noFill/>
          <a:ln w="9525">
            <a:noFill/>
            <a:miter lim="800000"/>
            <a:headEnd/>
            <a:tailEnd/>
          </a:ln>
          <a:effectLst/>
        </p:spPr>
        <p:txBody>
          <a:bodyPr vert="horz" wrap="square" lIns="82620" tIns="41309" rIns="82620" bIns="41309" numCol="1" rtlCol="0"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95E5C-55F7-4FB7-9CFC-7374D1E73381}" type="slidenum">
              <a:rPr kumimoji="0" lang="en-AU" altLang="en-US" sz="12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AU" alt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539EFD8-0AF6-7613-9E97-EE39EC939D2D}"/>
              </a:ext>
            </a:extLst>
          </p:cNvPr>
          <p:cNvSpPr txBox="1"/>
          <p:nvPr/>
        </p:nvSpPr>
        <p:spPr>
          <a:xfrm>
            <a:off x="2595320" y="6485376"/>
            <a:ext cx="13863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AustLabour.xls</a:t>
            </a:r>
          </a:p>
        </p:txBody>
      </p:sp>
      <p:sp>
        <p:nvSpPr>
          <p:cNvPr id="7" name="TextBox 6">
            <a:extLst>
              <a:ext uri="{FF2B5EF4-FFF2-40B4-BE49-F238E27FC236}">
                <a16:creationId xmlns:a16="http://schemas.microsoft.com/office/drawing/2014/main" id="{2CA8F0FC-315D-5CE0-9273-DB331D17182D}"/>
              </a:ext>
            </a:extLst>
          </p:cNvPr>
          <p:cNvSpPr txBox="1"/>
          <p:nvPr/>
        </p:nvSpPr>
        <p:spPr>
          <a:xfrm>
            <a:off x="319046" y="2267238"/>
            <a:ext cx="34038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RBA statement for June </a:t>
            </a:r>
            <a:r>
              <a:rPr kumimoji="0" lang="en-AU" sz="1800" i="0" u="none" strike="noStrike" kern="1200" cap="none" spc="0" normalizeH="0" baseline="0" noProof="0" dirty="0">
                <a:ln>
                  <a:noFill/>
                </a:ln>
                <a:solidFill>
                  <a:prstClr val="black"/>
                </a:solidFill>
                <a:effectLst/>
                <a:uLnTx/>
                <a:uFillTx/>
                <a:latin typeface="Arial" panose="020B0604020202020204"/>
                <a:ea typeface="+mn-ea"/>
                <a:cs typeface="+mn-cs"/>
              </a:rPr>
              <a:t>after</a:t>
            </a: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1800" i="0" u="none" strike="noStrike" kern="1200" cap="none" spc="0" normalizeH="0" baseline="0" noProof="0" dirty="0">
                <a:ln>
                  <a:noFill/>
                </a:ln>
                <a:solidFill>
                  <a:prstClr val="black"/>
                </a:solidFill>
                <a:effectLst/>
                <a:uLnTx/>
                <a:uFillTx/>
                <a:latin typeface="Arial" panose="020B0604020202020204"/>
                <a:ea typeface="+mn-ea"/>
                <a:cs typeface="+mn-cs"/>
              </a:rPr>
              <a:t>leaving the cash interest rate steady at 4.35 % </a:t>
            </a: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1" u="none" strike="noStrike" kern="1200" cap="none" spc="0" normalizeH="0" baseline="0" noProof="0" dirty="0">
              <a:ln>
                <a:noFill/>
              </a:ln>
              <a:solidFill>
                <a:prstClr val="black"/>
              </a:solidFill>
              <a:effectLst/>
              <a:uLnTx/>
              <a:uFillTx/>
              <a:latin typeface="Arial" panose="020B0604020202020204"/>
              <a:ea typeface="+mn-ea"/>
              <a:cs typeface="+mn-cs"/>
            </a:endParaRPr>
          </a:p>
          <a:p>
            <a:pPr lvl="0">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a:t>
            </a:r>
            <a:r>
              <a:rPr lang="en-AU" sz="2000" i="1" dirty="0"/>
              <a:t>The unemployment rate was higher than expected in April, but other measures of </a:t>
            </a:r>
            <a:r>
              <a:rPr lang="en-AU" sz="2000" b="1" i="1" dirty="0"/>
              <a:t>labour market conditions have been more </a:t>
            </a:r>
            <a:r>
              <a:rPr lang="en-AU" sz="2000" b="1" i="1" dirty="0">
                <a:solidFill>
                  <a:srgbClr val="008000"/>
                </a:solidFill>
              </a:rPr>
              <a:t>resilient.”</a:t>
            </a:r>
            <a:endParaRPr kumimoji="0" lang="en-AU" sz="2000" b="1" i="1" u="none" strike="noStrike" kern="1200" cap="none" spc="0" normalizeH="0" baseline="0" noProof="0" dirty="0">
              <a:ln>
                <a:noFill/>
              </a:ln>
              <a:solidFill>
                <a:srgbClr val="008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solidFill>
                <a:prstClr val="black"/>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643B38FC-9B10-EEEA-CC09-4C779CF18E05}"/>
              </a:ext>
            </a:extLst>
          </p:cNvPr>
          <p:cNvPicPr>
            <a:picLocks noChangeAspect="1"/>
          </p:cNvPicPr>
          <p:nvPr/>
        </p:nvPicPr>
        <p:blipFill>
          <a:blip r:embed="rId3"/>
          <a:stretch>
            <a:fillRect/>
          </a:stretch>
        </p:blipFill>
        <p:spPr>
          <a:xfrm>
            <a:off x="3859895" y="1040288"/>
            <a:ext cx="8092619" cy="5691309"/>
          </a:xfrm>
          <a:prstGeom prst="rect">
            <a:avLst/>
          </a:prstGeom>
        </p:spPr>
      </p:pic>
      <p:pic>
        <p:nvPicPr>
          <p:cNvPr id="12" name="Picture 11">
            <a:extLst>
              <a:ext uri="{FF2B5EF4-FFF2-40B4-BE49-F238E27FC236}">
                <a16:creationId xmlns:a16="http://schemas.microsoft.com/office/drawing/2014/main" id="{4311A0E1-E1F8-18D1-CFB6-290094B6AAE8}"/>
              </a:ext>
            </a:extLst>
          </p:cNvPr>
          <p:cNvPicPr>
            <a:picLocks noChangeAspect="1"/>
          </p:cNvPicPr>
          <p:nvPr/>
        </p:nvPicPr>
        <p:blipFill>
          <a:blip r:embed="rId4"/>
          <a:stretch>
            <a:fillRect/>
          </a:stretch>
        </p:blipFill>
        <p:spPr>
          <a:xfrm>
            <a:off x="4827127" y="2171638"/>
            <a:ext cx="774259" cy="1060796"/>
          </a:xfrm>
          <a:prstGeom prst="rect">
            <a:avLst/>
          </a:prstGeom>
        </p:spPr>
      </p:pic>
    </p:spTree>
    <p:extLst>
      <p:ext uri="{BB962C8B-B14F-4D97-AF65-F5344CB8AC3E}">
        <p14:creationId xmlns:p14="http://schemas.microsoft.com/office/powerpoint/2010/main" val="3107419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BE57F-0788-54EB-48FD-DF7C3FF40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106B4-BF5B-D996-2B62-0617245E598F}"/>
              </a:ext>
            </a:extLst>
          </p:cNvPr>
          <p:cNvSpPr>
            <a:spLocks noGrp="1"/>
          </p:cNvSpPr>
          <p:nvPr>
            <p:ph type="title"/>
          </p:nvPr>
        </p:nvSpPr>
        <p:spPr>
          <a:xfrm>
            <a:off x="283028" y="284412"/>
            <a:ext cx="10293944" cy="629988"/>
          </a:xfrm>
        </p:spPr>
        <p:txBody>
          <a:bodyPr/>
          <a:lstStyle/>
          <a:p>
            <a:r>
              <a:rPr lang="en-AU" sz="2000" dirty="0"/>
              <a:t>The bond market is leaning towards  another RBA 0.25 % interest rate hike. </a:t>
            </a:r>
            <a:endParaRPr lang="en-AU" sz="2000" i="1" dirty="0"/>
          </a:p>
        </p:txBody>
      </p:sp>
      <p:sp>
        <p:nvSpPr>
          <p:cNvPr id="4" name="Slide Number Placeholder 3">
            <a:extLst>
              <a:ext uri="{FF2B5EF4-FFF2-40B4-BE49-F238E27FC236}">
                <a16:creationId xmlns:a16="http://schemas.microsoft.com/office/drawing/2014/main" id="{9669D7B5-D782-C258-F904-4055F68CBDE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CB22E924-F081-3A56-3B76-2F9D6B2AA932}"/>
              </a:ext>
            </a:extLst>
          </p:cNvPr>
          <p:cNvPicPr>
            <a:picLocks noChangeAspect="1"/>
          </p:cNvPicPr>
          <p:nvPr/>
        </p:nvPicPr>
        <p:blipFill>
          <a:blip r:embed="rId2"/>
          <a:stretch>
            <a:fillRect/>
          </a:stretch>
        </p:blipFill>
        <p:spPr>
          <a:xfrm>
            <a:off x="1981200" y="729343"/>
            <a:ext cx="7990114" cy="5966261"/>
          </a:xfrm>
          <a:prstGeom prst="rect">
            <a:avLst/>
          </a:prstGeom>
        </p:spPr>
      </p:pic>
    </p:spTree>
    <p:extLst>
      <p:ext uri="{BB962C8B-B14F-4D97-AF65-F5344CB8AC3E}">
        <p14:creationId xmlns:p14="http://schemas.microsoft.com/office/powerpoint/2010/main" val="82139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48295" y="3121170"/>
            <a:ext cx="4933090" cy="949267"/>
          </a:xfrm>
        </p:spPr>
        <p:txBody>
          <a:bodyPr/>
          <a:lstStyle/>
          <a:p>
            <a:pPr algn="ctr"/>
            <a:r>
              <a:rPr lang="en-AU" sz="2736" dirty="0"/>
              <a:t>APPENDIX</a:t>
            </a:r>
          </a:p>
        </p:txBody>
      </p:sp>
      <p:sp>
        <p:nvSpPr>
          <p:cNvPr id="4" name="Slide Number Placeholder 2">
            <a:extLst>
              <a:ext uri="{FF2B5EF4-FFF2-40B4-BE49-F238E27FC236}">
                <a16:creationId xmlns:a16="http://schemas.microsoft.com/office/drawing/2014/main" id="{C53C0CA1-E536-4BB9-A11D-988095E47E63}"/>
              </a:ext>
            </a:extLst>
          </p:cNvPr>
          <p:cNvSpPr txBox="1">
            <a:spLocks/>
          </p:cNvSpPr>
          <p:nvPr/>
        </p:nvSpPr>
        <p:spPr>
          <a:xfrm>
            <a:off x="9951168" y="6504334"/>
            <a:ext cx="531302" cy="1747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6316B6A-336A-44FF-82DA-A4D1594FA055}" type="slidenum">
              <a:rPr lang="en-AU" sz="1100">
                <a:latin typeface="Arial" panose="020B0604020202020204"/>
              </a:rPr>
              <a:pPr algn="r">
                <a:defRPr/>
              </a:pPr>
              <a:t>39</a:t>
            </a:fld>
            <a:endParaRPr lang="en-AU" sz="1100" dirty="0">
              <a:latin typeface="Arial" panose="020B0604020202020204"/>
            </a:endParaRPr>
          </a:p>
        </p:txBody>
      </p:sp>
    </p:spTree>
    <p:extLst>
      <p:ext uri="{BB962C8B-B14F-4D97-AF65-F5344CB8AC3E}">
        <p14:creationId xmlns:p14="http://schemas.microsoft.com/office/powerpoint/2010/main" val="410691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8B0F5-D31D-C1AB-2582-53192F847A26}"/>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4F0F2B2-970C-3FEE-926B-B44D76554D92}"/>
              </a:ext>
            </a:extLst>
          </p:cNvPr>
          <p:cNvPicPr>
            <a:picLocks noGrp="1" noChangeAspect="1"/>
          </p:cNvPicPr>
          <p:nvPr>
            <p:ph idx="1"/>
          </p:nvPr>
        </p:nvPicPr>
        <p:blipFill>
          <a:blip r:embed="rId2"/>
          <a:stretch>
            <a:fillRect/>
          </a:stretch>
        </p:blipFill>
        <p:spPr>
          <a:xfrm>
            <a:off x="533399" y="707572"/>
            <a:ext cx="9470571" cy="5988034"/>
          </a:xfrm>
          <a:prstGeom prst="rect">
            <a:avLst/>
          </a:prstGeom>
        </p:spPr>
      </p:pic>
      <p:sp>
        <p:nvSpPr>
          <p:cNvPr id="3" name="Slide Number Placeholder 2">
            <a:extLst>
              <a:ext uri="{FF2B5EF4-FFF2-40B4-BE49-F238E27FC236}">
                <a16:creationId xmlns:a16="http://schemas.microsoft.com/office/drawing/2014/main" id="{A4C8B00B-2801-4BAA-79A2-26E4F2158D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45D335D4-43F8-449D-2F4E-5B63E1FB8612}"/>
              </a:ext>
            </a:extLst>
          </p:cNvPr>
          <p:cNvSpPr>
            <a:spLocks noGrp="1"/>
          </p:cNvSpPr>
          <p:nvPr>
            <p:ph type="title"/>
          </p:nvPr>
        </p:nvSpPr>
        <p:spPr>
          <a:xfrm>
            <a:off x="293915" y="250406"/>
            <a:ext cx="10239515" cy="351015"/>
          </a:xfrm>
        </p:spPr>
        <p:txBody>
          <a:bodyPr/>
          <a:lstStyle/>
          <a:p>
            <a:r>
              <a:rPr lang="en-AU" sz="2000" dirty="0"/>
              <a:t>Wall Street’s  return outperformance reflects stronger corporate profits growth</a:t>
            </a:r>
          </a:p>
        </p:txBody>
      </p:sp>
      <p:sp>
        <p:nvSpPr>
          <p:cNvPr id="7" name="TextBox 6">
            <a:extLst>
              <a:ext uri="{FF2B5EF4-FFF2-40B4-BE49-F238E27FC236}">
                <a16:creationId xmlns:a16="http://schemas.microsoft.com/office/drawing/2014/main" id="{832EFB26-9370-FA07-DECE-91EB79E086FF}"/>
              </a:ext>
            </a:extLst>
          </p:cNvPr>
          <p:cNvSpPr txBox="1"/>
          <p:nvPr/>
        </p:nvSpPr>
        <p:spPr>
          <a:xfrm>
            <a:off x="8098969" y="1741714"/>
            <a:ext cx="1121229" cy="390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00FF"/>
                </a:solidFill>
                <a:effectLst/>
                <a:uLnTx/>
                <a:uFillTx/>
                <a:latin typeface="Arial" panose="020B0604020202020204"/>
                <a:ea typeface="+mn-ea"/>
                <a:cs typeface="+mn-cs"/>
              </a:rPr>
              <a:t>S&amp;P 500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00FF"/>
                </a:solidFill>
                <a:effectLst/>
                <a:uLnTx/>
                <a:uFillTx/>
                <a:latin typeface="Arial" panose="020B0604020202020204"/>
                <a:ea typeface="+mn-ea"/>
                <a:cs typeface="+mn-cs"/>
              </a:rPr>
              <a:t>Return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0000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70C0"/>
                </a:solidFill>
                <a:effectLst/>
                <a:uLnTx/>
                <a:uFillTx/>
                <a:latin typeface="Arial" panose="020B0604020202020204"/>
                <a:ea typeface="+mn-ea"/>
                <a:cs typeface="+mn-cs"/>
              </a:rPr>
              <a:t>Expected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70C0"/>
                </a:solidFill>
                <a:effectLst/>
                <a:uLnTx/>
                <a:uFillTx/>
                <a:latin typeface="Arial" panose="020B0604020202020204"/>
                <a:ea typeface="+mn-ea"/>
                <a:cs typeface="+mn-cs"/>
              </a:rPr>
              <a:t>Profits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6600"/>
                </a:solidFill>
                <a:effectLst/>
                <a:uLnTx/>
                <a:uFillTx/>
                <a:latin typeface="Arial" panose="020B0604020202020204"/>
                <a:ea typeface="+mn-ea"/>
                <a:cs typeface="+mn-cs"/>
              </a:rPr>
              <a:t>ASX 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6600"/>
                </a:solidFill>
                <a:effectLst/>
                <a:uLnTx/>
                <a:uFillTx/>
                <a:latin typeface="Arial" panose="020B0604020202020204"/>
                <a:ea typeface="+mn-ea"/>
                <a:cs typeface="+mn-cs"/>
              </a:rPr>
              <a:t>Return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66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0066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B050"/>
                </a:solidFill>
                <a:effectLst/>
                <a:uLnTx/>
                <a:uFillTx/>
                <a:latin typeface="Arial" panose="020B0604020202020204"/>
                <a:ea typeface="+mn-ea"/>
                <a:cs typeface="+mn-cs"/>
              </a:rPr>
              <a:t>ASX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B050"/>
                </a:solidFill>
                <a:effectLst/>
                <a:uLnTx/>
                <a:uFillTx/>
                <a:latin typeface="Arial" panose="020B0604020202020204"/>
                <a:ea typeface="+mn-ea"/>
                <a:cs typeface="+mn-cs"/>
              </a:rPr>
              <a:t>profits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0066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0066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87AC13A-D395-4E03-F851-8030E046C759}"/>
              </a:ext>
            </a:extLst>
          </p:cNvPr>
          <p:cNvSpPr txBox="1"/>
          <p:nvPr/>
        </p:nvSpPr>
        <p:spPr>
          <a:xfrm>
            <a:off x="10312855" y="1126160"/>
            <a:ext cx="1639658" cy="4585871"/>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 gain since June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FF"/>
                </a:solidFill>
                <a:effectLst/>
                <a:uLnTx/>
                <a:uFillTx/>
                <a:latin typeface="Arial" panose="020B0604020202020204"/>
                <a:ea typeface="+mn-ea"/>
                <a:cs typeface="+mn-cs"/>
              </a:rPr>
              <a:t>S&amp;P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FF"/>
                </a:solidFill>
                <a:effectLst/>
                <a:uLnTx/>
                <a:uFillTx/>
                <a:latin typeface="Arial" panose="020B0604020202020204"/>
                <a:ea typeface="+mn-ea"/>
                <a:cs typeface="+mn-cs"/>
              </a:rPr>
              <a:t>68.5 %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70C0"/>
                </a:solidFill>
                <a:effectLst/>
                <a:uLnTx/>
                <a:uFillTx/>
                <a:latin typeface="Arial" panose="020B0604020202020204"/>
                <a:ea typeface="+mn-ea"/>
                <a:cs typeface="+mn-cs"/>
              </a:rPr>
              <a:t>US Profits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70C0"/>
                </a:solidFill>
                <a:effectLst/>
                <a:uLnTx/>
                <a:uFillTx/>
                <a:latin typeface="Arial" panose="020B0604020202020204"/>
                <a:ea typeface="+mn-ea"/>
                <a:cs typeface="+mn-cs"/>
              </a:rPr>
              <a:t>59.8 %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6600"/>
                </a:solidFill>
                <a:effectLst/>
                <a:uLnTx/>
                <a:uFillTx/>
                <a:latin typeface="Arial" panose="020B0604020202020204"/>
                <a:ea typeface="+mn-ea"/>
                <a:cs typeface="+mn-cs"/>
              </a:rPr>
              <a:t>ASX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6600"/>
                </a:solidFill>
                <a:effectLst/>
                <a:uLnTx/>
                <a:uFillTx/>
                <a:latin typeface="Arial" panose="020B0604020202020204"/>
                <a:ea typeface="+mn-ea"/>
                <a:cs typeface="+mn-cs"/>
              </a:rPr>
              <a:t>21.9 %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66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Arial" panose="020B0604020202020204"/>
                <a:ea typeface="+mn-ea"/>
                <a:cs typeface="+mn-cs"/>
              </a:rPr>
              <a:t>Australian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Arial" panose="020B0604020202020204"/>
                <a:ea typeface="+mn-ea"/>
                <a:cs typeface="+mn-cs"/>
              </a:rPr>
              <a:t>Profits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B050"/>
                </a:solidFill>
                <a:effectLst/>
                <a:uLnTx/>
                <a:uFillTx/>
                <a:latin typeface="Arial" panose="020B0604020202020204"/>
                <a:ea typeface="+mn-ea"/>
                <a:cs typeface="+mn-cs"/>
              </a:rPr>
              <a:t>6.3 %</a:t>
            </a:r>
            <a:endParaRPr kumimoji="0" lang="en-AU" sz="1800" b="1" i="0" u="none" strike="noStrike" kern="1200" cap="none" spc="0" normalizeH="0" baseline="0" noProof="0" dirty="0">
              <a:ln>
                <a:noFill/>
              </a:ln>
              <a:solidFill>
                <a:srgbClr val="00B05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ACBF817-8C28-E7AA-FD68-B76C7DAC3CBA}"/>
              </a:ext>
            </a:extLst>
          </p:cNvPr>
          <p:cNvSpPr txBox="1"/>
          <p:nvPr/>
        </p:nvSpPr>
        <p:spPr>
          <a:xfrm>
            <a:off x="10210796" y="5824964"/>
            <a:ext cx="174171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IBES Forward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Earnings estimates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err="1">
                <a:ln>
                  <a:noFill/>
                </a:ln>
                <a:solidFill>
                  <a:prstClr val="black"/>
                </a:solidFill>
                <a:effectLst/>
                <a:uLnTx/>
                <a:uFillTx/>
                <a:latin typeface="Arial" panose="020B0604020202020204"/>
                <a:ea typeface="+mn-ea"/>
                <a:cs typeface="+mn-cs"/>
              </a:rPr>
              <a:t>Datastream</a:t>
            </a: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2" name="TextBox 1">
            <a:extLst>
              <a:ext uri="{FF2B5EF4-FFF2-40B4-BE49-F238E27FC236}">
                <a16:creationId xmlns:a16="http://schemas.microsoft.com/office/drawing/2014/main" id="{AFC39911-4373-234F-2C7F-194C96788A3B}"/>
              </a:ext>
            </a:extLst>
          </p:cNvPr>
          <p:cNvSpPr txBox="1"/>
          <p:nvPr/>
        </p:nvSpPr>
        <p:spPr>
          <a:xfrm>
            <a:off x="1404257" y="5527365"/>
            <a:ext cx="15675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Index to 100  June 2023</a:t>
            </a:r>
          </a:p>
        </p:txBody>
      </p:sp>
      <p:pic>
        <p:nvPicPr>
          <p:cNvPr id="11" name="Picture 10">
            <a:extLst>
              <a:ext uri="{FF2B5EF4-FFF2-40B4-BE49-F238E27FC236}">
                <a16:creationId xmlns:a16="http://schemas.microsoft.com/office/drawing/2014/main" id="{DD1B2D0B-D3FD-6D7A-C198-DB29F2097D20}"/>
              </a:ext>
            </a:extLst>
          </p:cNvPr>
          <p:cNvPicPr>
            <a:picLocks noChangeAspect="1"/>
          </p:cNvPicPr>
          <p:nvPr/>
        </p:nvPicPr>
        <p:blipFill>
          <a:blip r:embed="rId3"/>
          <a:stretch>
            <a:fillRect/>
          </a:stretch>
        </p:blipFill>
        <p:spPr>
          <a:xfrm>
            <a:off x="1404257" y="1417410"/>
            <a:ext cx="2797630" cy="1793876"/>
          </a:xfrm>
          <a:prstGeom prst="rect">
            <a:avLst/>
          </a:prstGeom>
        </p:spPr>
      </p:pic>
    </p:spTree>
    <p:extLst>
      <p:ext uri="{BB962C8B-B14F-4D97-AF65-F5344CB8AC3E}">
        <p14:creationId xmlns:p14="http://schemas.microsoft.com/office/powerpoint/2010/main" val="3049793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A3B1C-A927-F625-CCCE-1873389A7B5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F14ED7C-EAE0-6E98-056D-EAFB47A37449}"/>
              </a:ext>
            </a:extLst>
          </p:cNvPr>
          <p:cNvSpPr txBox="1"/>
          <p:nvPr/>
        </p:nvSpPr>
        <p:spPr>
          <a:xfrm>
            <a:off x="163286" y="261258"/>
            <a:ext cx="105264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solidFill>
                <a:effectLst/>
                <a:uLnTx/>
                <a:uFillTx/>
                <a:latin typeface="Arial" panose="020B0604020202020204"/>
                <a:ea typeface="+mn-ea"/>
                <a:cs typeface="+mn-cs"/>
              </a:rPr>
              <a:t>PRESIDENT TRUMP’s  tirades to intimidate IRAN …. </a:t>
            </a:r>
            <a:r>
              <a:rPr kumimoji="0" lang="en-AU" sz="2400" b="1" i="1" u="none" strike="noStrike" kern="1200" cap="none" spc="0" normalizeH="0" baseline="0" noProof="0" dirty="0">
                <a:ln>
                  <a:noFill/>
                </a:ln>
                <a:solidFill>
                  <a:prstClr val="black"/>
                </a:solidFill>
                <a:effectLst/>
                <a:uLnTx/>
                <a:uFillTx/>
                <a:latin typeface="Arial" panose="020B0604020202020204"/>
                <a:ea typeface="+mn-ea"/>
                <a:cs typeface="+mn-cs"/>
              </a:rPr>
              <a:t> </a:t>
            </a:r>
          </a:p>
        </p:txBody>
      </p:sp>
      <p:pic>
        <p:nvPicPr>
          <p:cNvPr id="2" name="Picture 1">
            <a:extLst>
              <a:ext uri="{FF2B5EF4-FFF2-40B4-BE49-F238E27FC236}">
                <a16:creationId xmlns:a16="http://schemas.microsoft.com/office/drawing/2014/main" id="{72D33764-E431-F833-9169-8B7B2862C1CF}"/>
              </a:ext>
            </a:extLst>
          </p:cNvPr>
          <p:cNvPicPr>
            <a:picLocks noChangeAspect="1"/>
          </p:cNvPicPr>
          <p:nvPr/>
        </p:nvPicPr>
        <p:blipFill>
          <a:blip r:embed="rId2"/>
          <a:stretch>
            <a:fillRect/>
          </a:stretch>
        </p:blipFill>
        <p:spPr>
          <a:xfrm>
            <a:off x="261257" y="1175657"/>
            <a:ext cx="6074229" cy="5421085"/>
          </a:xfrm>
          <a:prstGeom prst="rect">
            <a:avLst/>
          </a:prstGeom>
          <a:ln w="38100">
            <a:solidFill>
              <a:srgbClr val="FF0000"/>
            </a:solidFill>
          </a:ln>
        </p:spPr>
      </p:pic>
      <p:pic>
        <p:nvPicPr>
          <p:cNvPr id="4" name="Picture 4" descr="Tuesday will be Power Plant Day, and ...">
            <a:extLst>
              <a:ext uri="{FF2B5EF4-FFF2-40B4-BE49-F238E27FC236}">
                <a16:creationId xmlns:a16="http://schemas.microsoft.com/office/drawing/2014/main" id="{623CB798-234B-68CA-F73E-A20BC32B9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827" y="1377042"/>
            <a:ext cx="5246916" cy="5018314"/>
          </a:xfrm>
          <a:prstGeom prst="rect">
            <a:avLst/>
          </a:prstGeom>
          <a:noFill/>
          <a:ln w="381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42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8E0F5-B9E3-1C39-62C6-DCE356C2FF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FFCD8-F9BE-7369-DAE6-BEB094167188}"/>
              </a:ext>
            </a:extLst>
          </p:cNvPr>
          <p:cNvSpPr>
            <a:spLocks noGrp="1"/>
          </p:cNvSpPr>
          <p:nvPr>
            <p:ph idx="1"/>
          </p:nvPr>
        </p:nvSpPr>
        <p:spPr>
          <a:xfrm>
            <a:off x="384943" y="1643743"/>
            <a:ext cx="11422113" cy="4419600"/>
          </a:xfrm>
        </p:spPr>
        <p:txBody>
          <a:bodyPr/>
          <a:lstStyle/>
          <a:p>
            <a:pPr marL="0" indent="0">
              <a:buNone/>
            </a:pPr>
            <a:r>
              <a:rPr lang="en-AU" sz="2800" dirty="0">
                <a:solidFill>
                  <a:srgbClr val="181818"/>
                </a:solidFill>
              </a:rPr>
              <a:t>“ </a:t>
            </a:r>
            <a:r>
              <a:rPr lang="en-AU" sz="2800" i="1" dirty="0">
                <a:solidFill>
                  <a:srgbClr val="181818"/>
                </a:solidFill>
                <a:cs typeface="Arial" panose="020B0604020202020204" pitchFamily="34" charset="0"/>
              </a:rPr>
              <a:t>W</a:t>
            </a:r>
            <a:r>
              <a:rPr lang="en-AU" sz="2800" i="1" dirty="0">
                <a:solidFill>
                  <a:srgbClr val="181818"/>
                </a:solidFill>
                <a:latin typeface="Arial" panose="020B0604020202020204" pitchFamily="34" charset="0"/>
                <a:cs typeface="Arial" panose="020B0604020202020204" pitchFamily="34" charset="0"/>
              </a:rPr>
              <a:t>hy did nations turn so often to war in the belief that it was a sharp and quick instrument for shaping international affairs when again and again the instrument had proved to be </a:t>
            </a:r>
            <a:r>
              <a:rPr lang="en-AU" sz="2800" b="1" i="1" dirty="0">
                <a:solidFill>
                  <a:srgbClr val="7030A0"/>
                </a:solidFill>
                <a:latin typeface="Arial" panose="020B0604020202020204" pitchFamily="34" charset="0"/>
                <a:cs typeface="Arial" panose="020B0604020202020204" pitchFamily="34" charset="0"/>
              </a:rPr>
              <a:t>blunt or unpredictable </a:t>
            </a:r>
            <a:r>
              <a:rPr lang="en-AU" sz="2800" b="1" i="1" dirty="0">
                <a:solidFill>
                  <a:srgbClr val="181818"/>
                </a:solidFill>
                <a:latin typeface="Arial" panose="020B0604020202020204" pitchFamily="34" charset="0"/>
                <a:cs typeface="Arial" panose="020B0604020202020204" pitchFamily="34" charset="0"/>
              </a:rPr>
              <a:t>? </a:t>
            </a:r>
          </a:p>
          <a:p>
            <a:pPr marL="0" indent="0">
              <a:buNone/>
            </a:pPr>
            <a:endParaRPr lang="en-AU" sz="1800" i="1" dirty="0">
              <a:solidFill>
                <a:srgbClr val="181818"/>
              </a:solidFill>
              <a:latin typeface="Arial" panose="020B0604020202020204" pitchFamily="34" charset="0"/>
              <a:cs typeface="Arial" panose="020B0604020202020204" pitchFamily="34" charset="0"/>
            </a:endParaRPr>
          </a:p>
          <a:p>
            <a:pPr marL="0" indent="0">
              <a:buNone/>
            </a:pPr>
            <a:r>
              <a:rPr lang="en-AU" sz="2800" b="1" i="1" dirty="0">
                <a:solidFill>
                  <a:srgbClr val="181818"/>
                </a:solidFill>
                <a:latin typeface="Arial" panose="020B0604020202020204" pitchFamily="34" charset="0"/>
                <a:cs typeface="Arial" panose="020B0604020202020204" pitchFamily="34" charset="0"/>
              </a:rPr>
              <a:t>This recurring optimism is a vital prelude to war. </a:t>
            </a:r>
          </a:p>
          <a:p>
            <a:pPr marL="0" indent="0">
              <a:buNone/>
            </a:pPr>
            <a:endParaRPr lang="en-AU" sz="1800" b="1" i="1" dirty="0">
              <a:solidFill>
                <a:srgbClr val="181818"/>
              </a:solidFill>
              <a:latin typeface="Arial" panose="020B0604020202020204" pitchFamily="34" charset="0"/>
              <a:cs typeface="Arial" panose="020B0604020202020204" pitchFamily="34" charset="0"/>
            </a:endParaRPr>
          </a:p>
          <a:p>
            <a:pPr marL="0" indent="0">
              <a:buNone/>
            </a:pPr>
            <a:r>
              <a:rPr lang="en-AU" sz="2800" b="1" i="1" dirty="0">
                <a:solidFill>
                  <a:srgbClr val="FF0000"/>
                </a:solidFill>
                <a:latin typeface="Arial" panose="020B0604020202020204" pitchFamily="34" charset="0"/>
                <a:cs typeface="Arial" panose="020B0604020202020204" pitchFamily="34" charset="0"/>
              </a:rPr>
              <a:t>Anything which increases the optimism is a cause of war. </a:t>
            </a:r>
          </a:p>
          <a:p>
            <a:pPr marL="0" indent="0">
              <a:buNone/>
            </a:pPr>
            <a:endParaRPr lang="en-AU" sz="2800" b="1" i="1" dirty="0">
              <a:solidFill>
                <a:srgbClr val="181818"/>
              </a:solidFill>
              <a:latin typeface="Arial" panose="020B0604020202020204" pitchFamily="34" charset="0"/>
              <a:cs typeface="Arial" panose="020B0604020202020204" pitchFamily="34" charset="0"/>
            </a:endParaRPr>
          </a:p>
          <a:p>
            <a:pPr marL="0" indent="0">
              <a:buNone/>
            </a:pPr>
            <a:endParaRPr lang="en-AU" sz="1200" dirty="0">
              <a:solidFill>
                <a:srgbClr val="181818"/>
              </a:solidFill>
              <a:latin typeface="Merriweather" panose="00000500000000000000" pitchFamily="2" charset="0"/>
            </a:endParaRPr>
          </a:p>
          <a:p>
            <a:pPr marL="0" indent="0" algn="r">
              <a:buNone/>
            </a:pPr>
            <a:r>
              <a:rPr lang="en-AU" sz="2800" dirty="0">
                <a:solidFill>
                  <a:srgbClr val="181818"/>
                </a:solidFill>
                <a:latin typeface="Merriweather" panose="00000500000000000000" pitchFamily="2" charset="0"/>
              </a:rPr>
              <a:t>                   </a:t>
            </a:r>
            <a:r>
              <a:rPr lang="en-AU" sz="2400" dirty="0">
                <a:solidFill>
                  <a:srgbClr val="181818"/>
                </a:solidFill>
                <a:latin typeface="Merriweather" panose="00000500000000000000" pitchFamily="2" charset="0"/>
              </a:rPr>
              <a:t>Geoffrey Blainey, The Causes of War   (1973) </a:t>
            </a:r>
            <a:endParaRPr lang="en-AU" sz="2400" dirty="0"/>
          </a:p>
        </p:txBody>
      </p:sp>
      <p:sp>
        <p:nvSpPr>
          <p:cNvPr id="3" name="Slide Number Placeholder 2">
            <a:extLst>
              <a:ext uri="{FF2B5EF4-FFF2-40B4-BE49-F238E27FC236}">
                <a16:creationId xmlns:a16="http://schemas.microsoft.com/office/drawing/2014/main" id="{312A4D15-70A4-0E01-B548-9D4D74735C8A}"/>
              </a:ext>
            </a:extLst>
          </p:cNvPr>
          <p:cNvSpPr>
            <a:spLocks noGrp="1"/>
          </p:cNvSpPr>
          <p:nvPr>
            <p:ph type="sldNum" sz="quarter" idx="12"/>
          </p:nvPr>
        </p:nvSpPr>
        <p:spPr/>
        <p:txBody>
          <a:bodyPr/>
          <a:lstStyle/>
          <a:p>
            <a:fld id="{E6316B6A-336A-44FF-82DA-A4D1594FA055}" type="slidenum">
              <a:rPr lang="en-AU" smtClean="0"/>
              <a:t>41</a:t>
            </a:fld>
            <a:endParaRPr lang="en-AU" dirty="0"/>
          </a:p>
        </p:txBody>
      </p:sp>
      <p:sp>
        <p:nvSpPr>
          <p:cNvPr id="4" name="Title 3">
            <a:extLst>
              <a:ext uri="{FF2B5EF4-FFF2-40B4-BE49-F238E27FC236}">
                <a16:creationId xmlns:a16="http://schemas.microsoft.com/office/drawing/2014/main" id="{7F8902E4-B3DE-B4A4-5E96-4E8DC11A716E}"/>
              </a:ext>
            </a:extLst>
          </p:cNvPr>
          <p:cNvSpPr>
            <a:spLocks noGrp="1"/>
          </p:cNvSpPr>
          <p:nvPr>
            <p:ph type="title"/>
          </p:nvPr>
        </p:nvSpPr>
        <p:spPr>
          <a:xfrm>
            <a:off x="323573" y="338840"/>
            <a:ext cx="9720000" cy="553789"/>
          </a:xfrm>
        </p:spPr>
        <p:txBody>
          <a:bodyPr/>
          <a:lstStyle/>
          <a:p>
            <a:r>
              <a:rPr lang="en-AU" sz="2400" dirty="0">
                <a:solidFill>
                  <a:srgbClr val="0000FF"/>
                </a:solidFill>
              </a:rPr>
              <a:t> “ Overconfidence ” and the Middle East  war</a:t>
            </a:r>
          </a:p>
        </p:txBody>
      </p:sp>
    </p:spTree>
    <p:extLst>
      <p:ext uri="{BB962C8B-B14F-4D97-AF65-F5344CB8AC3E}">
        <p14:creationId xmlns:p14="http://schemas.microsoft.com/office/powerpoint/2010/main" val="1785087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E5B0C-777F-D737-B3FA-A792E32A2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48907-2B21-7B76-0E5C-68B699F50D48}"/>
              </a:ext>
            </a:extLst>
          </p:cNvPr>
          <p:cNvSpPr>
            <a:spLocks noGrp="1"/>
          </p:cNvSpPr>
          <p:nvPr>
            <p:ph type="title"/>
          </p:nvPr>
        </p:nvSpPr>
        <p:spPr>
          <a:xfrm>
            <a:off x="257452" y="239486"/>
            <a:ext cx="10214605" cy="902102"/>
          </a:xfrm>
        </p:spPr>
        <p:txBody>
          <a:bodyPr/>
          <a:lstStyle/>
          <a:p>
            <a:r>
              <a:rPr lang="en-AU" sz="2000" dirty="0"/>
              <a:t>Impact of Military Conflicts and Oil Supply shocks  on US economy and markets…. </a:t>
            </a:r>
            <a:r>
              <a:rPr lang="en-AU" sz="2000" b="0" i="1" dirty="0"/>
              <a:t>The </a:t>
            </a:r>
            <a:r>
              <a:rPr lang="en-AU" sz="2000" i="1" dirty="0">
                <a:solidFill>
                  <a:srgbClr val="006600"/>
                </a:solidFill>
              </a:rPr>
              <a:t>1979-80 Iran hostage crisis &amp; revolution </a:t>
            </a:r>
            <a:r>
              <a:rPr lang="en-AU" sz="2000" b="0" i="1" dirty="0"/>
              <a:t>had less impact on US Shares because Wall Street’s S&amp;P 500 in 1979 was actually below its 1973 level. </a:t>
            </a:r>
          </a:p>
        </p:txBody>
      </p:sp>
      <p:graphicFrame>
        <p:nvGraphicFramePr>
          <p:cNvPr id="6" name="Table 6">
            <a:extLst>
              <a:ext uri="{FF2B5EF4-FFF2-40B4-BE49-F238E27FC236}">
                <a16:creationId xmlns:a16="http://schemas.microsoft.com/office/drawing/2014/main" id="{43779880-8567-951B-DBBD-E2730C5BDC62}"/>
              </a:ext>
            </a:extLst>
          </p:cNvPr>
          <p:cNvGraphicFramePr>
            <a:graphicFrameLocks noGrp="1"/>
          </p:cNvGraphicFramePr>
          <p:nvPr>
            <p:ph sz="half" idx="1"/>
          </p:nvPr>
        </p:nvGraphicFramePr>
        <p:xfrm>
          <a:off x="257452" y="1141588"/>
          <a:ext cx="11378990" cy="5229021"/>
        </p:xfrm>
        <a:graphic>
          <a:graphicData uri="http://schemas.openxmlformats.org/drawingml/2006/table">
            <a:tbl>
              <a:tblPr firstRow="1" bandRow="1">
                <a:tableStyleId>{5C22544A-7EE6-4342-B048-85BDC9FD1C3A}</a:tableStyleId>
              </a:tblPr>
              <a:tblGrid>
                <a:gridCol w="1269507">
                  <a:extLst>
                    <a:ext uri="{9D8B030D-6E8A-4147-A177-3AD203B41FA5}">
                      <a16:colId xmlns:a16="http://schemas.microsoft.com/office/drawing/2014/main" val="1544752761"/>
                    </a:ext>
                  </a:extLst>
                </a:gridCol>
                <a:gridCol w="1083075">
                  <a:extLst>
                    <a:ext uri="{9D8B030D-6E8A-4147-A177-3AD203B41FA5}">
                      <a16:colId xmlns:a16="http://schemas.microsoft.com/office/drawing/2014/main" val="2638927853"/>
                    </a:ext>
                  </a:extLst>
                </a:gridCol>
                <a:gridCol w="1061115">
                  <a:extLst>
                    <a:ext uri="{9D8B030D-6E8A-4147-A177-3AD203B41FA5}">
                      <a16:colId xmlns:a16="http://schemas.microsoft.com/office/drawing/2014/main" val="3210731120"/>
                    </a:ext>
                  </a:extLst>
                </a:gridCol>
                <a:gridCol w="1137899">
                  <a:extLst>
                    <a:ext uri="{9D8B030D-6E8A-4147-A177-3AD203B41FA5}">
                      <a16:colId xmlns:a16="http://schemas.microsoft.com/office/drawing/2014/main" val="3907022372"/>
                    </a:ext>
                  </a:extLst>
                </a:gridCol>
                <a:gridCol w="1103479">
                  <a:extLst>
                    <a:ext uri="{9D8B030D-6E8A-4147-A177-3AD203B41FA5}">
                      <a16:colId xmlns:a16="http://schemas.microsoft.com/office/drawing/2014/main" val="4047034636"/>
                    </a:ext>
                  </a:extLst>
                </a:gridCol>
                <a:gridCol w="1172319">
                  <a:extLst>
                    <a:ext uri="{9D8B030D-6E8A-4147-A177-3AD203B41FA5}">
                      <a16:colId xmlns:a16="http://schemas.microsoft.com/office/drawing/2014/main" val="2998276583"/>
                    </a:ext>
                  </a:extLst>
                </a:gridCol>
                <a:gridCol w="1137899">
                  <a:extLst>
                    <a:ext uri="{9D8B030D-6E8A-4147-A177-3AD203B41FA5}">
                      <a16:colId xmlns:a16="http://schemas.microsoft.com/office/drawing/2014/main" val="3831928417"/>
                    </a:ext>
                  </a:extLst>
                </a:gridCol>
                <a:gridCol w="1137899">
                  <a:extLst>
                    <a:ext uri="{9D8B030D-6E8A-4147-A177-3AD203B41FA5}">
                      <a16:colId xmlns:a16="http://schemas.microsoft.com/office/drawing/2014/main" val="3687006220"/>
                    </a:ext>
                  </a:extLst>
                </a:gridCol>
                <a:gridCol w="1137899">
                  <a:extLst>
                    <a:ext uri="{9D8B030D-6E8A-4147-A177-3AD203B41FA5}">
                      <a16:colId xmlns:a16="http://schemas.microsoft.com/office/drawing/2014/main" val="306320304"/>
                    </a:ext>
                  </a:extLst>
                </a:gridCol>
                <a:gridCol w="1137899">
                  <a:extLst>
                    <a:ext uri="{9D8B030D-6E8A-4147-A177-3AD203B41FA5}">
                      <a16:colId xmlns:a16="http://schemas.microsoft.com/office/drawing/2014/main" val="2382449690"/>
                    </a:ext>
                  </a:extLst>
                </a:gridCol>
              </a:tblGrid>
              <a:tr h="820827">
                <a:tc>
                  <a:txBody>
                    <a:bodyPr/>
                    <a:lstStyle/>
                    <a:p>
                      <a:r>
                        <a:rPr lang="en-AU" dirty="0"/>
                        <a:t>Episode</a:t>
                      </a:r>
                    </a:p>
                  </a:txBody>
                  <a:tcPr/>
                </a:tc>
                <a:tc>
                  <a:txBody>
                    <a:bodyPr/>
                    <a:lstStyle/>
                    <a:p>
                      <a:pPr algn="ctr"/>
                      <a:r>
                        <a:rPr lang="en-AU" sz="1400" dirty="0"/>
                        <a:t>Headline</a:t>
                      </a:r>
                    </a:p>
                    <a:p>
                      <a:pPr marL="0" marR="0" lvl="0" indent="0" algn="ctr" defTabSz="914332" rtl="0" eaLnBrk="1" fontAlgn="auto" latinLnBrk="0" hangingPunct="1">
                        <a:lnSpc>
                          <a:spcPct val="100000"/>
                        </a:lnSpc>
                        <a:spcBef>
                          <a:spcPts val="0"/>
                        </a:spcBef>
                        <a:spcAft>
                          <a:spcPts val="0"/>
                        </a:spcAft>
                        <a:buClrTx/>
                        <a:buSzTx/>
                        <a:buFontTx/>
                        <a:buNone/>
                        <a:tabLst/>
                        <a:defRPr/>
                      </a:pPr>
                      <a:r>
                        <a:rPr lang="en-AU" sz="1400" dirty="0"/>
                        <a:t>CPI annual </a:t>
                      </a:r>
                    </a:p>
                    <a:p>
                      <a:pPr marL="0" marR="0" lvl="0" indent="0" algn="ctr" defTabSz="914332" rtl="0" eaLnBrk="1" fontAlgn="auto" latinLnBrk="0" hangingPunct="1">
                        <a:lnSpc>
                          <a:spcPct val="100000"/>
                        </a:lnSpc>
                        <a:spcBef>
                          <a:spcPts val="0"/>
                        </a:spcBef>
                        <a:spcAft>
                          <a:spcPts val="0"/>
                        </a:spcAft>
                        <a:buClrTx/>
                        <a:buSzTx/>
                        <a:buFontTx/>
                        <a:buNone/>
                        <a:tabLst/>
                        <a:defRPr/>
                      </a:pPr>
                      <a:r>
                        <a:rPr lang="en-AU" sz="1400" dirty="0"/>
                        <a:t>Year 1 start (Jan)</a:t>
                      </a:r>
                    </a:p>
                    <a:p>
                      <a:pPr algn="ctr"/>
                      <a:endParaRPr lang="en-AU" sz="1400" dirty="0"/>
                    </a:p>
                  </a:txBody>
                  <a:tcPr/>
                </a:tc>
                <a:tc>
                  <a:txBody>
                    <a:bodyPr/>
                    <a:lstStyle/>
                    <a:p>
                      <a:pPr algn="ctr"/>
                      <a:r>
                        <a:rPr lang="en-AU" sz="1400" dirty="0"/>
                        <a:t>Headline</a:t>
                      </a:r>
                    </a:p>
                    <a:p>
                      <a:pPr marL="0" marR="0" lvl="0" indent="0" algn="ctr" defTabSz="914332" rtl="0" eaLnBrk="1" fontAlgn="auto" latinLnBrk="0" hangingPunct="1">
                        <a:lnSpc>
                          <a:spcPct val="100000"/>
                        </a:lnSpc>
                        <a:spcBef>
                          <a:spcPts val="0"/>
                        </a:spcBef>
                        <a:spcAft>
                          <a:spcPts val="0"/>
                        </a:spcAft>
                        <a:buClrTx/>
                        <a:buSzTx/>
                        <a:buFontTx/>
                        <a:buNone/>
                        <a:tabLst/>
                        <a:defRPr/>
                      </a:pPr>
                      <a:r>
                        <a:rPr lang="en-AU" sz="1400" dirty="0"/>
                        <a:t>CPI  high over next </a:t>
                      </a:r>
                    </a:p>
                    <a:p>
                      <a:pPr marL="0" marR="0" lvl="0" indent="0" algn="ctr" defTabSz="914332" rtl="0" eaLnBrk="1" fontAlgn="auto" latinLnBrk="0" hangingPunct="1">
                        <a:lnSpc>
                          <a:spcPct val="100000"/>
                        </a:lnSpc>
                        <a:spcBef>
                          <a:spcPts val="0"/>
                        </a:spcBef>
                        <a:spcAft>
                          <a:spcPts val="0"/>
                        </a:spcAft>
                        <a:buClrTx/>
                        <a:buSzTx/>
                        <a:buFontTx/>
                        <a:buNone/>
                        <a:tabLst/>
                        <a:defRPr/>
                      </a:pPr>
                      <a:r>
                        <a:rPr lang="en-AU" sz="1400" dirty="0"/>
                        <a:t>2 years </a:t>
                      </a:r>
                    </a:p>
                  </a:txBody>
                  <a:tcPr/>
                </a:tc>
                <a:tc>
                  <a:txBody>
                    <a:bodyPr/>
                    <a:lstStyle/>
                    <a:p>
                      <a:pPr algn="ctr"/>
                      <a:r>
                        <a:rPr lang="en-AU" sz="1400" dirty="0"/>
                        <a:t>US recession</a:t>
                      </a:r>
                    </a:p>
                    <a:p>
                      <a:pPr algn="ctr"/>
                      <a:r>
                        <a:rPr lang="en-AU" sz="1400" dirty="0"/>
                        <a:t>timing</a:t>
                      </a:r>
                    </a:p>
                    <a:p>
                      <a:pPr algn="ctr"/>
                      <a:r>
                        <a:rPr lang="en-AU" sz="1400" dirty="0"/>
                        <a:t>NBER Cycle</a:t>
                      </a:r>
                    </a:p>
                    <a:p>
                      <a:pPr algn="ctr"/>
                      <a:endParaRPr lang="en-AU" sz="1400" dirty="0"/>
                    </a:p>
                  </a:txBody>
                  <a:tcPr/>
                </a:tc>
                <a:tc>
                  <a:txBody>
                    <a:bodyPr/>
                    <a:lstStyle/>
                    <a:p>
                      <a:pPr algn="ctr"/>
                      <a:r>
                        <a:rPr lang="en-AU" sz="1400" dirty="0"/>
                        <a:t>Treasury</a:t>
                      </a:r>
                    </a:p>
                    <a:p>
                      <a:pPr algn="ctr"/>
                      <a:r>
                        <a:rPr lang="en-AU" sz="1400" dirty="0"/>
                        <a:t>10 year </a:t>
                      </a:r>
                    </a:p>
                    <a:p>
                      <a:pPr marL="0" marR="0" lvl="0" indent="0" algn="ctr" defTabSz="914332" rtl="0" eaLnBrk="1" fontAlgn="auto" latinLnBrk="0" hangingPunct="1">
                        <a:lnSpc>
                          <a:spcPct val="100000"/>
                        </a:lnSpc>
                        <a:spcBef>
                          <a:spcPts val="0"/>
                        </a:spcBef>
                        <a:spcAft>
                          <a:spcPts val="0"/>
                        </a:spcAft>
                        <a:buClrTx/>
                        <a:buSzTx/>
                        <a:buFontTx/>
                        <a:buNone/>
                        <a:tabLst/>
                        <a:defRPr/>
                      </a:pPr>
                      <a:r>
                        <a:rPr lang="en-AU" sz="1400" dirty="0"/>
                        <a:t>Bond Yield</a:t>
                      </a:r>
                    </a:p>
                    <a:p>
                      <a:pPr marL="0" marR="0" lvl="0" indent="0" algn="ctr" defTabSz="914332" rtl="0" eaLnBrk="1" fontAlgn="auto" latinLnBrk="0" hangingPunct="1">
                        <a:lnSpc>
                          <a:spcPct val="100000"/>
                        </a:lnSpc>
                        <a:spcBef>
                          <a:spcPts val="0"/>
                        </a:spcBef>
                        <a:spcAft>
                          <a:spcPts val="0"/>
                        </a:spcAft>
                        <a:buClrTx/>
                        <a:buSzTx/>
                        <a:buFontTx/>
                        <a:buNone/>
                        <a:tabLst/>
                        <a:defRPr/>
                      </a:pPr>
                      <a:r>
                        <a:rPr lang="en-AU" sz="1400" dirty="0"/>
                        <a:t>at Year 1 start</a:t>
                      </a:r>
                    </a:p>
                  </a:txBody>
                  <a:tcPr/>
                </a:tc>
                <a:tc>
                  <a:txBody>
                    <a:bodyPr/>
                    <a:lstStyle/>
                    <a:p>
                      <a:pPr algn="ctr"/>
                      <a:r>
                        <a:rPr lang="en-AU" sz="1400" dirty="0"/>
                        <a:t>Maximum</a:t>
                      </a:r>
                    </a:p>
                    <a:p>
                      <a:pPr algn="ctr"/>
                      <a:r>
                        <a:rPr lang="en-AU" sz="1400" dirty="0"/>
                        <a:t>High for Treasury Yield </a:t>
                      </a:r>
                      <a:r>
                        <a:rPr lang="en-AU" sz="1200" dirty="0"/>
                        <a:t>in </a:t>
                      </a:r>
                    </a:p>
                    <a:p>
                      <a:pPr algn="ctr"/>
                      <a:r>
                        <a:rPr lang="en-AU" sz="1200" dirty="0"/>
                        <a:t>Next 2 years</a:t>
                      </a:r>
                    </a:p>
                  </a:txBody>
                  <a:tcPr/>
                </a:tc>
                <a:tc>
                  <a:txBody>
                    <a:bodyPr/>
                    <a:lstStyle/>
                    <a:p>
                      <a:pPr algn="ctr"/>
                      <a:r>
                        <a:rPr lang="en-AU" sz="1400" dirty="0"/>
                        <a:t>Treasury</a:t>
                      </a:r>
                    </a:p>
                    <a:p>
                      <a:pPr algn="ctr"/>
                      <a:r>
                        <a:rPr lang="en-AU" sz="1400" dirty="0"/>
                        <a:t>10 year </a:t>
                      </a:r>
                    </a:p>
                    <a:p>
                      <a:pPr marL="0" marR="0" lvl="0" indent="0" algn="ctr" defTabSz="914332" rtl="0" eaLnBrk="1" fontAlgn="auto" latinLnBrk="0" hangingPunct="1">
                        <a:lnSpc>
                          <a:spcPct val="100000"/>
                        </a:lnSpc>
                        <a:spcBef>
                          <a:spcPts val="0"/>
                        </a:spcBef>
                        <a:spcAft>
                          <a:spcPts val="0"/>
                        </a:spcAft>
                        <a:buClrTx/>
                        <a:buSzTx/>
                        <a:buFontTx/>
                        <a:buNone/>
                        <a:tabLst/>
                        <a:defRPr/>
                      </a:pPr>
                      <a:r>
                        <a:rPr lang="en-AU" sz="1400" dirty="0"/>
                        <a:t>Bond </a:t>
                      </a:r>
                    </a:p>
                    <a:p>
                      <a:pPr algn="ctr"/>
                      <a:r>
                        <a:rPr lang="en-AU" sz="1400" dirty="0"/>
                        <a:t> maximum </a:t>
                      </a:r>
                    </a:p>
                    <a:p>
                      <a:pPr algn="ctr"/>
                      <a:r>
                        <a:rPr lang="en-AU" sz="1400" dirty="0"/>
                        <a:t>Move</a:t>
                      </a:r>
                    </a:p>
                  </a:txBody>
                  <a:tcPr/>
                </a:tc>
                <a:tc>
                  <a:txBody>
                    <a:bodyPr/>
                    <a:lstStyle/>
                    <a:p>
                      <a:pPr algn="ctr"/>
                      <a:r>
                        <a:rPr lang="en-AU" sz="1400" dirty="0"/>
                        <a:t>S&amp;P 500</a:t>
                      </a:r>
                    </a:p>
                    <a:p>
                      <a:pPr algn="ctr"/>
                      <a:r>
                        <a:rPr lang="en-AU" sz="1400" dirty="0"/>
                        <a:t>at start of</a:t>
                      </a:r>
                    </a:p>
                    <a:p>
                      <a:pPr algn="ctr"/>
                      <a:r>
                        <a:rPr lang="en-AU" sz="1400" dirty="0"/>
                        <a:t>Year 1</a:t>
                      </a:r>
                    </a:p>
                  </a:txBody>
                  <a:tcPr/>
                </a:tc>
                <a:tc>
                  <a:txBody>
                    <a:bodyPr/>
                    <a:lstStyle/>
                    <a:p>
                      <a:pPr algn="ctr"/>
                      <a:r>
                        <a:rPr lang="en-AU" sz="1400" dirty="0"/>
                        <a:t>S&amp;P 500 low during next 2 years</a:t>
                      </a:r>
                    </a:p>
                  </a:txBody>
                  <a:tcPr/>
                </a:tc>
                <a:tc>
                  <a:txBody>
                    <a:bodyPr/>
                    <a:lstStyle/>
                    <a:p>
                      <a:pPr algn="ctr"/>
                      <a:r>
                        <a:rPr lang="en-AU" sz="1400" dirty="0"/>
                        <a:t>S&amp;P 500 </a:t>
                      </a:r>
                    </a:p>
                    <a:p>
                      <a:pPr algn="ctr"/>
                      <a:r>
                        <a:rPr lang="en-AU" sz="1400" dirty="0"/>
                        <a:t>Maximum drawdown from start of Year 1</a:t>
                      </a:r>
                    </a:p>
                  </a:txBody>
                  <a:tcPr/>
                </a:tc>
                <a:extLst>
                  <a:ext uri="{0D108BD9-81ED-4DB2-BD59-A6C34878D82A}">
                    <a16:rowId xmlns:a16="http://schemas.microsoft.com/office/drawing/2014/main" val="1384470495"/>
                  </a:ext>
                </a:extLst>
              </a:tr>
              <a:tr h="960687">
                <a:tc>
                  <a:txBody>
                    <a:bodyPr/>
                    <a:lstStyle/>
                    <a:p>
                      <a:pPr algn="ctr"/>
                      <a:r>
                        <a:rPr lang="en-AU" dirty="0"/>
                        <a:t>1973-74 Arab – Israeli War</a:t>
                      </a:r>
                    </a:p>
                  </a:txBody>
                  <a:tcPr/>
                </a:tc>
                <a:tc>
                  <a:txBody>
                    <a:bodyPr/>
                    <a:lstStyle/>
                    <a:p>
                      <a:pPr algn="ctr"/>
                      <a:endParaRPr lang="en-AU" dirty="0"/>
                    </a:p>
                    <a:p>
                      <a:pPr algn="ctr"/>
                      <a:r>
                        <a:rPr lang="en-AU" dirty="0"/>
                        <a:t>3.6 %</a:t>
                      </a:r>
                    </a:p>
                  </a:txBody>
                  <a:tcPr/>
                </a:tc>
                <a:tc>
                  <a:txBody>
                    <a:bodyPr/>
                    <a:lstStyle/>
                    <a:p>
                      <a:pPr algn="ctr"/>
                      <a:endParaRPr lang="en-AU" b="1" baseline="0" dirty="0">
                        <a:solidFill>
                          <a:schemeClr val="accent1">
                            <a:lumMod val="75000"/>
                          </a:schemeClr>
                        </a:solidFill>
                      </a:endParaRPr>
                    </a:p>
                    <a:p>
                      <a:pPr algn="ctr"/>
                      <a:r>
                        <a:rPr lang="en-AU" b="1" baseline="0" dirty="0">
                          <a:solidFill>
                            <a:schemeClr val="accent1">
                              <a:lumMod val="75000"/>
                            </a:schemeClr>
                          </a:solidFill>
                        </a:rPr>
                        <a:t>12.3 %</a:t>
                      </a:r>
                    </a:p>
                  </a:txBody>
                  <a:tcPr/>
                </a:tc>
                <a:tc>
                  <a:txBody>
                    <a:bodyPr/>
                    <a:lstStyle/>
                    <a:p>
                      <a:pPr algn="ctr"/>
                      <a:endParaRPr lang="en-AU" sz="1400" i="1" dirty="0"/>
                    </a:p>
                    <a:p>
                      <a:pPr algn="ctr"/>
                      <a:r>
                        <a:rPr lang="en-AU" sz="1400" i="1" dirty="0"/>
                        <a:t>Nov 1973 - March 1975</a:t>
                      </a:r>
                    </a:p>
                  </a:txBody>
                  <a:tcPr/>
                </a:tc>
                <a:tc>
                  <a:txBody>
                    <a:bodyPr/>
                    <a:lstStyle/>
                    <a:p>
                      <a:pPr algn="ctr"/>
                      <a:endParaRPr lang="en-AU" dirty="0"/>
                    </a:p>
                    <a:p>
                      <a:pPr algn="ctr"/>
                      <a:r>
                        <a:rPr lang="en-AU" dirty="0"/>
                        <a:t>6.41 %</a:t>
                      </a:r>
                    </a:p>
                  </a:txBody>
                  <a:tcPr/>
                </a:tc>
                <a:tc>
                  <a:txBody>
                    <a:bodyPr/>
                    <a:lstStyle/>
                    <a:p>
                      <a:pPr algn="ctr"/>
                      <a:endParaRPr lang="en-AU" dirty="0"/>
                    </a:p>
                    <a:p>
                      <a:pPr algn="ctr"/>
                      <a:r>
                        <a:rPr lang="en-AU" dirty="0"/>
                        <a:t>8.16 %</a:t>
                      </a:r>
                    </a:p>
                  </a:txBody>
                  <a:tcPr/>
                </a:tc>
                <a:tc>
                  <a:txBody>
                    <a:bodyPr/>
                    <a:lstStyle/>
                    <a:p>
                      <a:pPr algn="ctr"/>
                      <a:endParaRPr lang="en-AU" b="1" baseline="0" dirty="0">
                        <a:solidFill>
                          <a:srgbClr val="0000FF"/>
                        </a:solidFill>
                      </a:endParaRPr>
                    </a:p>
                    <a:p>
                      <a:pPr algn="ctr"/>
                      <a:r>
                        <a:rPr lang="en-AU" b="1" baseline="0" dirty="0">
                          <a:solidFill>
                            <a:srgbClr val="0000FF"/>
                          </a:solidFill>
                        </a:rPr>
                        <a:t>+ 1.55</a:t>
                      </a:r>
                    </a:p>
                  </a:txBody>
                  <a:tcPr/>
                </a:tc>
                <a:tc>
                  <a:txBody>
                    <a:bodyPr/>
                    <a:lstStyle/>
                    <a:p>
                      <a:pPr algn="ctr"/>
                      <a:endParaRPr lang="en-AU" dirty="0"/>
                    </a:p>
                    <a:p>
                      <a:pPr algn="ctr"/>
                      <a:r>
                        <a:rPr lang="en-AU" dirty="0"/>
                        <a:t>120.2</a:t>
                      </a:r>
                    </a:p>
                  </a:txBody>
                  <a:tcPr/>
                </a:tc>
                <a:tc>
                  <a:txBody>
                    <a:bodyPr/>
                    <a:lstStyle/>
                    <a:p>
                      <a:pPr algn="ctr"/>
                      <a:endParaRPr lang="en-AU" dirty="0"/>
                    </a:p>
                    <a:p>
                      <a:pPr algn="ctr"/>
                      <a:r>
                        <a:rPr lang="en-AU" dirty="0"/>
                        <a:t>62.3</a:t>
                      </a:r>
                    </a:p>
                  </a:txBody>
                  <a:tcPr/>
                </a:tc>
                <a:tc>
                  <a:txBody>
                    <a:bodyPr/>
                    <a:lstStyle/>
                    <a:p>
                      <a:pPr algn="ctr"/>
                      <a:endParaRPr lang="en-AU" b="1" dirty="0"/>
                    </a:p>
                    <a:p>
                      <a:pPr algn="ctr"/>
                      <a:r>
                        <a:rPr lang="en-AU" b="1" baseline="0" dirty="0">
                          <a:solidFill>
                            <a:srgbClr val="FF0000"/>
                          </a:solidFill>
                        </a:rPr>
                        <a:t>- 47 %</a:t>
                      </a:r>
                    </a:p>
                  </a:txBody>
                  <a:tcPr/>
                </a:tc>
                <a:extLst>
                  <a:ext uri="{0D108BD9-81ED-4DB2-BD59-A6C34878D82A}">
                    <a16:rowId xmlns:a16="http://schemas.microsoft.com/office/drawing/2014/main" val="1056833754"/>
                  </a:ext>
                </a:extLst>
              </a:tr>
              <a:tr h="960687">
                <a:tc>
                  <a:txBody>
                    <a:bodyPr/>
                    <a:lstStyle/>
                    <a:p>
                      <a:pPr algn="ctr"/>
                      <a:r>
                        <a:rPr lang="en-AU" sz="1600" b="1" dirty="0">
                          <a:solidFill>
                            <a:srgbClr val="336600"/>
                          </a:solidFill>
                        </a:rPr>
                        <a:t>1979-80 </a:t>
                      </a:r>
                    </a:p>
                    <a:p>
                      <a:pPr algn="ctr"/>
                      <a:r>
                        <a:rPr lang="en-AU" sz="1600" b="1" dirty="0">
                          <a:solidFill>
                            <a:srgbClr val="336600"/>
                          </a:solidFill>
                        </a:rPr>
                        <a:t>Iran </a:t>
                      </a:r>
                    </a:p>
                    <a:p>
                      <a:pPr algn="ctr"/>
                      <a:r>
                        <a:rPr lang="en-AU" sz="1400" b="1" dirty="0">
                          <a:solidFill>
                            <a:srgbClr val="336600"/>
                          </a:solidFill>
                        </a:rPr>
                        <a:t>Revolution </a:t>
                      </a:r>
                    </a:p>
                    <a:p>
                      <a:pPr algn="ctr"/>
                      <a:r>
                        <a:rPr lang="en-AU" sz="1200" b="1" dirty="0">
                          <a:solidFill>
                            <a:srgbClr val="336600"/>
                          </a:solidFill>
                        </a:rPr>
                        <a:t>Iran – Iraq War</a:t>
                      </a:r>
                    </a:p>
                  </a:txBody>
                  <a:tcPr/>
                </a:tc>
                <a:tc>
                  <a:txBody>
                    <a:bodyPr/>
                    <a:lstStyle/>
                    <a:p>
                      <a:pPr algn="ctr"/>
                      <a:endParaRPr lang="en-AU" dirty="0"/>
                    </a:p>
                    <a:p>
                      <a:pPr algn="ctr"/>
                      <a:r>
                        <a:rPr lang="en-AU" dirty="0"/>
                        <a:t>9.3</a:t>
                      </a:r>
                    </a:p>
                  </a:txBody>
                  <a:tcPr/>
                </a:tc>
                <a:tc>
                  <a:txBody>
                    <a:bodyPr/>
                    <a:lstStyle/>
                    <a:p>
                      <a:pPr algn="ctr"/>
                      <a:endParaRPr lang="en-AU" b="1" baseline="0" dirty="0">
                        <a:solidFill>
                          <a:schemeClr val="accent1">
                            <a:lumMod val="75000"/>
                          </a:schemeClr>
                        </a:solidFill>
                      </a:endParaRPr>
                    </a:p>
                    <a:p>
                      <a:pPr algn="ctr"/>
                      <a:r>
                        <a:rPr lang="en-AU" b="1" baseline="0" dirty="0">
                          <a:solidFill>
                            <a:schemeClr val="accent1">
                              <a:lumMod val="75000"/>
                            </a:schemeClr>
                          </a:solidFill>
                        </a:rPr>
                        <a:t>14.8</a:t>
                      </a:r>
                    </a:p>
                  </a:txBody>
                  <a:tcPr/>
                </a:tc>
                <a:tc>
                  <a:txBody>
                    <a:bodyPr/>
                    <a:lstStyle/>
                    <a:p>
                      <a:endParaRPr lang="en-AU" dirty="0"/>
                    </a:p>
                    <a:p>
                      <a:pPr algn="ctr"/>
                      <a:r>
                        <a:rPr lang="en-AU" sz="1400" i="1" dirty="0"/>
                        <a:t>Jan 1980 – July 1980</a:t>
                      </a:r>
                    </a:p>
                  </a:txBody>
                  <a:tcPr/>
                </a:tc>
                <a:tc>
                  <a:txBody>
                    <a:bodyPr/>
                    <a:lstStyle/>
                    <a:p>
                      <a:pPr algn="ctr"/>
                      <a:endParaRPr lang="en-AU" dirty="0"/>
                    </a:p>
                    <a:p>
                      <a:pPr algn="ctr"/>
                      <a:r>
                        <a:rPr lang="en-AU" dirty="0"/>
                        <a:t>9.15</a:t>
                      </a:r>
                    </a:p>
                  </a:txBody>
                  <a:tcPr/>
                </a:tc>
                <a:tc>
                  <a:txBody>
                    <a:bodyPr/>
                    <a:lstStyle/>
                    <a:p>
                      <a:pPr algn="ctr"/>
                      <a:endParaRPr lang="en-AU" dirty="0"/>
                    </a:p>
                    <a:p>
                      <a:pPr algn="ctr"/>
                      <a:r>
                        <a:rPr lang="en-AU" dirty="0"/>
                        <a:t>13.65</a:t>
                      </a:r>
                    </a:p>
                  </a:txBody>
                  <a:tcPr/>
                </a:tc>
                <a:tc>
                  <a:txBody>
                    <a:bodyPr/>
                    <a:lstStyle/>
                    <a:p>
                      <a:pPr algn="ctr"/>
                      <a:endParaRPr lang="en-AU" b="1" baseline="0" dirty="0">
                        <a:solidFill>
                          <a:srgbClr val="0000FF"/>
                        </a:solidFill>
                      </a:endParaRPr>
                    </a:p>
                    <a:p>
                      <a:pPr algn="ctr"/>
                      <a:r>
                        <a:rPr lang="en-AU" b="1" baseline="0" dirty="0">
                          <a:solidFill>
                            <a:srgbClr val="0000FF"/>
                          </a:solidFill>
                        </a:rPr>
                        <a:t>+ 4.50</a:t>
                      </a:r>
                    </a:p>
                  </a:txBody>
                  <a:tcPr/>
                </a:tc>
                <a:tc>
                  <a:txBody>
                    <a:bodyPr/>
                    <a:lstStyle/>
                    <a:p>
                      <a:pPr algn="ctr"/>
                      <a:endParaRPr lang="en-AU" dirty="0"/>
                    </a:p>
                    <a:p>
                      <a:pPr algn="ctr"/>
                      <a:r>
                        <a:rPr lang="en-AU" dirty="0"/>
                        <a:t>96.1</a:t>
                      </a:r>
                    </a:p>
                  </a:txBody>
                  <a:tcPr/>
                </a:tc>
                <a:tc>
                  <a:txBody>
                    <a:bodyPr/>
                    <a:lstStyle/>
                    <a:p>
                      <a:pPr algn="ctr"/>
                      <a:endParaRPr lang="en-AU" dirty="0"/>
                    </a:p>
                    <a:p>
                      <a:pPr algn="ctr"/>
                      <a:r>
                        <a:rPr lang="en-AU" dirty="0"/>
                        <a:t>96.1</a:t>
                      </a:r>
                    </a:p>
                  </a:txBody>
                  <a:tcPr/>
                </a:tc>
                <a:tc>
                  <a:txBody>
                    <a:bodyPr/>
                    <a:lstStyle/>
                    <a:p>
                      <a:pPr algn="ctr"/>
                      <a:endParaRPr lang="en-AU" b="1" dirty="0"/>
                    </a:p>
                    <a:p>
                      <a:pPr algn="ctr"/>
                      <a:r>
                        <a:rPr lang="en-AU" b="1" dirty="0"/>
                        <a:t>0</a:t>
                      </a:r>
                    </a:p>
                  </a:txBody>
                  <a:tcPr/>
                </a:tc>
                <a:extLst>
                  <a:ext uri="{0D108BD9-81ED-4DB2-BD59-A6C34878D82A}">
                    <a16:rowId xmlns:a16="http://schemas.microsoft.com/office/drawing/2014/main" val="505352413"/>
                  </a:ext>
                </a:extLst>
              </a:tr>
              <a:tr h="960687">
                <a:tc>
                  <a:txBody>
                    <a:bodyPr/>
                    <a:lstStyle/>
                    <a:p>
                      <a:pPr algn="ctr"/>
                      <a:r>
                        <a:rPr lang="en-AU" dirty="0"/>
                        <a:t>  1990 -91</a:t>
                      </a:r>
                    </a:p>
                    <a:p>
                      <a:pPr algn="ctr"/>
                      <a:r>
                        <a:rPr lang="en-AU" dirty="0"/>
                        <a:t>Iraq &amp; Gulf War 1</a:t>
                      </a:r>
                    </a:p>
                  </a:txBody>
                  <a:tcPr/>
                </a:tc>
                <a:tc>
                  <a:txBody>
                    <a:bodyPr/>
                    <a:lstStyle/>
                    <a:p>
                      <a:pPr algn="ctr"/>
                      <a:endParaRPr lang="en-AU" dirty="0"/>
                    </a:p>
                    <a:p>
                      <a:pPr algn="ctr"/>
                      <a:r>
                        <a:rPr lang="en-AU" dirty="0"/>
                        <a:t>5.2</a:t>
                      </a:r>
                    </a:p>
                  </a:txBody>
                  <a:tcPr/>
                </a:tc>
                <a:tc>
                  <a:txBody>
                    <a:bodyPr/>
                    <a:lstStyle/>
                    <a:p>
                      <a:pPr algn="ctr"/>
                      <a:endParaRPr lang="en-AU" b="1" baseline="0" dirty="0">
                        <a:solidFill>
                          <a:schemeClr val="accent1">
                            <a:lumMod val="75000"/>
                          </a:schemeClr>
                        </a:solidFill>
                      </a:endParaRPr>
                    </a:p>
                    <a:p>
                      <a:pPr algn="ctr"/>
                      <a:r>
                        <a:rPr lang="en-AU" b="1" baseline="0" dirty="0">
                          <a:solidFill>
                            <a:schemeClr val="accent1">
                              <a:lumMod val="75000"/>
                            </a:schemeClr>
                          </a:solidFill>
                        </a:rPr>
                        <a:t>6.3</a:t>
                      </a:r>
                    </a:p>
                  </a:txBody>
                  <a:tcPr/>
                </a:tc>
                <a:tc>
                  <a:txBody>
                    <a:bodyPr/>
                    <a:lstStyle/>
                    <a:p>
                      <a:endParaRPr lang="en-AU" dirty="0"/>
                    </a:p>
                    <a:p>
                      <a:r>
                        <a:rPr lang="en-AU" sz="1400" i="1" dirty="0"/>
                        <a:t>July 1990 – March 1991</a:t>
                      </a:r>
                    </a:p>
                  </a:txBody>
                  <a:tcPr/>
                </a:tc>
                <a:tc>
                  <a:txBody>
                    <a:bodyPr/>
                    <a:lstStyle/>
                    <a:p>
                      <a:pPr algn="ctr"/>
                      <a:endParaRPr lang="en-AU" dirty="0"/>
                    </a:p>
                    <a:p>
                      <a:pPr algn="ctr"/>
                      <a:r>
                        <a:rPr lang="en-AU" dirty="0"/>
                        <a:t>7.93</a:t>
                      </a:r>
                    </a:p>
                  </a:txBody>
                  <a:tcPr/>
                </a:tc>
                <a:tc>
                  <a:txBody>
                    <a:bodyPr/>
                    <a:lstStyle/>
                    <a:p>
                      <a:pPr algn="ctr"/>
                      <a:endParaRPr lang="en-AU" dirty="0"/>
                    </a:p>
                    <a:p>
                      <a:pPr algn="ctr"/>
                      <a:r>
                        <a:rPr lang="en-AU" dirty="0"/>
                        <a:t>9.04</a:t>
                      </a:r>
                    </a:p>
                  </a:txBody>
                  <a:tcPr/>
                </a:tc>
                <a:tc>
                  <a:txBody>
                    <a:bodyPr/>
                    <a:lstStyle/>
                    <a:p>
                      <a:pPr algn="ctr"/>
                      <a:endParaRPr lang="en-AU" b="1" baseline="0" dirty="0">
                        <a:solidFill>
                          <a:srgbClr val="0000FF"/>
                        </a:solidFill>
                      </a:endParaRPr>
                    </a:p>
                    <a:p>
                      <a:pPr algn="ctr"/>
                      <a:r>
                        <a:rPr lang="en-AU" b="1" baseline="0" dirty="0">
                          <a:solidFill>
                            <a:srgbClr val="0000FF"/>
                          </a:solidFill>
                        </a:rPr>
                        <a:t>+ 1.11</a:t>
                      </a:r>
                    </a:p>
                  </a:txBody>
                  <a:tcPr/>
                </a:tc>
                <a:tc>
                  <a:txBody>
                    <a:bodyPr/>
                    <a:lstStyle/>
                    <a:p>
                      <a:pPr algn="ctr"/>
                      <a:endParaRPr lang="en-AU" dirty="0"/>
                    </a:p>
                    <a:p>
                      <a:pPr algn="ctr"/>
                      <a:r>
                        <a:rPr lang="en-AU" dirty="0"/>
                        <a:t>353.4</a:t>
                      </a:r>
                    </a:p>
                  </a:txBody>
                  <a:tcPr/>
                </a:tc>
                <a:tc>
                  <a:txBody>
                    <a:bodyPr/>
                    <a:lstStyle/>
                    <a:p>
                      <a:pPr algn="ctr"/>
                      <a:endParaRPr lang="en-AU" dirty="0"/>
                    </a:p>
                    <a:p>
                      <a:pPr algn="ctr"/>
                      <a:r>
                        <a:rPr lang="en-AU" dirty="0"/>
                        <a:t>295.5</a:t>
                      </a:r>
                    </a:p>
                  </a:txBody>
                  <a:tcPr/>
                </a:tc>
                <a:tc>
                  <a:txBody>
                    <a:bodyPr/>
                    <a:lstStyle/>
                    <a:p>
                      <a:pPr algn="ctr"/>
                      <a:endParaRPr lang="en-AU" b="1" baseline="0" dirty="0">
                        <a:solidFill>
                          <a:srgbClr val="FF0000"/>
                        </a:solidFill>
                      </a:endParaRPr>
                    </a:p>
                    <a:p>
                      <a:pPr algn="ctr"/>
                      <a:r>
                        <a:rPr lang="en-AU" b="1" baseline="0" dirty="0">
                          <a:solidFill>
                            <a:srgbClr val="FF0000"/>
                          </a:solidFill>
                        </a:rPr>
                        <a:t>- 16 %</a:t>
                      </a:r>
                    </a:p>
                  </a:txBody>
                  <a:tcPr/>
                </a:tc>
                <a:extLst>
                  <a:ext uri="{0D108BD9-81ED-4DB2-BD59-A6C34878D82A}">
                    <a16:rowId xmlns:a16="http://schemas.microsoft.com/office/drawing/2014/main" val="200936095"/>
                  </a:ext>
                </a:extLst>
              </a:tr>
              <a:tr h="960687">
                <a:tc>
                  <a:txBody>
                    <a:bodyPr/>
                    <a:lstStyle/>
                    <a:p>
                      <a:pPr algn="ctr"/>
                      <a:r>
                        <a:rPr lang="en-AU" sz="1800" b="0" dirty="0"/>
                        <a:t>2003-04</a:t>
                      </a:r>
                    </a:p>
                    <a:p>
                      <a:pPr algn="ctr"/>
                      <a:r>
                        <a:rPr lang="en-AU" sz="1800" b="0" dirty="0"/>
                        <a:t>Gulf War 2 Iraq</a:t>
                      </a:r>
                    </a:p>
                  </a:txBody>
                  <a:tcPr/>
                </a:tc>
                <a:tc>
                  <a:txBody>
                    <a:bodyPr/>
                    <a:lstStyle/>
                    <a:p>
                      <a:pPr algn="ctr"/>
                      <a:endParaRPr lang="en-AU" sz="1800" dirty="0"/>
                    </a:p>
                    <a:p>
                      <a:pPr algn="ctr"/>
                      <a:r>
                        <a:rPr lang="en-AU" sz="1800" dirty="0"/>
                        <a:t>2.6</a:t>
                      </a:r>
                    </a:p>
                  </a:txBody>
                  <a:tcPr/>
                </a:tc>
                <a:tc>
                  <a:txBody>
                    <a:bodyPr/>
                    <a:lstStyle/>
                    <a:p>
                      <a:pPr algn="ctr"/>
                      <a:endParaRPr lang="en-AU" sz="1800" b="1" baseline="0" dirty="0">
                        <a:solidFill>
                          <a:schemeClr val="accent1">
                            <a:lumMod val="75000"/>
                          </a:schemeClr>
                        </a:solidFill>
                      </a:endParaRPr>
                    </a:p>
                    <a:p>
                      <a:pPr algn="ctr"/>
                      <a:r>
                        <a:rPr lang="en-AU" sz="1800" b="1" baseline="0" dirty="0">
                          <a:solidFill>
                            <a:schemeClr val="accent1">
                              <a:lumMod val="75000"/>
                            </a:schemeClr>
                          </a:solidFill>
                        </a:rPr>
                        <a:t> 3.5</a:t>
                      </a:r>
                    </a:p>
                  </a:txBody>
                  <a:tcPr/>
                </a:tc>
                <a:tc>
                  <a:txBody>
                    <a:bodyPr/>
                    <a:lstStyle/>
                    <a:p>
                      <a:pPr algn="ctr"/>
                      <a:r>
                        <a:rPr lang="en-AU" sz="1200" dirty="0"/>
                        <a:t>No recession after March – Nov 2001  recession</a:t>
                      </a:r>
                    </a:p>
                  </a:txBody>
                  <a:tcPr/>
                </a:tc>
                <a:tc>
                  <a:txBody>
                    <a:bodyPr/>
                    <a:lstStyle/>
                    <a:p>
                      <a:pPr algn="ctr"/>
                      <a:endParaRPr lang="en-AU" sz="1800" dirty="0"/>
                    </a:p>
                    <a:p>
                      <a:pPr algn="ctr"/>
                      <a:r>
                        <a:rPr lang="en-AU" sz="1800" dirty="0"/>
                        <a:t>3.83</a:t>
                      </a:r>
                    </a:p>
                  </a:txBody>
                  <a:tcPr/>
                </a:tc>
                <a:tc>
                  <a:txBody>
                    <a:bodyPr/>
                    <a:lstStyle/>
                    <a:p>
                      <a:pPr algn="ctr"/>
                      <a:endParaRPr lang="en-AU" sz="1800" dirty="0"/>
                    </a:p>
                    <a:p>
                      <a:pPr algn="ctr"/>
                      <a:r>
                        <a:rPr lang="en-AU" sz="1800" dirty="0"/>
                        <a:t>4.89</a:t>
                      </a:r>
                    </a:p>
                  </a:txBody>
                  <a:tcPr/>
                </a:tc>
                <a:tc>
                  <a:txBody>
                    <a:bodyPr/>
                    <a:lstStyle/>
                    <a:p>
                      <a:pPr algn="ctr"/>
                      <a:endParaRPr lang="en-AU" sz="1800" b="1" baseline="0" dirty="0">
                        <a:solidFill>
                          <a:srgbClr val="0000FF"/>
                        </a:solidFill>
                      </a:endParaRPr>
                    </a:p>
                    <a:p>
                      <a:pPr algn="ctr"/>
                      <a:r>
                        <a:rPr lang="en-AU" sz="1800" b="1" baseline="0" dirty="0">
                          <a:solidFill>
                            <a:srgbClr val="0000FF"/>
                          </a:solidFill>
                        </a:rPr>
                        <a:t>+ 1.06</a:t>
                      </a:r>
                    </a:p>
                  </a:txBody>
                  <a:tcPr/>
                </a:tc>
                <a:tc>
                  <a:txBody>
                    <a:bodyPr/>
                    <a:lstStyle/>
                    <a:p>
                      <a:pPr algn="ctr"/>
                      <a:endParaRPr lang="en-AU" sz="1800" dirty="0"/>
                    </a:p>
                    <a:p>
                      <a:pPr algn="ctr"/>
                      <a:r>
                        <a:rPr lang="en-AU" sz="1800" dirty="0"/>
                        <a:t>879.8</a:t>
                      </a:r>
                    </a:p>
                  </a:txBody>
                  <a:tcPr/>
                </a:tc>
                <a:tc>
                  <a:txBody>
                    <a:bodyPr/>
                    <a:lstStyle/>
                    <a:p>
                      <a:pPr algn="ctr"/>
                      <a:endParaRPr lang="en-AU" sz="1800" dirty="0"/>
                    </a:p>
                    <a:p>
                      <a:pPr algn="ctr"/>
                      <a:r>
                        <a:rPr lang="en-AU" sz="1800" dirty="0"/>
                        <a:t>800.7</a:t>
                      </a:r>
                    </a:p>
                  </a:txBody>
                  <a:tcPr/>
                </a:tc>
                <a:tc>
                  <a:txBody>
                    <a:bodyPr/>
                    <a:lstStyle/>
                    <a:p>
                      <a:pPr algn="ctr"/>
                      <a:endParaRPr lang="en-AU" sz="1800" b="1" baseline="0" dirty="0">
                        <a:solidFill>
                          <a:srgbClr val="FF0000"/>
                        </a:solidFill>
                      </a:endParaRPr>
                    </a:p>
                    <a:p>
                      <a:pPr algn="ctr"/>
                      <a:r>
                        <a:rPr lang="en-AU" sz="1800" b="1" baseline="0" dirty="0">
                          <a:solidFill>
                            <a:srgbClr val="FF0000"/>
                          </a:solidFill>
                        </a:rPr>
                        <a:t>- 9.9 %</a:t>
                      </a:r>
                    </a:p>
                  </a:txBody>
                  <a:tcPr/>
                </a:tc>
                <a:extLst>
                  <a:ext uri="{0D108BD9-81ED-4DB2-BD59-A6C34878D82A}">
                    <a16:rowId xmlns:a16="http://schemas.microsoft.com/office/drawing/2014/main" val="3115768374"/>
                  </a:ext>
                </a:extLst>
              </a:tr>
            </a:tbl>
          </a:graphicData>
        </a:graphic>
      </p:graphicFrame>
      <p:sp>
        <p:nvSpPr>
          <p:cNvPr id="5" name="Slide Number Placeholder 4">
            <a:extLst>
              <a:ext uri="{FF2B5EF4-FFF2-40B4-BE49-F238E27FC236}">
                <a16:creationId xmlns:a16="http://schemas.microsoft.com/office/drawing/2014/main" id="{3AEFD5FB-15F2-DBD8-AE19-A2F3053811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749"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55C087AD-4590-6960-FB03-71E90E7F8756}"/>
              </a:ext>
            </a:extLst>
          </p:cNvPr>
          <p:cNvSpPr txBox="1"/>
          <p:nvPr/>
        </p:nvSpPr>
        <p:spPr>
          <a:xfrm>
            <a:off x="88776" y="6326273"/>
            <a:ext cx="113789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Arial" panose="020B0604020202020204"/>
                <a:ea typeface="+mn-ea"/>
                <a:cs typeface="+mn-cs"/>
              </a:rPr>
              <a:t>Average moves in above 4 episodes </a:t>
            </a: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AU" sz="1800" b="1" i="0" u="none" strike="noStrike" kern="1200" cap="none" spc="0" normalizeH="0" baseline="0" noProof="0" dirty="0">
                <a:ln>
                  <a:noFill/>
                </a:ln>
                <a:solidFill>
                  <a:schemeClr val="accent2"/>
                </a:solidFill>
                <a:effectLst/>
                <a:uLnTx/>
                <a:uFillTx/>
                <a:latin typeface="Arial" panose="020B0604020202020204"/>
                <a:ea typeface="+mn-ea"/>
                <a:cs typeface="+mn-cs"/>
              </a:rPr>
              <a:t>Inflation up by  4%, </a:t>
            </a:r>
            <a:r>
              <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rPr>
              <a:t>Bond Yields  rise 2%  </a:t>
            </a: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and S&amp;P 500 falls  -17 %   </a:t>
            </a:r>
          </a:p>
        </p:txBody>
      </p:sp>
      <p:sp>
        <p:nvSpPr>
          <p:cNvPr id="3" name="Rectangle 2">
            <a:extLst>
              <a:ext uri="{FF2B5EF4-FFF2-40B4-BE49-F238E27FC236}">
                <a16:creationId xmlns:a16="http://schemas.microsoft.com/office/drawing/2014/main" id="{686EE99C-685A-AA1D-F873-F36815FE5E75}"/>
              </a:ext>
            </a:extLst>
          </p:cNvPr>
          <p:cNvSpPr/>
          <p:nvPr/>
        </p:nvSpPr>
        <p:spPr>
          <a:xfrm>
            <a:off x="257452" y="3429001"/>
            <a:ext cx="11378990" cy="1019246"/>
          </a:xfrm>
          <a:prstGeom prst="rect">
            <a:avLst/>
          </a:prstGeom>
          <a:noFill/>
          <a:ln w="508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a:extLst>
              <a:ext uri="{FF2B5EF4-FFF2-40B4-BE49-F238E27FC236}">
                <a16:creationId xmlns:a16="http://schemas.microsoft.com/office/drawing/2014/main" id="{B856A25F-6D40-DBFB-02ED-025CA103BD47}"/>
              </a:ext>
            </a:extLst>
          </p:cNvPr>
          <p:cNvSpPr/>
          <p:nvPr/>
        </p:nvSpPr>
        <p:spPr>
          <a:xfrm>
            <a:off x="8262257" y="2427514"/>
            <a:ext cx="1045029" cy="187234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a:extLst>
              <a:ext uri="{FF2B5EF4-FFF2-40B4-BE49-F238E27FC236}">
                <a16:creationId xmlns:a16="http://schemas.microsoft.com/office/drawing/2014/main" id="{F19428F8-E76A-3B04-2903-0D962C8178DE}"/>
              </a:ext>
            </a:extLst>
          </p:cNvPr>
          <p:cNvCxnSpPr>
            <a:cxnSpLocks/>
          </p:cNvCxnSpPr>
          <p:nvPr/>
        </p:nvCxnSpPr>
        <p:spPr>
          <a:xfrm>
            <a:off x="8142514" y="1141588"/>
            <a:ext cx="566057" cy="1634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0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EC9C8-3AB3-4D42-13E7-79F027709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44F36-EC31-55AF-F592-90D4685D54E5}"/>
              </a:ext>
            </a:extLst>
          </p:cNvPr>
          <p:cNvSpPr>
            <a:spLocks noGrp="1"/>
          </p:cNvSpPr>
          <p:nvPr>
            <p:ph type="title"/>
          </p:nvPr>
        </p:nvSpPr>
        <p:spPr>
          <a:xfrm>
            <a:off x="4969430" y="186378"/>
            <a:ext cx="5418971" cy="815108"/>
          </a:xfrm>
        </p:spPr>
        <p:txBody>
          <a:bodyPr/>
          <a:lstStyle/>
          <a:p>
            <a:r>
              <a:rPr lang="en-AU" sz="2000" dirty="0"/>
              <a:t>Conflicts in the Middle East have a history of providing a sharp cut in Global Oil supply  that result  in surging price</a:t>
            </a:r>
            <a:r>
              <a:rPr lang="en-AU" sz="2000" b="0" dirty="0"/>
              <a:t>s</a:t>
            </a:r>
          </a:p>
        </p:txBody>
      </p:sp>
      <p:sp>
        <p:nvSpPr>
          <p:cNvPr id="5" name="Slide Number Placeholder 4">
            <a:extLst>
              <a:ext uri="{FF2B5EF4-FFF2-40B4-BE49-F238E27FC236}">
                <a16:creationId xmlns:a16="http://schemas.microsoft.com/office/drawing/2014/main" id="{1849157F-CDB5-9E66-5F74-9A78471379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749"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A1D9E555-7284-2A7F-0FFC-82C71CD4C438}"/>
              </a:ext>
            </a:extLst>
          </p:cNvPr>
          <p:cNvPicPr>
            <a:picLocks noChangeAspect="1"/>
          </p:cNvPicPr>
          <p:nvPr/>
        </p:nvPicPr>
        <p:blipFill>
          <a:blip r:embed="rId2"/>
          <a:stretch>
            <a:fillRect/>
          </a:stretch>
        </p:blipFill>
        <p:spPr>
          <a:xfrm>
            <a:off x="119109" y="250371"/>
            <a:ext cx="4226405" cy="6445233"/>
          </a:xfrm>
          <a:prstGeom prst="rect">
            <a:avLst/>
          </a:prstGeom>
        </p:spPr>
      </p:pic>
      <p:pic>
        <p:nvPicPr>
          <p:cNvPr id="14" name="Picture 13">
            <a:extLst>
              <a:ext uri="{FF2B5EF4-FFF2-40B4-BE49-F238E27FC236}">
                <a16:creationId xmlns:a16="http://schemas.microsoft.com/office/drawing/2014/main" id="{00EBEF0E-17E0-8D78-931C-615DD5793057}"/>
              </a:ext>
            </a:extLst>
          </p:cNvPr>
          <p:cNvPicPr>
            <a:picLocks noChangeAspect="1"/>
          </p:cNvPicPr>
          <p:nvPr/>
        </p:nvPicPr>
        <p:blipFill>
          <a:blip r:embed="rId3"/>
          <a:stretch>
            <a:fillRect/>
          </a:stretch>
        </p:blipFill>
        <p:spPr>
          <a:xfrm>
            <a:off x="4762821" y="1095392"/>
            <a:ext cx="7026407" cy="5026445"/>
          </a:xfrm>
          <a:prstGeom prst="rect">
            <a:avLst/>
          </a:prstGeom>
        </p:spPr>
      </p:pic>
      <p:pic>
        <p:nvPicPr>
          <p:cNvPr id="3" name="Picture 2">
            <a:extLst>
              <a:ext uri="{FF2B5EF4-FFF2-40B4-BE49-F238E27FC236}">
                <a16:creationId xmlns:a16="http://schemas.microsoft.com/office/drawing/2014/main" id="{A24851FA-FA81-F737-AF19-2EF1D4566760}"/>
              </a:ext>
            </a:extLst>
          </p:cNvPr>
          <p:cNvPicPr>
            <a:picLocks noChangeAspect="1"/>
          </p:cNvPicPr>
          <p:nvPr/>
        </p:nvPicPr>
        <p:blipFill>
          <a:blip r:embed="rId4"/>
          <a:stretch>
            <a:fillRect/>
          </a:stretch>
        </p:blipFill>
        <p:spPr>
          <a:xfrm>
            <a:off x="3113315" y="736163"/>
            <a:ext cx="1856116" cy="499915"/>
          </a:xfrm>
          <a:prstGeom prst="rect">
            <a:avLst/>
          </a:prstGeom>
        </p:spPr>
      </p:pic>
      <p:pic>
        <p:nvPicPr>
          <p:cNvPr id="4" name="Picture 3">
            <a:extLst>
              <a:ext uri="{FF2B5EF4-FFF2-40B4-BE49-F238E27FC236}">
                <a16:creationId xmlns:a16="http://schemas.microsoft.com/office/drawing/2014/main" id="{E0B61EEA-C7C6-EBD1-702D-890CB95118F6}"/>
              </a:ext>
            </a:extLst>
          </p:cNvPr>
          <p:cNvPicPr>
            <a:picLocks noChangeAspect="1"/>
          </p:cNvPicPr>
          <p:nvPr/>
        </p:nvPicPr>
        <p:blipFill>
          <a:blip r:embed="rId5"/>
          <a:stretch>
            <a:fillRect/>
          </a:stretch>
        </p:blipFill>
        <p:spPr>
          <a:xfrm>
            <a:off x="3376403" y="3261306"/>
            <a:ext cx="896190" cy="499915"/>
          </a:xfrm>
          <a:prstGeom prst="rect">
            <a:avLst/>
          </a:prstGeom>
        </p:spPr>
      </p:pic>
      <p:pic>
        <p:nvPicPr>
          <p:cNvPr id="6" name="Picture 5">
            <a:extLst>
              <a:ext uri="{FF2B5EF4-FFF2-40B4-BE49-F238E27FC236}">
                <a16:creationId xmlns:a16="http://schemas.microsoft.com/office/drawing/2014/main" id="{F5CFE65B-7BF0-5076-724F-46ED037DC998}"/>
              </a:ext>
            </a:extLst>
          </p:cNvPr>
          <p:cNvPicPr>
            <a:picLocks noChangeAspect="1"/>
          </p:cNvPicPr>
          <p:nvPr/>
        </p:nvPicPr>
        <p:blipFill>
          <a:blip r:embed="rId6"/>
          <a:stretch>
            <a:fillRect/>
          </a:stretch>
        </p:blipFill>
        <p:spPr>
          <a:xfrm>
            <a:off x="3385105" y="5148072"/>
            <a:ext cx="798645" cy="499915"/>
          </a:xfrm>
          <a:prstGeom prst="rect">
            <a:avLst/>
          </a:prstGeom>
        </p:spPr>
      </p:pic>
      <p:sp>
        <p:nvSpPr>
          <p:cNvPr id="8" name="TextBox 7">
            <a:extLst>
              <a:ext uri="{FF2B5EF4-FFF2-40B4-BE49-F238E27FC236}">
                <a16:creationId xmlns:a16="http://schemas.microsoft.com/office/drawing/2014/main" id="{00FF6D1D-984E-E8F7-C134-8B4D8B03733A}"/>
              </a:ext>
            </a:extLst>
          </p:cNvPr>
          <p:cNvSpPr txBox="1"/>
          <p:nvPr/>
        </p:nvSpPr>
        <p:spPr>
          <a:xfrm>
            <a:off x="4539341" y="6172384"/>
            <a:ext cx="7347859" cy="523220"/>
          </a:xfrm>
          <a:prstGeom prst="rect">
            <a:avLst/>
          </a:prstGeom>
          <a:noFill/>
        </p:spPr>
        <p:txBody>
          <a:bodyPr wrap="square">
            <a:spAutoFit/>
          </a:bodyPr>
          <a:lstStyle/>
          <a:p>
            <a:r>
              <a:rPr lang="en-AU" sz="1400" dirty="0"/>
              <a:t>James D Hamilton, University of California San Diego,  Brookings paper  (2016) </a:t>
            </a:r>
          </a:p>
          <a:p>
            <a:r>
              <a:rPr lang="en-AU" sz="1400" dirty="0"/>
              <a:t>https://www.brookings.edu/wp-content/uploads/2016/07/2009a_bpea_hamilton-1.pdf</a:t>
            </a:r>
          </a:p>
        </p:txBody>
      </p:sp>
    </p:spTree>
    <p:extLst>
      <p:ext uri="{BB962C8B-B14F-4D97-AF65-F5344CB8AC3E}">
        <p14:creationId xmlns:p14="http://schemas.microsoft.com/office/powerpoint/2010/main" val="2374505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218E-4641-BE5D-1345-CBEDEF079DE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143F93-64AE-5EE8-1FAC-B0DDBE1FDF62}"/>
              </a:ext>
            </a:extLst>
          </p:cNvPr>
          <p:cNvSpPr>
            <a:spLocks noGrp="1"/>
          </p:cNvSpPr>
          <p:nvPr>
            <p:ph type="sldNum" sz="quarter" idx="12"/>
          </p:nvPr>
        </p:nvSpPr>
        <p:spPr>
          <a:xfrm>
            <a:off x="11837468" y="6520474"/>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CF37F3E-E2B6-3A92-2DB7-D2C881B081D9}"/>
              </a:ext>
            </a:extLst>
          </p:cNvPr>
          <p:cNvSpPr>
            <a:spLocks noGrp="1"/>
          </p:cNvSpPr>
          <p:nvPr>
            <p:ph type="title"/>
          </p:nvPr>
        </p:nvSpPr>
        <p:spPr>
          <a:xfrm>
            <a:off x="242609" y="281879"/>
            <a:ext cx="9335188" cy="516637"/>
          </a:xfrm>
        </p:spPr>
        <p:txBody>
          <a:bodyPr/>
          <a:lstStyle/>
          <a:p>
            <a:r>
              <a:rPr lang="en-AU" sz="2000" dirty="0"/>
              <a:t>The current Middel East conflicts’ impact on global oil production is the largest on record going back to the 1970s </a:t>
            </a:r>
          </a:p>
        </p:txBody>
      </p:sp>
      <p:sp>
        <p:nvSpPr>
          <p:cNvPr id="7" name="Title 3">
            <a:extLst>
              <a:ext uri="{FF2B5EF4-FFF2-40B4-BE49-F238E27FC236}">
                <a16:creationId xmlns:a16="http://schemas.microsoft.com/office/drawing/2014/main" id="{BC43200D-1097-343D-71CC-798201AB4615}"/>
              </a:ext>
            </a:extLst>
          </p:cNvPr>
          <p:cNvSpPr txBox="1">
            <a:spLocks/>
          </p:cNvSpPr>
          <p:nvPr/>
        </p:nvSpPr>
        <p:spPr>
          <a:xfrm>
            <a:off x="242609" y="6392537"/>
            <a:ext cx="4521895" cy="223576"/>
          </a:xfrm>
          <a:prstGeom prst="rect">
            <a:avLst/>
          </a:prstGeom>
        </p:spPr>
        <p:txBody>
          <a:bodyPr vert="horz" lIns="0" tIns="0" rIns="0" bIns="0" rtlCol="0" anchor="t" anchorCtr="0">
            <a:noAutofit/>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pPr marL="0" marR="0" lvl="0" indent="0" algn="ctr" defTabSz="914332" rtl="0" eaLnBrk="1" fontAlgn="auto" latinLnBrk="0" hangingPunct="1">
              <a:lnSpc>
                <a:spcPct val="90000"/>
              </a:lnSpc>
              <a:spcBef>
                <a:spcPct val="0"/>
              </a:spcBef>
              <a:spcAft>
                <a:spcPts val="0"/>
              </a:spcAft>
              <a:buClrTx/>
              <a:buSzTx/>
              <a:buFontTx/>
              <a:buNone/>
              <a:tabLst/>
              <a:defRPr/>
            </a:pPr>
            <a:r>
              <a:rPr kumimoji="0" lang="en-AU" sz="1400" b="1" i="0" u="none" strike="noStrike" kern="1200" cap="none" spc="0" normalizeH="0" baseline="0" noProof="0" dirty="0">
                <a:ln>
                  <a:noFill/>
                </a:ln>
                <a:solidFill>
                  <a:srgbClr val="161818"/>
                </a:solidFill>
                <a:effectLst/>
                <a:uLnTx/>
                <a:uFillTx/>
                <a:latin typeface="Arial" panose="020B0604020202020204"/>
                <a:ea typeface="+mj-ea"/>
                <a:cs typeface="+mj-cs"/>
              </a:rPr>
              <a:t>Australian Federal Budget Paper 1  , page   51</a:t>
            </a:r>
          </a:p>
        </p:txBody>
      </p:sp>
      <p:pic>
        <p:nvPicPr>
          <p:cNvPr id="12" name="Picture 11">
            <a:extLst>
              <a:ext uri="{FF2B5EF4-FFF2-40B4-BE49-F238E27FC236}">
                <a16:creationId xmlns:a16="http://schemas.microsoft.com/office/drawing/2014/main" id="{99ABB082-42D8-BFFB-1AD9-814A5948593A}"/>
              </a:ext>
            </a:extLst>
          </p:cNvPr>
          <p:cNvPicPr>
            <a:picLocks noChangeAspect="1"/>
          </p:cNvPicPr>
          <p:nvPr/>
        </p:nvPicPr>
        <p:blipFill>
          <a:blip r:embed="rId2"/>
          <a:stretch>
            <a:fillRect/>
          </a:stretch>
        </p:blipFill>
        <p:spPr>
          <a:xfrm>
            <a:off x="4648201" y="1458265"/>
            <a:ext cx="7101214" cy="5157849"/>
          </a:xfrm>
          <a:prstGeom prst="rect">
            <a:avLst/>
          </a:prstGeom>
        </p:spPr>
      </p:pic>
      <p:sp>
        <p:nvSpPr>
          <p:cNvPr id="19" name="TextBox 18">
            <a:extLst>
              <a:ext uri="{FF2B5EF4-FFF2-40B4-BE49-F238E27FC236}">
                <a16:creationId xmlns:a16="http://schemas.microsoft.com/office/drawing/2014/main" id="{DC8C6AF6-905B-9090-88B3-136C64AD7F0E}"/>
              </a:ext>
            </a:extLst>
          </p:cNvPr>
          <p:cNvSpPr txBox="1"/>
          <p:nvPr/>
        </p:nvSpPr>
        <p:spPr>
          <a:xfrm>
            <a:off x="5464480" y="811934"/>
            <a:ext cx="42682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D86018"/>
                </a:solidFill>
                <a:effectLst/>
                <a:uLnTx/>
                <a:uFillTx/>
                <a:latin typeface="Arial" panose="020B0604020202020204"/>
                <a:ea typeface="+mn-ea"/>
                <a:cs typeface="+mn-cs"/>
              </a:rPr>
              <a:t>Fall in global oil production following major geopolitical shocks</a:t>
            </a:r>
          </a:p>
        </p:txBody>
      </p:sp>
      <p:sp>
        <p:nvSpPr>
          <p:cNvPr id="21" name="TextBox 20">
            <a:extLst>
              <a:ext uri="{FF2B5EF4-FFF2-40B4-BE49-F238E27FC236}">
                <a16:creationId xmlns:a16="http://schemas.microsoft.com/office/drawing/2014/main" id="{3EA03E09-B347-51BC-E04E-BDA34469700E}"/>
              </a:ext>
            </a:extLst>
          </p:cNvPr>
          <p:cNvSpPr txBox="1"/>
          <p:nvPr/>
        </p:nvSpPr>
        <p:spPr>
          <a:xfrm>
            <a:off x="409688" y="1702700"/>
            <a:ext cx="3974049"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a:ln>
                  <a:noFill/>
                </a:ln>
                <a:solidFill>
                  <a:srgbClr val="0000FF"/>
                </a:solidFill>
                <a:effectLst/>
                <a:uLnTx/>
                <a:uFillTx/>
                <a:latin typeface="Arial" panose="020B0604020202020204"/>
                <a:ea typeface="+mn-ea"/>
                <a:cs typeface="+mn-cs"/>
              </a:rPr>
              <a:t>“ The duration and severity of the conflict in the Middle East will determine the time it takes for production and shipping routes to recover</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This will be critical to how the global economic outlook evolves.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a:ln>
                  <a:noFill/>
                </a:ln>
                <a:solidFill>
                  <a:srgbClr val="FF0000"/>
                </a:solidFill>
                <a:effectLst/>
                <a:uLnTx/>
                <a:uFillTx/>
                <a:latin typeface="Arial" panose="020B0604020202020204"/>
                <a:ea typeface="+mn-ea"/>
                <a:cs typeface="+mn-cs"/>
              </a:rPr>
              <a:t>The current conflict has already resulted in the largest global oil supply disruption on record</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a:t>
            </a:r>
          </a:p>
        </p:txBody>
      </p:sp>
      <p:cxnSp>
        <p:nvCxnSpPr>
          <p:cNvPr id="23" name="Straight Arrow Connector 22">
            <a:extLst>
              <a:ext uri="{FF2B5EF4-FFF2-40B4-BE49-F238E27FC236}">
                <a16:creationId xmlns:a16="http://schemas.microsoft.com/office/drawing/2014/main" id="{8CFF805D-07BB-BC44-E123-B3A50AFE989A}"/>
              </a:ext>
            </a:extLst>
          </p:cNvPr>
          <p:cNvCxnSpPr>
            <a:cxnSpLocks/>
          </p:cNvCxnSpPr>
          <p:nvPr/>
        </p:nvCxnSpPr>
        <p:spPr>
          <a:xfrm flipV="1">
            <a:off x="4286734" y="4547544"/>
            <a:ext cx="1427968" cy="223576"/>
          </a:xfrm>
          <a:prstGeom prst="straightConnector1">
            <a:avLst/>
          </a:prstGeom>
          <a:ln w="508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399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DD25D-DA00-5F7B-3983-9EBD6DB8CFA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BB6869-85EF-0ECF-27E6-A48B5021FD4B}"/>
              </a:ext>
            </a:extLst>
          </p:cNvPr>
          <p:cNvSpPr>
            <a:spLocks noGrp="1"/>
          </p:cNvSpPr>
          <p:nvPr>
            <p:ph type="sldNum" sz="quarter" idx="12"/>
          </p:nvPr>
        </p:nvSpPr>
        <p:spPr/>
        <p:txBody>
          <a:bodyPr/>
          <a:lstStyle/>
          <a:p>
            <a:fld id="{E6316B6A-336A-44FF-82DA-A4D1594FA055}" type="slidenum">
              <a:rPr lang="en-AU" smtClean="0"/>
              <a:t>45</a:t>
            </a:fld>
            <a:endParaRPr lang="en-AU" dirty="0"/>
          </a:p>
        </p:txBody>
      </p:sp>
      <p:sp>
        <p:nvSpPr>
          <p:cNvPr id="5" name="TextBox 4">
            <a:extLst>
              <a:ext uri="{FF2B5EF4-FFF2-40B4-BE49-F238E27FC236}">
                <a16:creationId xmlns:a16="http://schemas.microsoft.com/office/drawing/2014/main" id="{A65F5BF0-C923-8AF0-B20C-BAF31229CA42}"/>
              </a:ext>
            </a:extLst>
          </p:cNvPr>
          <p:cNvSpPr txBox="1"/>
          <p:nvPr/>
        </p:nvSpPr>
        <p:spPr>
          <a:xfrm>
            <a:off x="315686" y="327090"/>
            <a:ext cx="10014857" cy="707886"/>
          </a:xfrm>
          <a:prstGeom prst="rect">
            <a:avLst/>
          </a:prstGeom>
          <a:noFill/>
        </p:spPr>
        <p:txBody>
          <a:bodyPr wrap="square" rtlCol="0">
            <a:spAutoFit/>
          </a:bodyPr>
          <a:lstStyle/>
          <a:p>
            <a:r>
              <a:rPr lang="en-AU" sz="2000" b="1" dirty="0">
                <a:solidFill>
                  <a:prstClr val="black"/>
                </a:solidFill>
                <a:cs typeface="Arial" panose="020B0604020202020204" pitchFamily="34" charset="0"/>
              </a:rPr>
              <a:t>The International Monetary Fund’s (IMF) warning in April that the Middle East conflict is  damaging : </a:t>
            </a:r>
          </a:p>
        </p:txBody>
      </p:sp>
      <p:sp>
        <p:nvSpPr>
          <p:cNvPr id="9" name="Content Placeholder 1">
            <a:extLst>
              <a:ext uri="{FF2B5EF4-FFF2-40B4-BE49-F238E27FC236}">
                <a16:creationId xmlns:a16="http://schemas.microsoft.com/office/drawing/2014/main" id="{EC5ED09A-AB1C-9A93-950D-CEE3632743D9}"/>
              </a:ext>
            </a:extLst>
          </p:cNvPr>
          <p:cNvSpPr>
            <a:spLocks noGrp="1"/>
          </p:cNvSpPr>
          <p:nvPr>
            <p:ph idx="1"/>
          </p:nvPr>
        </p:nvSpPr>
        <p:spPr>
          <a:xfrm>
            <a:off x="315686" y="1447800"/>
            <a:ext cx="11549743" cy="4974771"/>
          </a:xfrm>
        </p:spPr>
        <p:txBody>
          <a:bodyPr/>
          <a:lstStyle/>
          <a:p>
            <a:pPr marL="0" indent="0">
              <a:buNone/>
            </a:pPr>
            <a:r>
              <a:rPr lang="en-AU" sz="2400" i="1" dirty="0"/>
              <a:t>“The conflict has already inflicted humanitarian costs, damaged critical infrastructure, and severely disrupted maritime and air traffic in the affected region. </a:t>
            </a:r>
          </a:p>
          <a:p>
            <a:pPr marL="0" indent="0">
              <a:buNone/>
            </a:pPr>
            <a:endParaRPr lang="en-AU" sz="2400" i="1" dirty="0"/>
          </a:p>
          <a:p>
            <a:pPr marL="0" indent="0">
              <a:buNone/>
            </a:pPr>
            <a:r>
              <a:rPr lang="en-AU" sz="2400" b="1" i="1" dirty="0">
                <a:solidFill>
                  <a:srgbClr val="FF0000"/>
                </a:solidFill>
              </a:rPr>
              <a:t>Economies around the world face repercussions</a:t>
            </a:r>
            <a:r>
              <a:rPr lang="en-AU" sz="2400" i="1" dirty="0"/>
              <a:t> </a:t>
            </a:r>
            <a:r>
              <a:rPr lang="en-AU" sz="2400" b="1" i="1" dirty="0">
                <a:solidFill>
                  <a:srgbClr val="FF0000"/>
                </a:solidFill>
              </a:rPr>
              <a:t>through the direct impact of higher commodity prices,</a:t>
            </a:r>
            <a:r>
              <a:rPr lang="en-AU" sz="2400" i="1" dirty="0"/>
              <a:t> indirect second order effects on inflation expectations—which tend to be especially sensitive to energy and food prices—and amplification effects coming from risk-off sentiment in financial markets. </a:t>
            </a:r>
          </a:p>
          <a:p>
            <a:pPr marL="0" indent="0">
              <a:buNone/>
            </a:pPr>
            <a:endParaRPr lang="en-AU" sz="2400" i="1" dirty="0"/>
          </a:p>
          <a:p>
            <a:pPr marL="0" indent="0">
              <a:buNone/>
            </a:pPr>
            <a:r>
              <a:rPr lang="en-AU" sz="2400" b="1" i="1" dirty="0">
                <a:solidFill>
                  <a:srgbClr val="0000FF"/>
                </a:solidFill>
              </a:rPr>
              <a:t>The global economic impact will crucially depend on the conflict’s duration, intensity, and scope, which are inherently unpredictable.”</a:t>
            </a:r>
          </a:p>
          <a:p>
            <a:pPr marL="0" indent="0">
              <a:buNone/>
            </a:pPr>
            <a:endParaRPr lang="en-AU" sz="2400" i="1" dirty="0"/>
          </a:p>
          <a:p>
            <a:pPr marL="0" indent="0" algn="ctr">
              <a:buNone/>
            </a:pPr>
            <a:r>
              <a:rPr lang="en-AU" sz="1800" dirty="0"/>
              <a:t>IMF World Economic Outlook , Global Prospects and Policies, Chapter 1 , page 1</a:t>
            </a:r>
          </a:p>
          <a:p>
            <a:pPr marL="0" indent="0" algn="r">
              <a:buNone/>
            </a:pPr>
            <a:r>
              <a:rPr lang="en-AU" sz="1200" dirty="0">
                <a:hlinkClick r:id="rId2"/>
              </a:rPr>
              <a:t>https://www.imf.org/-/media/files/publications/weo/2026/april/english/ch1.pdf</a:t>
            </a:r>
            <a:endParaRPr lang="en-AU" sz="1200" dirty="0"/>
          </a:p>
          <a:p>
            <a:pPr marL="0" indent="0">
              <a:buNone/>
            </a:pPr>
            <a:endParaRPr lang="en-AU" sz="2400" i="1" dirty="0"/>
          </a:p>
        </p:txBody>
      </p:sp>
    </p:spTree>
    <p:extLst>
      <p:ext uri="{BB962C8B-B14F-4D97-AF65-F5344CB8AC3E}">
        <p14:creationId xmlns:p14="http://schemas.microsoft.com/office/powerpoint/2010/main" val="1943853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33530-724C-7BB0-DD22-03AD17F90FD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66B7E6-B254-DC21-879E-BE757CAF9279}"/>
              </a:ext>
            </a:extLst>
          </p:cNvPr>
          <p:cNvGraphicFramePr>
            <a:graphicFrameLocks noGrp="1"/>
          </p:cNvGraphicFramePr>
          <p:nvPr/>
        </p:nvGraphicFramePr>
        <p:xfrm>
          <a:off x="1088572" y="1012371"/>
          <a:ext cx="10014856" cy="5626981"/>
        </p:xfrm>
        <a:graphic>
          <a:graphicData uri="http://schemas.openxmlformats.org/drawingml/2006/table">
            <a:tbl>
              <a:tblPr firstRow="1" bandRow="1">
                <a:tableStyleId>{5C22544A-7EE6-4342-B048-85BDC9FD1C3A}</a:tableStyleId>
              </a:tblPr>
              <a:tblGrid>
                <a:gridCol w="3087452">
                  <a:extLst>
                    <a:ext uri="{9D8B030D-6E8A-4147-A177-3AD203B41FA5}">
                      <a16:colId xmlns:a16="http://schemas.microsoft.com/office/drawing/2014/main" val="464790183"/>
                    </a:ext>
                  </a:extLst>
                </a:gridCol>
                <a:gridCol w="3463702">
                  <a:extLst>
                    <a:ext uri="{9D8B030D-6E8A-4147-A177-3AD203B41FA5}">
                      <a16:colId xmlns:a16="http://schemas.microsoft.com/office/drawing/2014/main" val="687363035"/>
                    </a:ext>
                  </a:extLst>
                </a:gridCol>
                <a:gridCol w="3463702">
                  <a:extLst>
                    <a:ext uri="{9D8B030D-6E8A-4147-A177-3AD203B41FA5}">
                      <a16:colId xmlns:a16="http://schemas.microsoft.com/office/drawing/2014/main" val="2605934387"/>
                    </a:ext>
                  </a:extLst>
                </a:gridCol>
              </a:tblGrid>
              <a:tr h="780661">
                <a:tc>
                  <a:txBody>
                    <a:bodyPr/>
                    <a:lstStyle/>
                    <a:p>
                      <a:pPr algn="ctr"/>
                      <a:r>
                        <a:rPr lang="en-AU" dirty="0"/>
                        <a:t>IMF   “downside scenarios” for Global economy</a:t>
                      </a:r>
                    </a:p>
                  </a:txBody>
                  <a:tcPr/>
                </a:tc>
                <a:tc>
                  <a:txBody>
                    <a:bodyPr/>
                    <a:lstStyle/>
                    <a:p>
                      <a:pPr algn="ctr"/>
                      <a:r>
                        <a:rPr lang="en-AU" sz="2400" dirty="0"/>
                        <a:t>ADVERSE   SCENARIO</a:t>
                      </a:r>
                    </a:p>
                  </a:txBody>
                  <a:tcPr/>
                </a:tc>
                <a:tc>
                  <a:txBody>
                    <a:bodyPr/>
                    <a:lstStyle/>
                    <a:p>
                      <a:pPr algn="ctr"/>
                      <a:r>
                        <a:rPr lang="en-AU" dirty="0"/>
                        <a:t> </a:t>
                      </a:r>
                      <a:r>
                        <a:rPr lang="en-AU" sz="2400" dirty="0"/>
                        <a:t>SEVERE  SCENARIO</a:t>
                      </a:r>
                    </a:p>
                  </a:txBody>
                  <a:tcPr/>
                </a:tc>
                <a:extLst>
                  <a:ext uri="{0D108BD9-81ED-4DB2-BD59-A6C34878D82A}">
                    <a16:rowId xmlns:a16="http://schemas.microsoft.com/office/drawing/2014/main" val="2500373362"/>
                  </a:ext>
                </a:extLst>
              </a:tr>
              <a:tr h="780661">
                <a:tc>
                  <a:txBody>
                    <a:bodyPr/>
                    <a:lstStyle/>
                    <a:p>
                      <a:pPr algn="ctr"/>
                      <a:r>
                        <a:rPr lang="en-AU" sz="2400" dirty="0"/>
                        <a:t>  </a:t>
                      </a:r>
                      <a:r>
                        <a:rPr lang="en-AU" sz="2400" b="1" dirty="0"/>
                        <a:t>Oil  prices </a:t>
                      </a:r>
                    </a:p>
                  </a:txBody>
                  <a:tcPr/>
                </a:tc>
                <a:tc>
                  <a:txBody>
                    <a:bodyPr/>
                    <a:lstStyle/>
                    <a:p>
                      <a:pPr algn="ctr"/>
                      <a:r>
                        <a:rPr lang="en-AU" sz="2400" b="1" dirty="0"/>
                        <a:t>US$ 100  in 2026</a:t>
                      </a:r>
                    </a:p>
                    <a:p>
                      <a:pPr algn="ctr"/>
                      <a:r>
                        <a:rPr lang="en-AU" sz="2400" dirty="0"/>
                        <a:t>US$ 75  in 2027</a:t>
                      </a:r>
                    </a:p>
                    <a:p>
                      <a:pPr algn="ctr"/>
                      <a:endParaRPr lang="en-AU" sz="2400" dirty="0"/>
                    </a:p>
                  </a:txBody>
                  <a:tcPr/>
                </a:tc>
                <a:tc>
                  <a:txBody>
                    <a:bodyPr/>
                    <a:lstStyle/>
                    <a:p>
                      <a:pPr algn="ctr"/>
                      <a:r>
                        <a:rPr lang="en-AU" sz="2400" b="1" dirty="0"/>
                        <a:t>US$ 110  in 2026</a:t>
                      </a:r>
                    </a:p>
                    <a:p>
                      <a:pPr algn="ctr"/>
                      <a:r>
                        <a:rPr lang="en-AU" sz="2400" dirty="0"/>
                        <a:t>US$ 125  in 2027</a:t>
                      </a:r>
                    </a:p>
                    <a:p>
                      <a:pPr algn="ctr"/>
                      <a:endParaRPr lang="en-AU" sz="2400" dirty="0"/>
                    </a:p>
                  </a:txBody>
                  <a:tcPr/>
                </a:tc>
                <a:extLst>
                  <a:ext uri="{0D108BD9-81ED-4DB2-BD59-A6C34878D82A}">
                    <a16:rowId xmlns:a16="http://schemas.microsoft.com/office/drawing/2014/main" val="2283137909"/>
                  </a:ext>
                </a:extLst>
              </a:tr>
              <a:tr h="780661">
                <a:tc>
                  <a:txBody>
                    <a:bodyPr/>
                    <a:lstStyle/>
                    <a:p>
                      <a:pPr algn="ctr"/>
                      <a:r>
                        <a:rPr lang="en-AU" sz="2400" dirty="0"/>
                        <a:t>  Gas prices</a:t>
                      </a:r>
                    </a:p>
                  </a:txBody>
                  <a:tcPr/>
                </a:tc>
                <a:tc>
                  <a:txBody>
                    <a:bodyPr/>
                    <a:lstStyle/>
                    <a:p>
                      <a:pPr algn="ctr"/>
                      <a:r>
                        <a:rPr lang="en-AU" sz="2400" dirty="0"/>
                        <a:t>Rise of  +160 % in Q2:26 then “</a:t>
                      </a:r>
                      <a:r>
                        <a:rPr lang="en-AU" sz="2400" i="1" dirty="0"/>
                        <a:t>mostly unwinding</a:t>
                      </a:r>
                      <a:r>
                        <a:rPr lang="en-AU"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dirty="0"/>
                        <a:t>+200 % rise </a:t>
                      </a:r>
                    </a:p>
                    <a:p>
                      <a:pPr algn="ctr"/>
                      <a:endParaRPr lang="en-AU" sz="2400" dirty="0"/>
                    </a:p>
                  </a:txBody>
                  <a:tcPr/>
                </a:tc>
                <a:extLst>
                  <a:ext uri="{0D108BD9-81ED-4DB2-BD59-A6C34878D82A}">
                    <a16:rowId xmlns:a16="http://schemas.microsoft.com/office/drawing/2014/main" val="3591935189"/>
                  </a:ext>
                </a:extLst>
              </a:tr>
              <a:tr h="780661">
                <a:tc>
                  <a:txBody>
                    <a:bodyPr/>
                    <a:lstStyle/>
                    <a:p>
                      <a:pPr algn="ctr"/>
                      <a:r>
                        <a:rPr lang="en-AU" sz="2400" b="1" dirty="0">
                          <a:solidFill>
                            <a:srgbClr val="7030A0"/>
                          </a:solidFill>
                        </a:rPr>
                        <a:t>Food  prices</a:t>
                      </a:r>
                    </a:p>
                  </a:txBody>
                  <a:tcPr/>
                </a:tc>
                <a:tc>
                  <a:txBody>
                    <a:bodyPr/>
                    <a:lstStyle/>
                    <a:p>
                      <a:pPr algn="ctr"/>
                      <a:r>
                        <a:rPr lang="en-AU" sz="2400" b="1" dirty="0">
                          <a:solidFill>
                            <a:srgbClr val="7030A0"/>
                          </a:solidFill>
                        </a:rPr>
                        <a:t>Rises  + 2.5 % in 2026</a:t>
                      </a:r>
                    </a:p>
                  </a:txBody>
                  <a:tcPr/>
                </a:tc>
                <a:tc>
                  <a:txBody>
                    <a:bodyPr/>
                    <a:lstStyle/>
                    <a:p>
                      <a:pPr algn="ctr"/>
                      <a:r>
                        <a:rPr lang="en-AU" sz="2400" b="1" dirty="0">
                          <a:solidFill>
                            <a:srgbClr val="7030A0"/>
                          </a:solidFill>
                        </a:rPr>
                        <a:t> +5 % rise in 2026 </a:t>
                      </a:r>
                    </a:p>
                    <a:p>
                      <a:pPr algn="ctr"/>
                      <a:r>
                        <a:rPr lang="en-AU" sz="2400" b="1" dirty="0">
                          <a:solidFill>
                            <a:srgbClr val="7030A0"/>
                          </a:solidFill>
                        </a:rPr>
                        <a:t>+ 10 % in 2027</a:t>
                      </a:r>
                    </a:p>
                  </a:txBody>
                  <a:tcPr/>
                </a:tc>
                <a:extLst>
                  <a:ext uri="{0D108BD9-81ED-4DB2-BD59-A6C34878D82A}">
                    <a16:rowId xmlns:a16="http://schemas.microsoft.com/office/drawing/2014/main" val="995749292"/>
                  </a:ext>
                </a:extLst>
              </a:tr>
              <a:tr h="780661">
                <a:tc>
                  <a:txBody>
                    <a:bodyPr/>
                    <a:lstStyle/>
                    <a:p>
                      <a:pPr algn="ctr"/>
                      <a:r>
                        <a:rPr lang="en-AU" sz="2400" dirty="0">
                          <a:solidFill>
                            <a:srgbClr val="0000FF"/>
                          </a:solidFill>
                        </a:rPr>
                        <a:t> </a:t>
                      </a:r>
                      <a:r>
                        <a:rPr lang="en-AU" sz="2400" b="1" dirty="0">
                          <a:solidFill>
                            <a:srgbClr val="0000FF"/>
                          </a:solidFill>
                        </a:rPr>
                        <a:t>Global  GDP </a:t>
                      </a:r>
                    </a:p>
                    <a:p>
                      <a:pPr algn="ctr"/>
                      <a:r>
                        <a:rPr lang="en-AU" sz="2400" b="1" dirty="0">
                          <a:solidFill>
                            <a:srgbClr val="0000FF"/>
                          </a:solidFill>
                        </a:rPr>
                        <a:t>growth impact </a:t>
                      </a:r>
                    </a:p>
                  </a:txBody>
                  <a:tcPr/>
                </a:tc>
                <a:tc>
                  <a:txBody>
                    <a:bodyPr/>
                    <a:lstStyle/>
                    <a:p>
                      <a:pPr algn="ctr"/>
                      <a:r>
                        <a:rPr lang="en-AU" sz="2400" dirty="0">
                          <a:solidFill>
                            <a:srgbClr val="0000FF"/>
                          </a:solidFill>
                        </a:rPr>
                        <a:t>Reduces -0.8 % in 2026 and – 0.2 % in 2027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0000FF"/>
                          </a:solidFill>
                          <a:effectLst/>
                          <a:uLnTx/>
                          <a:uFillTx/>
                          <a:latin typeface="+mn-lt"/>
                          <a:ea typeface="+mn-ea"/>
                          <a:cs typeface="+mn-cs"/>
                        </a:rPr>
                        <a:t>Reduces -1.3 % in 2026 and – 1.0 % in 2027</a:t>
                      </a:r>
                    </a:p>
                  </a:txBody>
                  <a:tcPr/>
                </a:tc>
                <a:extLst>
                  <a:ext uri="{0D108BD9-81ED-4DB2-BD59-A6C34878D82A}">
                    <a16:rowId xmlns:a16="http://schemas.microsoft.com/office/drawing/2014/main" val="3088673967"/>
                  </a:ext>
                </a:extLst>
              </a:tr>
              <a:tr h="780661">
                <a:tc>
                  <a:txBody>
                    <a:bodyPr/>
                    <a:lstStyle/>
                    <a:p>
                      <a:pPr algn="ctr"/>
                      <a:r>
                        <a:rPr lang="en-AU" sz="2400" dirty="0"/>
                        <a:t>  </a:t>
                      </a:r>
                      <a:r>
                        <a:rPr lang="en-AU" sz="2400" b="1" dirty="0">
                          <a:solidFill>
                            <a:srgbClr val="FF0000"/>
                          </a:solidFill>
                        </a:rPr>
                        <a:t>Headline Consumer Inflation impact</a:t>
                      </a:r>
                    </a:p>
                  </a:txBody>
                  <a:tcPr/>
                </a:tc>
                <a:tc>
                  <a:txBody>
                    <a:bodyPr/>
                    <a:lstStyle/>
                    <a:p>
                      <a:pPr algn="ctr"/>
                      <a:r>
                        <a:rPr lang="en-AU" sz="2400" b="1" dirty="0">
                          <a:solidFill>
                            <a:srgbClr val="FF0000"/>
                          </a:solidFill>
                        </a:rPr>
                        <a:t>Inflation rises by extra 1.5% in 2026 </a:t>
                      </a:r>
                      <a:r>
                        <a:rPr lang="en-AU" sz="2400" dirty="0"/>
                        <a:t>and 0.4% in 2027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0000"/>
                          </a:solidFill>
                          <a:effectLst/>
                          <a:uLnTx/>
                          <a:uFillTx/>
                          <a:latin typeface="+mn-lt"/>
                          <a:ea typeface="+mn-ea"/>
                          <a:cs typeface="+mn-cs"/>
                        </a:rPr>
                        <a:t>Inflation rises by extra 1.9%</a:t>
                      </a:r>
                      <a:r>
                        <a:rPr kumimoji="0" lang="en-AU" sz="2400" b="0" i="0" u="none" strike="noStrike" kern="1200" cap="none" spc="0" normalizeH="0" baseline="0" noProof="0" dirty="0">
                          <a:ln>
                            <a:noFill/>
                          </a:ln>
                          <a:solidFill>
                            <a:prstClr val="black"/>
                          </a:solidFill>
                          <a:effectLst/>
                          <a:uLnTx/>
                          <a:uFillTx/>
                          <a:latin typeface="+mn-lt"/>
                          <a:ea typeface="+mn-ea"/>
                          <a:cs typeface="+mn-cs"/>
                        </a:rPr>
                        <a:t> in 2026 and 2.6% in 2027</a:t>
                      </a:r>
                    </a:p>
                  </a:txBody>
                  <a:tcPr/>
                </a:tc>
                <a:extLst>
                  <a:ext uri="{0D108BD9-81ED-4DB2-BD59-A6C34878D82A}">
                    <a16:rowId xmlns:a16="http://schemas.microsoft.com/office/drawing/2014/main" val="2777451956"/>
                  </a:ext>
                </a:extLst>
              </a:tr>
            </a:tbl>
          </a:graphicData>
        </a:graphic>
      </p:graphicFrame>
      <p:sp>
        <p:nvSpPr>
          <p:cNvPr id="5" name="TextBox 4">
            <a:extLst>
              <a:ext uri="{FF2B5EF4-FFF2-40B4-BE49-F238E27FC236}">
                <a16:creationId xmlns:a16="http://schemas.microsoft.com/office/drawing/2014/main" id="{EDBCEEDC-754A-4D3D-D0B9-ECDFA8F9CC41}"/>
              </a:ext>
            </a:extLst>
          </p:cNvPr>
          <p:cNvSpPr txBox="1"/>
          <p:nvPr/>
        </p:nvSpPr>
        <p:spPr>
          <a:xfrm>
            <a:off x="925286" y="195943"/>
            <a:ext cx="1001485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International Monetary Fund’s (IMF) scenarios should the Iran War become “</a:t>
            </a:r>
            <a:r>
              <a:rPr kumimoji="0" lang="en-AU"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protracted </a:t>
            </a:r>
            <a:r>
              <a:rPr kumimoji="0" lang="en-A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than a “ </a:t>
            </a:r>
            <a:r>
              <a:rPr kumimoji="0" lang="en-AU"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relatively short-lived conflict </a:t>
            </a:r>
            <a:r>
              <a:rPr kumimoji="0" lang="en-A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103157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47684-4738-4D8E-6445-FB557BCF8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6C6BA-71AC-F2AA-18A8-CD88CA77531E}"/>
              </a:ext>
            </a:extLst>
          </p:cNvPr>
          <p:cNvSpPr>
            <a:spLocks noGrp="1"/>
          </p:cNvSpPr>
          <p:nvPr>
            <p:ph type="title"/>
          </p:nvPr>
        </p:nvSpPr>
        <p:spPr>
          <a:xfrm>
            <a:off x="149185" y="256600"/>
            <a:ext cx="10638558" cy="548943"/>
          </a:xfrm>
        </p:spPr>
        <p:txBody>
          <a:bodyPr>
            <a:normAutofit fontScale="90000"/>
          </a:bodyPr>
          <a:lstStyle/>
          <a:p>
            <a:r>
              <a:rPr lang="en-AU" altLang="en-US" sz="2000" dirty="0">
                <a:solidFill>
                  <a:srgbClr val="0000FF"/>
                </a:solidFill>
              </a:rPr>
              <a:t>US Headline Consumer Inflation </a:t>
            </a:r>
            <a:r>
              <a:rPr lang="en-AU" altLang="en-US" sz="2000" dirty="0">
                <a:solidFill>
                  <a:srgbClr val="FF0000"/>
                </a:solidFill>
              </a:rPr>
              <a:t>has accelerated on a monthly basis </a:t>
            </a:r>
            <a:r>
              <a:rPr lang="en-AU" altLang="en-US" sz="2000" dirty="0">
                <a:solidFill>
                  <a:schemeClr val="tx1"/>
                </a:solidFill>
              </a:rPr>
              <a:t>since the Iran War started in February.</a:t>
            </a:r>
            <a:endParaRPr lang="en-AU" sz="1800" dirty="0">
              <a:solidFill>
                <a:schemeClr val="tx1"/>
              </a:solidFill>
            </a:endParaRPr>
          </a:p>
        </p:txBody>
      </p:sp>
      <p:sp>
        <p:nvSpPr>
          <p:cNvPr id="4" name="Slide Number Placeholder 3">
            <a:extLst>
              <a:ext uri="{FF2B5EF4-FFF2-40B4-BE49-F238E27FC236}">
                <a16:creationId xmlns:a16="http://schemas.microsoft.com/office/drawing/2014/main" id="{D809479C-0564-0CC6-C6B8-18792A37255B}"/>
              </a:ext>
            </a:extLst>
          </p:cNvPr>
          <p:cNvSpPr>
            <a:spLocks noGrp="1"/>
          </p:cNvSpPr>
          <p:nvPr>
            <p:ph type="sldNum" sz="quarter" idx="10"/>
          </p:nvPr>
        </p:nvSpPr>
        <p:spPr>
          <a:xfrm>
            <a:off x="11791950" y="6604635"/>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B4EEE386-6A3E-878E-1D2E-F632BE4BCDE2}"/>
              </a:ext>
            </a:extLst>
          </p:cNvPr>
          <p:cNvPicPr>
            <a:picLocks noChangeAspect="1"/>
          </p:cNvPicPr>
          <p:nvPr/>
        </p:nvPicPr>
        <p:blipFill>
          <a:blip r:embed="rId2"/>
          <a:stretch>
            <a:fillRect/>
          </a:stretch>
        </p:blipFill>
        <p:spPr>
          <a:xfrm>
            <a:off x="359230" y="957943"/>
            <a:ext cx="9818914" cy="5742331"/>
          </a:xfrm>
          <a:prstGeom prst="rect">
            <a:avLst/>
          </a:prstGeom>
        </p:spPr>
      </p:pic>
      <p:sp>
        <p:nvSpPr>
          <p:cNvPr id="3" name="TextBox 2">
            <a:extLst>
              <a:ext uri="{FF2B5EF4-FFF2-40B4-BE49-F238E27FC236}">
                <a16:creationId xmlns:a16="http://schemas.microsoft.com/office/drawing/2014/main" id="{7E90B637-44AB-A88B-8116-01750AE313ED}"/>
              </a:ext>
            </a:extLst>
          </p:cNvPr>
          <p:cNvSpPr txBox="1"/>
          <p:nvPr/>
        </p:nvSpPr>
        <p:spPr>
          <a:xfrm>
            <a:off x="5656492" y="2815602"/>
            <a:ext cx="215673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Prior to War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Monthly % in Consumer prices was circa 0.3%</a:t>
            </a:r>
          </a:p>
        </p:txBody>
      </p:sp>
      <p:sp>
        <p:nvSpPr>
          <p:cNvPr id="6" name="TextBox 5">
            <a:extLst>
              <a:ext uri="{FF2B5EF4-FFF2-40B4-BE49-F238E27FC236}">
                <a16:creationId xmlns:a16="http://schemas.microsoft.com/office/drawing/2014/main" id="{0D70EF9E-A7D7-1287-A3A0-C003D1084CDD}"/>
              </a:ext>
            </a:extLst>
          </p:cNvPr>
          <p:cNvSpPr txBox="1"/>
          <p:nvPr/>
        </p:nvSpPr>
        <p:spPr>
          <a:xfrm>
            <a:off x="10080172" y="2307771"/>
            <a:ext cx="1968954"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7030A0"/>
                </a:solidFill>
                <a:effectLst/>
                <a:uLnTx/>
                <a:uFillTx/>
                <a:latin typeface="Arial" panose="020B0604020202020204"/>
                <a:ea typeface="+mn-ea"/>
                <a:cs typeface="+mn-cs"/>
              </a:rPr>
              <a:t>Since March,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srgbClr val="7030A0"/>
                </a:solidFill>
                <a:effectLst/>
                <a:uLnTx/>
                <a:uFillTx/>
                <a:latin typeface="Arial" panose="020B0604020202020204"/>
                <a:ea typeface="+mn-ea"/>
                <a:cs typeface="+mn-cs"/>
              </a:rPr>
              <a:t>Average Monthly change in consumer prices is </a:t>
            </a:r>
            <a:r>
              <a:rPr kumimoji="0" lang="en-AU" sz="1800" b="1" i="1" u="none" strike="noStrike" kern="1200" cap="none" spc="0" normalizeH="0" baseline="0" noProof="0" dirty="0">
                <a:ln>
                  <a:noFill/>
                </a:ln>
                <a:solidFill>
                  <a:srgbClr val="7030A0"/>
                </a:solidFill>
                <a:effectLst/>
                <a:uLnTx/>
                <a:uFillTx/>
                <a:latin typeface="Arial" panose="020B0604020202020204"/>
                <a:ea typeface="+mn-ea"/>
                <a:cs typeface="+mn-cs"/>
              </a:rPr>
              <a:t>+0.6 %.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Notionally this implies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US inflation has risen by an extra 0.9 % since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March</a:t>
            </a:r>
          </a:p>
        </p:txBody>
      </p:sp>
      <p:cxnSp>
        <p:nvCxnSpPr>
          <p:cNvPr id="9" name="Straight Arrow Connector 8">
            <a:extLst>
              <a:ext uri="{FF2B5EF4-FFF2-40B4-BE49-F238E27FC236}">
                <a16:creationId xmlns:a16="http://schemas.microsoft.com/office/drawing/2014/main" id="{A7BE4FA3-B9B9-ADBE-179A-15FAE1D4CFC1}"/>
              </a:ext>
            </a:extLst>
          </p:cNvPr>
          <p:cNvCxnSpPr>
            <a:cxnSpLocks/>
          </p:cNvCxnSpPr>
          <p:nvPr/>
        </p:nvCxnSpPr>
        <p:spPr>
          <a:xfrm flipH="1" flipV="1">
            <a:off x="8466365" y="2503715"/>
            <a:ext cx="1711779" cy="130628"/>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5C7E5A-B234-1510-8C80-3EF12CFF8344}"/>
              </a:ext>
            </a:extLst>
          </p:cNvPr>
          <p:cNvCxnSpPr>
            <a:cxnSpLocks/>
          </p:cNvCxnSpPr>
          <p:nvPr/>
        </p:nvCxnSpPr>
        <p:spPr>
          <a:xfrm flipH="1">
            <a:off x="9056914" y="2634343"/>
            <a:ext cx="1121230" cy="522514"/>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55D9AF-3661-A291-9AD6-C7522918807C}"/>
              </a:ext>
            </a:extLst>
          </p:cNvPr>
          <p:cNvCxnSpPr>
            <a:cxnSpLocks/>
          </p:cNvCxnSpPr>
          <p:nvPr/>
        </p:nvCxnSpPr>
        <p:spPr>
          <a:xfrm flipH="1">
            <a:off x="9579429" y="2634343"/>
            <a:ext cx="598715" cy="680240"/>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9C270F-2A7F-C9C7-7E0A-B5FDAF3F1FAE}"/>
              </a:ext>
            </a:extLst>
          </p:cNvPr>
          <p:cNvCxnSpPr>
            <a:cxnSpLocks/>
          </p:cNvCxnSpPr>
          <p:nvPr/>
        </p:nvCxnSpPr>
        <p:spPr>
          <a:xfrm>
            <a:off x="7813223" y="1872343"/>
            <a:ext cx="0" cy="412874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5300C33-4B0A-4402-071C-7AF87A1D3C87}"/>
              </a:ext>
            </a:extLst>
          </p:cNvPr>
          <p:cNvSpPr txBox="1"/>
          <p:nvPr/>
        </p:nvSpPr>
        <p:spPr>
          <a:xfrm>
            <a:off x="5856514" y="1872343"/>
            <a:ext cx="1807029" cy="584775"/>
          </a:xfrm>
          <a:prstGeom prst="rect">
            <a:avLst/>
          </a:prstGeom>
          <a:noFill/>
        </p:spPr>
        <p:txBody>
          <a:bodyPr wrap="square" rtlCol="0">
            <a:spAutoFit/>
          </a:bodyPr>
          <a:lstStyle/>
          <a:p>
            <a:pPr algn="ctr"/>
            <a:r>
              <a:rPr lang="en-AU" sz="1600" b="1" dirty="0">
                <a:solidFill>
                  <a:schemeClr val="accent1"/>
                </a:solidFill>
              </a:rPr>
              <a:t>Iran War starts</a:t>
            </a:r>
          </a:p>
          <a:p>
            <a:pPr algn="ctr"/>
            <a:r>
              <a:rPr lang="en-AU" sz="1600" b="1" dirty="0">
                <a:solidFill>
                  <a:schemeClr val="accent1"/>
                </a:solidFill>
              </a:rPr>
              <a:t>February 28</a:t>
            </a:r>
          </a:p>
        </p:txBody>
      </p:sp>
    </p:spTree>
    <p:extLst>
      <p:ext uri="{BB962C8B-B14F-4D97-AF65-F5344CB8AC3E}">
        <p14:creationId xmlns:p14="http://schemas.microsoft.com/office/powerpoint/2010/main" val="2414417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5052-A8F7-533D-72EC-AABD63C6C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4BAA9-D45E-2C79-7BF1-701813BB6AFC}"/>
              </a:ext>
            </a:extLst>
          </p:cNvPr>
          <p:cNvSpPr>
            <a:spLocks noGrp="1"/>
          </p:cNvSpPr>
          <p:nvPr>
            <p:ph type="title"/>
          </p:nvPr>
        </p:nvSpPr>
        <p:spPr>
          <a:xfrm>
            <a:off x="315685" y="306848"/>
            <a:ext cx="10363201" cy="516637"/>
          </a:xfrm>
        </p:spPr>
        <p:txBody>
          <a:bodyPr>
            <a:normAutofit fontScale="90000"/>
          </a:bodyPr>
          <a:lstStyle/>
          <a:p>
            <a:r>
              <a:rPr lang="en-AU" sz="2000" dirty="0"/>
              <a:t>FED’s  forecasts for this year are for the US economy to continue  with solid growth, a stable unemployment rate but with core inflation staying well above the 2% target.</a:t>
            </a:r>
          </a:p>
        </p:txBody>
      </p:sp>
      <p:sp>
        <p:nvSpPr>
          <p:cNvPr id="4" name="Slide Number Placeholder 3">
            <a:extLst>
              <a:ext uri="{FF2B5EF4-FFF2-40B4-BE49-F238E27FC236}">
                <a16:creationId xmlns:a16="http://schemas.microsoft.com/office/drawing/2014/main" id="{E4DDEC70-C197-865C-1F4D-B91DBF45DD1A}"/>
              </a:ext>
            </a:extLst>
          </p:cNvPr>
          <p:cNvSpPr>
            <a:spLocks noGrp="1"/>
          </p:cNvSpPr>
          <p:nvPr>
            <p:ph type="sldNum" sz="quarter" idx="10"/>
          </p:nvPr>
        </p:nvSpPr>
        <p:spPr>
          <a:xfrm>
            <a:off x="11713029" y="6543419"/>
            <a:ext cx="283028" cy="107752"/>
          </a:xfrm>
        </p:spPr>
        <p:txBody>
          <a:bodyPr/>
          <a:lstStyle/>
          <a:p>
            <a:fld id="{124866B3-8C2A-4B94-AF1A-57C3F889C822}" type="slidenum">
              <a:rPr lang="en-AU" smtClean="0"/>
              <a:pPr/>
              <a:t>48</a:t>
            </a:fld>
            <a:endParaRPr lang="en-AU" sz="941" dirty="0"/>
          </a:p>
        </p:txBody>
      </p:sp>
      <p:sp>
        <p:nvSpPr>
          <p:cNvPr id="7" name="TextBox 6">
            <a:extLst>
              <a:ext uri="{FF2B5EF4-FFF2-40B4-BE49-F238E27FC236}">
                <a16:creationId xmlns:a16="http://schemas.microsoft.com/office/drawing/2014/main" id="{628AB44B-79B2-A859-DCE0-924EA2C9265A}"/>
              </a:ext>
            </a:extLst>
          </p:cNvPr>
          <p:cNvSpPr txBox="1"/>
          <p:nvPr/>
        </p:nvSpPr>
        <p:spPr>
          <a:xfrm>
            <a:off x="315685" y="1926771"/>
            <a:ext cx="3537858" cy="4893647"/>
          </a:xfrm>
          <a:prstGeom prst="rect">
            <a:avLst/>
          </a:prstGeom>
          <a:noFill/>
        </p:spPr>
        <p:txBody>
          <a:bodyPr wrap="square" rtlCol="0">
            <a:spAutoFit/>
          </a:bodyPr>
          <a:lstStyle/>
          <a:p>
            <a:r>
              <a:rPr lang="en-AU" dirty="0"/>
              <a:t>FED’s  forecasts :</a:t>
            </a:r>
          </a:p>
          <a:p>
            <a:endParaRPr lang="en-AU" b="1" dirty="0"/>
          </a:p>
          <a:p>
            <a:r>
              <a:rPr lang="en-AU" b="1" i="1" dirty="0"/>
              <a:t>Solid US economic activity </a:t>
            </a:r>
          </a:p>
          <a:p>
            <a:endParaRPr lang="en-AU" b="1" i="1" dirty="0"/>
          </a:p>
          <a:p>
            <a:endParaRPr lang="en-AU" b="1" i="1" dirty="0"/>
          </a:p>
          <a:p>
            <a:r>
              <a:rPr lang="en-AU" b="1" i="1" dirty="0"/>
              <a:t>Stable Unemployment Rate ….</a:t>
            </a:r>
          </a:p>
          <a:p>
            <a:endParaRPr lang="en-AU" b="1" dirty="0"/>
          </a:p>
          <a:p>
            <a:endParaRPr lang="en-AU" b="1" dirty="0"/>
          </a:p>
          <a:p>
            <a:endParaRPr lang="en-AU" b="1" dirty="0"/>
          </a:p>
          <a:p>
            <a:r>
              <a:rPr lang="en-AU" b="1" dirty="0">
                <a:solidFill>
                  <a:srgbClr val="FF0000"/>
                </a:solidFill>
              </a:rPr>
              <a:t>Yet  US Inflation is expected to remain above FED 2% target …</a:t>
            </a:r>
          </a:p>
          <a:p>
            <a:endParaRPr lang="en-AU" b="1" dirty="0"/>
          </a:p>
          <a:p>
            <a:endParaRPr lang="en-AU" b="1" dirty="0"/>
          </a:p>
          <a:p>
            <a:r>
              <a:rPr lang="en-AU" sz="2000" b="1" dirty="0">
                <a:solidFill>
                  <a:srgbClr val="7030A0"/>
                </a:solidFill>
              </a:rPr>
              <a:t>Hence the FED is under pressure to raise </a:t>
            </a:r>
          </a:p>
          <a:p>
            <a:r>
              <a:rPr lang="en-AU" sz="2000" b="1" dirty="0">
                <a:solidFill>
                  <a:srgbClr val="7030A0"/>
                </a:solidFill>
              </a:rPr>
              <a:t>interest rates … </a:t>
            </a:r>
          </a:p>
        </p:txBody>
      </p:sp>
      <p:pic>
        <p:nvPicPr>
          <p:cNvPr id="11" name="Picture 10">
            <a:extLst>
              <a:ext uri="{FF2B5EF4-FFF2-40B4-BE49-F238E27FC236}">
                <a16:creationId xmlns:a16="http://schemas.microsoft.com/office/drawing/2014/main" id="{1F927747-16EA-4258-EAEC-C68716E9ECBB}"/>
              </a:ext>
            </a:extLst>
          </p:cNvPr>
          <p:cNvPicPr>
            <a:picLocks noChangeAspect="1"/>
          </p:cNvPicPr>
          <p:nvPr/>
        </p:nvPicPr>
        <p:blipFill>
          <a:blip r:embed="rId3"/>
          <a:stretch>
            <a:fillRect/>
          </a:stretch>
        </p:blipFill>
        <p:spPr>
          <a:xfrm>
            <a:off x="4043785" y="930337"/>
            <a:ext cx="7669244" cy="5737877"/>
          </a:xfrm>
          <a:prstGeom prst="rect">
            <a:avLst/>
          </a:prstGeom>
        </p:spPr>
      </p:pic>
      <p:pic>
        <p:nvPicPr>
          <p:cNvPr id="13" name="Picture 12">
            <a:extLst>
              <a:ext uri="{FF2B5EF4-FFF2-40B4-BE49-F238E27FC236}">
                <a16:creationId xmlns:a16="http://schemas.microsoft.com/office/drawing/2014/main" id="{DA08974A-411D-E365-F5A6-234C69B07F63}"/>
              </a:ext>
            </a:extLst>
          </p:cNvPr>
          <p:cNvPicPr>
            <a:picLocks noChangeAspect="1"/>
          </p:cNvPicPr>
          <p:nvPr/>
        </p:nvPicPr>
        <p:blipFill>
          <a:blip r:embed="rId4"/>
          <a:stretch>
            <a:fillRect/>
          </a:stretch>
        </p:blipFill>
        <p:spPr>
          <a:xfrm>
            <a:off x="7283828" y="862359"/>
            <a:ext cx="5267401" cy="499915"/>
          </a:xfrm>
          <a:prstGeom prst="rect">
            <a:avLst/>
          </a:prstGeom>
        </p:spPr>
      </p:pic>
      <p:sp>
        <p:nvSpPr>
          <p:cNvPr id="14" name="Oval 13">
            <a:extLst>
              <a:ext uri="{FF2B5EF4-FFF2-40B4-BE49-F238E27FC236}">
                <a16:creationId xmlns:a16="http://schemas.microsoft.com/office/drawing/2014/main" id="{7BA4989A-7A19-E069-D9EE-760999F534A8}"/>
              </a:ext>
            </a:extLst>
          </p:cNvPr>
          <p:cNvSpPr/>
          <p:nvPr/>
        </p:nvSpPr>
        <p:spPr>
          <a:xfrm>
            <a:off x="7456714" y="2503715"/>
            <a:ext cx="718457" cy="1371600"/>
          </a:xfrm>
          <a:prstGeom prst="ellipse">
            <a:avLst/>
          </a:prstGeom>
          <a:noFill/>
          <a:ln w="508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ADA13034-3C37-EEE0-015E-E290673F8361}"/>
              </a:ext>
            </a:extLst>
          </p:cNvPr>
          <p:cNvSpPr/>
          <p:nvPr/>
        </p:nvSpPr>
        <p:spPr>
          <a:xfrm>
            <a:off x="7456714" y="5898930"/>
            <a:ext cx="718457" cy="652222"/>
          </a:xfrm>
          <a:prstGeom prst="rect">
            <a:avLst/>
          </a:prstGeom>
          <a:noFill/>
          <a:ln w="508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969A90B4-B119-7AFE-CF16-63D3F29D296B}"/>
              </a:ext>
            </a:extLst>
          </p:cNvPr>
          <p:cNvSpPr/>
          <p:nvPr/>
        </p:nvSpPr>
        <p:spPr>
          <a:xfrm>
            <a:off x="7456714" y="3918857"/>
            <a:ext cx="718457" cy="132805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Arrow Connector 18">
            <a:extLst>
              <a:ext uri="{FF2B5EF4-FFF2-40B4-BE49-F238E27FC236}">
                <a16:creationId xmlns:a16="http://schemas.microsoft.com/office/drawing/2014/main" id="{DEA40079-5D47-6493-EF95-5DEE7D24E171}"/>
              </a:ext>
            </a:extLst>
          </p:cNvPr>
          <p:cNvCxnSpPr/>
          <p:nvPr/>
        </p:nvCxnSpPr>
        <p:spPr>
          <a:xfrm>
            <a:off x="3853543" y="4582885"/>
            <a:ext cx="34302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40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F4AB9-BD50-19FE-2E19-D614ADB5F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2C6F9-0822-70EA-7354-C112251D3523}"/>
              </a:ext>
            </a:extLst>
          </p:cNvPr>
          <p:cNvSpPr>
            <a:spLocks noGrp="1"/>
          </p:cNvSpPr>
          <p:nvPr>
            <p:ph type="title"/>
          </p:nvPr>
        </p:nvSpPr>
        <p:spPr>
          <a:xfrm>
            <a:off x="87233" y="216939"/>
            <a:ext cx="10972485" cy="586952"/>
          </a:xfrm>
        </p:spPr>
        <p:txBody>
          <a:bodyPr/>
          <a:lstStyle/>
          <a:p>
            <a:r>
              <a:rPr lang="en-AU" sz="2000" dirty="0">
                <a:solidFill>
                  <a:srgbClr val="009900"/>
                </a:solidFill>
              </a:rPr>
              <a:t>Financial conditions </a:t>
            </a:r>
            <a:r>
              <a:rPr lang="en-AU" sz="2000" dirty="0">
                <a:solidFill>
                  <a:schemeClr val="tx1"/>
                </a:solidFill>
              </a:rPr>
              <a:t>yet to show significant tightening </a:t>
            </a:r>
            <a:r>
              <a:rPr lang="en-AU" sz="2000" b="0" dirty="0">
                <a:solidFill>
                  <a:schemeClr val="tx1"/>
                </a:solidFill>
              </a:rPr>
              <a:t>according to the FED </a:t>
            </a:r>
            <a:r>
              <a:rPr lang="en-AU" sz="2000" b="0" dirty="0"/>
              <a:t>Chicago NFCI</a:t>
            </a:r>
          </a:p>
        </p:txBody>
      </p:sp>
      <p:sp>
        <p:nvSpPr>
          <p:cNvPr id="5" name="Slide Number Placeholder 4">
            <a:extLst>
              <a:ext uri="{FF2B5EF4-FFF2-40B4-BE49-F238E27FC236}">
                <a16:creationId xmlns:a16="http://schemas.microsoft.com/office/drawing/2014/main" id="{DA0BB9ED-07D2-75E7-F479-BA3443E0FCDF}"/>
              </a:ext>
            </a:extLst>
          </p:cNvPr>
          <p:cNvSpPr>
            <a:spLocks noGrp="1"/>
          </p:cNvSpPr>
          <p:nvPr>
            <p:ph type="sldNum" sz="quarter" idx="10"/>
          </p:nvPr>
        </p:nvSpPr>
        <p:spPr/>
        <p:txBody>
          <a:bodyPr/>
          <a:lstStyle/>
          <a:p>
            <a:fld id="{85862CF6-E18B-41F7-91E3-0BE057B5524C}" type="slidenum">
              <a:rPr lang="en-AU" smtClean="0"/>
              <a:pPr/>
              <a:t>49</a:t>
            </a:fld>
            <a:endParaRPr lang="en-AU" sz="749" dirty="0"/>
          </a:p>
        </p:txBody>
      </p:sp>
      <p:sp>
        <p:nvSpPr>
          <p:cNvPr id="15" name="TextBox 14">
            <a:extLst>
              <a:ext uri="{FF2B5EF4-FFF2-40B4-BE49-F238E27FC236}">
                <a16:creationId xmlns:a16="http://schemas.microsoft.com/office/drawing/2014/main" id="{9E7A1189-B675-CB85-6FAA-2B4F5830FF41}"/>
              </a:ext>
            </a:extLst>
          </p:cNvPr>
          <p:cNvSpPr txBox="1"/>
          <p:nvPr/>
        </p:nvSpPr>
        <p:spPr>
          <a:xfrm>
            <a:off x="1900445" y="6480316"/>
            <a:ext cx="7303397" cy="307777"/>
          </a:xfrm>
          <a:prstGeom prst="rect">
            <a:avLst/>
          </a:prstGeom>
          <a:noFill/>
        </p:spPr>
        <p:txBody>
          <a:bodyPr wrap="square">
            <a:spAutoFit/>
          </a:bodyPr>
          <a:lstStyle/>
          <a:p>
            <a:r>
              <a:rPr lang="en-AU" sz="1400" dirty="0">
                <a:solidFill>
                  <a:srgbClr val="212529"/>
                </a:solidFill>
                <a:latin typeface="Amiri"/>
              </a:rPr>
              <a:t>  </a:t>
            </a:r>
            <a:r>
              <a:rPr lang="en-AU" sz="1400" b="0" i="0" dirty="0">
                <a:solidFill>
                  <a:srgbClr val="212529"/>
                </a:solidFill>
                <a:effectLst/>
                <a:latin typeface="Amiri"/>
              </a:rPr>
              <a:t> NFCI is a weighted average of a large number of variables (</a:t>
            </a:r>
            <a:r>
              <a:rPr lang="en-AU" sz="1400" b="0" i="0" u="none" strike="noStrike" dirty="0">
                <a:solidFill>
                  <a:srgbClr val="268CC3"/>
                </a:solidFill>
                <a:effectLst/>
                <a:latin typeface="Amiri"/>
                <a:hlinkClick r:id="rId3" tooltip="105 measures of financial activity"/>
              </a:rPr>
              <a:t>105 measures of financial activity</a:t>
            </a:r>
            <a:r>
              <a:rPr lang="en-AU" sz="1400" b="0" i="0" dirty="0">
                <a:solidFill>
                  <a:srgbClr val="212529"/>
                </a:solidFill>
                <a:effectLst/>
                <a:latin typeface="Amiri"/>
              </a:rPr>
              <a:t>) </a:t>
            </a:r>
            <a:endParaRPr lang="en-AU" sz="1400" dirty="0"/>
          </a:p>
        </p:txBody>
      </p:sp>
      <p:sp>
        <p:nvSpPr>
          <p:cNvPr id="28" name="TextBox 27">
            <a:extLst>
              <a:ext uri="{FF2B5EF4-FFF2-40B4-BE49-F238E27FC236}">
                <a16:creationId xmlns:a16="http://schemas.microsoft.com/office/drawing/2014/main" id="{C0966F5B-78CB-3862-21F0-91280EB389D8}"/>
              </a:ext>
            </a:extLst>
          </p:cNvPr>
          <p:cNvSpPr txBox="1"/>
          <p:nvPr/>
        </p:nvSpPr>
        <p:spPr>
          <a:xfrm>
            <a:off x="10890698" y="3429000"/>
            <a:ext cx="1205391" cy="1600438"/>
          </a:xfrm>
          <a:prstGeom prst="rect">
            <a:avLst/>
          </a:prstGeom>
          <a:noFill/>
        </p:spPr>
        <p:txBody>
          <a:bodyPr wrap="square" rtlCol="0">
            <a:spAutoFit/>
          </a:bodyPr>
          <a:lstStyle/>
          <a:p>
            <a:pPr algn="ctr"/>
            <a:r>
              <a:rPr lang="en-AU" sz="1400" b="1" dirty="0">
                <a:solidFill>
                  <a:srgbClr val="006600"/>
                </a:solidFill>
              </a:rPr>
              <a:t>Since March 2023 </a:t>
            </a:r>
          </a:p>
          <a:p>
            <a:pPr algn="ctr"/>
            <a:r>
              <a:rPr lang="en-AU" sz="1400" b="1" dirty="0">
                <a:solidFill>
                  <a:srgbClr val="006600"/>
                </a:solidFill>
              </a:rPr>
              <a:t>financial conditions have become easier</a:t>
            </a:r>
          </a:p>
        </p:txBody>
      </p:sp>
      <p:sp>
        <p:nvSpPr>
          <p:cNvPr id="6" name="TextBox 5">
            <a:extLst>
              <a:ext uri="{FF2B5EF4-FFF2-40B4-BE49-F238E27FC236}">
                <a16:creationId xmlns:a16="http://schemas.microsoft.com/office/drawing/2014/main" id="{541997D6-AA87-0D7D-19DA-6AC1229C2198}"/>
              </a:ext>
            </a:extLst>
          </p:cNvPr>
          <p:cNvSpPr txBox="1"/>
          <p:nvPr/>
        </p:nvSpPr>
        <p:spPr>
          <a:xfrm>
            <a:off x="10696089" y="5096704"/>
            <a:ext cx="1354487" cy="923330"/>
          </a:xfrm>
          <a:prstGeom prst="rect">
            <a:avLst/>
          </a:prstGeom>
          <a:noFill/>
        </p:spPr>
        <p:txBody>
          <a:bodyPr wrap="square" rtlCol="0">
            <a:spAutoFit/>
          </a:bodyPr>
          <a:lstStyle/>
          <a:p>
            <a:pPr algn="ctr"/>
            <a:r>
              <a:rPr lang="en-AU" b="1" dirty="0"/>
              <a:t>- 0.5</a:t>
            </a:r>
          </a:p>
          <a:p>
            <a:pPr algn="ctr"/>
            <a:r>
              <a:rPr lang="en-AU" b="1" dirty="0"/>
              <a:t>July</a:t>
            </a:r>
          </a:p>
          <a:p>
            <a:pPr algn="ctr"/>
            <a:r>
              <a:rPr lang="en-AU" b="1" dirty="0"/>
              <a:t>2026</a:t>
            </a:r>
          </a:p>
        </p:txBody>
      </p:sp>
      <p:pic>
        <p:nvPicPr>
          <p:cNvPr id="4" name="Picture 3">
            <a:extLst>
              <a:ext uri="{FF2B5EF4-FFF2-40B4-BE49-F238E27FC236}">
                <a16:creationId xmlns:a16="http://schemas.microsoft.com/office/drawing/2014/main" id="{129C207E-A9D0-B2F1-CBE0-C19911BA72F4}"/>
              </a:ext>
            </a:extLst>
          </p:cNvPr>
          <p:cNvPicPr>
            <a:picLocks noChangeAspect="1"/>
          </p:cNvPicPr>
          <p:nvPr/>
        </p:nvPicPr>
        <p:blipFill>
          <a:blip r:embed="rId4"/>
          <a:stretch>
            <a:fillRect/>
          </a:stretch>
        </p:blipFill>
        <p:spPr>
          <a:xfrm>
            <a:off x="266163" y="1061526"/>
            <a:ext cx="10635052" cy="5418790"/>
          </a:xfrm>
          <a:prstGeom prst="rect">
            <a:avLst/>
          </a:prstGeom>
        </p:spPr>
      </p:pic>
      <p:pic>
        <p:nvPicPr>
          <p:cNvPr id="7" name="Picture 6">
            <a:extLst>
              <a:ext uri="{FF2B5EF4-FFF2-40B4-BE49-F238E27FC236}">
                <a16:creationId xmlns:a16="http://schemas.microsoft.com/office/drawing/2014/main" id="{FC13615D-105E-6465-EF4E-288532B771E5}"/>
              </a:ext>
            </a:extLst>
          </p:cNvPr>
          <p:cNvPicPr>
            <a:picLocks noChangeAspect="1"/>
          </p:cNvPicPr>
          <p:nvPr/>
        </p:nvPicPr>
        <p:blipFill>
          <a:blip r:embed="rId5"/>
          <a:stretch>
            <a:fillRect/>
          </a:stretch>
        </p:blipFill>
        <p:spPr>
          <a:xfrm>
            <a:off x="8813131" y="3526971"/>
            <a:ext cx="1402511" cy="1118763"/>
          </a:xfrm>
          <a:prstGeom prst="rect">
            <a:avLst/>
          </a:prstGeom>
        </p:spPr>
      </p:pic>
      <p:pic>
        <p:nvPicPr>
          <p:cNvPr id="8" name="Picture 7">
            <a:extLst>
              <a:ext uri="{FF2B5EF4-FFF2-40B4-BE49-F238E27FC236}">
                <a16:creationId xmlns:a16="http://schemas.microsoft.com/office/drawing/2014/main" id="{8BF19291-4967-2E60-C66F-B52FADDD0E72}"/>
              </a:ext>
            </a:extLst>
          </p:cNvPr>
          <p:cNvPicPr>
            <a:picLocks noChangeAspect="1"/>
          </p:cNvPicPr>
          <p:nvPr/>
        </p:nvPicPr>
        <p:blipFill>
          <a:blip r:embed="rId6"/>
          <a:stretch>
            <a:fillRect/>
          </a:stretch>
        </p:blipFill>
        <p:spPr>
          <a:xfrm>
            <a:off x="9873605" y="3982761"/>
            <a:ext cx="926672" cy="662973"/>
          </a:xfrm>
          <a:prstGeom prst="rect">
            <a:avLst/>
          </a:prstGeom>
        </p:spPr>
      </p:pic>
      <p:pic>
        <p:nvPicPr>
          <p:cNvPr id="9" name="Picture 8">
            <a:extLst>
              <a:ext uri="{FF2B5EF4-FFF2-40B4-BE49-F238E27FC236}">
                <a16:creationId xmlns:a16="http://schemas.microsoft.com/office/drawing/2014/main" id="{44FC71A2-CCDA-7094-8826-129AE171AE3E}"/>
              </a:ext>
            </a:extLst>
          </p:cNvPr>
          <p:cNvPicPr>
            <a:picLocks noChangeAspect="1"/>
          </p:cNvPicPr>
          <p:nvPr/>
        </p:nvPicPr>
        <p:blipFill>
          <a:blip r:embed="rId7"/>
          <a:stretch>
            <a:fillRect/>
          </a:stretch>
        </p:blipFill>
        <p:spPr>
          <a:xfrm>
            <a:off x="1132282" y="2090451"/>
            <a:ext cx="768163" cy="957155"/>
          </a:xfrm>
          <a:prstGeom prst="rect">
            <a:avLst/>
          </a:prstGeom>
        </p:spPr>
      </p:pic>
      <p:pic>
        <p:nvPicPr>
          <p:cNvPr id="10" name="Picture 9">
            <a:extLst>
              <a:ext uri="{FF2B5EF4-FFF2-40B4-BE49-F238E27FC236}">
                <a16:creationId xmlns:a16="http://schemas.microsoft.com/office/drawing/2014/main" id="{D3EBB288-0AE6-3152-8C14-A7B8ADC90485}"/>
              </a:ext>
            </a:extLst>
          </p:cNvPr>
          <p:cNvPicPr>
            <a:picLocks noChangeAspect="1"/>
          </p:cNvPicPr>
          <p:nvPr/>
        </p:nvPicPr>
        <p:blipFill>
          <a:blip r:embed="rId8"/>
          <a:stretch>
            <a:fillRect/>
          </a:stretch>
        </p:blipFill>
        <p:spPr>
          <a:xfrm>
            <a:off x="1964134" y="1705528"/>
            <a:ext cx="1965609" cy="1030313"/>
          </a:xfrm>
          <a:prstGeom prst="rect">
            <a:avLst/>
          </a:prstGeom>
        </p:spPr>
      </p:pic>
      <p:pic>
        <p:nvPicPr>
          <p:cNvPr id="13" name="Picture 12">
            <a:extLst>
              <a:ext uri="{FF2B5EF4-FFF2-40B4-BE49-F238E27FC236}">
                <a16:creationId xmlns:a16="http://schemas.microsoft.com/office/drawing/2014/main" id="{46A203B5-5DB7-A5EC-F958-20595948EE1E}"/>
              </a:ext>
            </a:extLst>
          </p:cNvPr>
          <p:cNvPicPr>
            <a:picLocks noChangeAspect="1"/>
          </p:cNvPicPr>
          <p:nvPr/>
        </p:nvPicPr>
        <p:blipFill>
          <a:blip r:embed="rId9"/>
          <a:stretch>
            <a:fillRect/>
          </a:stretch>
        </p:blipFill>
        <p:spPr>
          <a:xfrm>
            <a:off x="2871604" y="5278645"/>
            <a:ext cx="7169517" cy="493819"/>
          </a:xfrm>
          <a:prstGeom prst="rect">
            <a:avLst/>
          </a:prstGeom>
        </p:spPr>
      </p:pic>
      <p:pic>
        <p:nvPicPr>
          <p:cNvPr id="18" name="Picture 17">
            <a:extLst>
              <a:ext uri="{FF2B5EF4-FFF2-40B4-BE49-F238E27FC236}">
                <a16:creationId xmlns:a16="http://schemas.microsoft.com/office/drawing/2014/main" id="{3C4D29A7-CAA9-9136-B009-67D36E8185BD}"/>
              </a:ext>
            </a:extLst>
          </p:cNvPr>
          <p:cNvPicPr>
            <a:picLocks noChangeAspect="1"/>
          </p:cNvPicPr>
          <p:nvPr/>
        </p:nvPicPr>
        <p:blipFill>
          <a:blip r:embed="rId10"/>
          <a:stretch>
            <a:fillRect/>
          </a:stretch>
        </p:blipFill>
        <p:spPr>
          <a:xfrm>
            <a:off x="4185639" y="3503978"/>
            <a:ext cx="835224" cy="780432"/>
          </a:xfrm>
          <a:prstGeom prst="rect">
            <a:avLst/>
          </a:prstGeom>
        </p:spPr>
      </p:pic>
      <p:pic>
        <p:nvPicPr>
          <p:cNvPr id="22" name="Picture 21">
            <a:extLst>
              <a:ext uri="{FF2B5EF4-FFF2-40B4-BE49-F238E27FC236}">
                <a16:creationId xmlns:a16="http://schemas.microsoft.com/office/drawing/2014/main" id="{82C8CD72-F155-2C9C-4F40-16432B5D8837}"/>
              </a:ext>
            </a:extLst>
          </p:cNvPr>
          <p:cNvPicPr>
            <a:picLocks noChangeAspect="1"/>
          </p:cNvPicPr>
          <p:nvPr/>
        </p:nvPicPr>
        <p:blipFill>
          <a:blip r:embed="rId11"/>
          <a:stretch>
            <a:fillRect/>
          </a:stretch>
        </p:blipFill>
        <p:spPr>
          <a:xfrm>
            <a:off x="5935109" y="3668740"/>
            <a:ext cx="1042506" cy="835224"/>
          </a:xfrm>
          <a:prstGeom prst="rect">
            <a:avLst/>
          </a:prstGeom>
        </p:spPr>
      </p:pic>
      <p:pic>
        <p:nvPicPr>
          <p:cNvPr id="25" name="Picture 24">
            <a:extLst>
              <a:ext uri="{FF2B5EF4-FFF2-40B4-BE49-F238E27FC236}">
                <a16:creationId xmlns:a16="http://schemas.microsoft.com/office/drawing/2014/main" id="{F8C764D1-7F6F-2B4E-2545-4CB8A0ED18F2}"/>
              </a:ext>
            </a:extLst>
          </p:cNvPr>
          <p:cNvPicPr>
            <a:picLocks noChangeAspect="1"/>
          </p:cNvPicPr>
          <p:nvPr/>
        </p:nvPicPr>
        <p:blipFill>
          <a:blip r:embed="rId12"/>
          <a:stretch>
            <a:fillRect/>
          </a:stretch>
        </p:blipFill>
        <p:spPr>
          <a:xfrm>
            <a:off x="3617559" y="2600784"/>
            <a:ext cx="3932261" cy="634039"/>
          </a:xfrm>
          <a:prstGeom prst="rect">
            <a:avLst/>
          </a:prstGeom>
        </p:spPr>
      </p:pic>
      <p:pic>
        <p:nvPicPr>
          <p:cNvPr id="27" name="Picture 26">
            <a:extLst>
              <a:ext uri="{FF2B5EF4-FFF2-40B4-BE49-F238E27FC236}">
                <a16:creationId xmlns:a16="http://schemas.microsoft.com/office/drawing/2014/main" id="{6F971760-06C8-3D81-CFB0-740A78753CFD}"/>
              </a:ext>
            </a:extLst>
          </p:cNvPr>
          <p:cNvPicPr>
            <a:picLocks noChangeAspect="1"/>
          </p:cNvPicPr>
          <p:nvPr/>
        </p:nvPicPr>
        <p:blipFill>
          <a:blip r:embed="rId13"/>
          <a:stretch>
            <a:fillRect/>
          </a:stretch>
        </p:blipFill>
        <p:spPr>
          <a:xfrm>
            <a:off x="7141485" y="2259861"/>
            <a:ext cx="1784801" cy="1030313"/>
          </a:xfrm>
          <a:prstGeom prst="rect">
            <a:avLst/>
          </a:prstGeom>
        </p:spPr>
      </p:pic>
    </p:spTree>
    <p:extLst>
      <p:ext uri="{BB962C8B-B14F-4D97-AF65-F5344CB8AC3E}">
        <p14:creationId xmlns:p14="http://schemas.microsoft.com/office/powerpoint/2010/main" val="16744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A6B26-5558-19F7-D0D6-CAF7934AA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F2CE6-2D2F-32C1-ED1F-BA0E30E2C948}"/>
              </a:ext>
            </a:extLst>
          </p:cNvPr>
          <p:cNvSpPr>
            <a:spLocks noGrp="1"/>
          </p:cNvSpPr>
          <p:nvPr>
            <p:ph type="title"/>
          </p:nvPr>
        </p:nvSpPr>
        <p:spPr>
          <a:xfrm>
            <a:off x="277963" y="250371"/>
            <a:ext cx="10704917" cy="414647"/>
          </a:xfrm>
        </p:spPr>
        <p:txBody>
          <a:bodyPr>
            <a:noAutofit/>
          </a:bodyPr>
          <a:lstStyle/>
          <a:p>
            <a:r>
              <a:rPr lang="en-AU" sz="2000" b="1" dirty="0">
                <a:solidFill>
                  <a:srgbClr val="006600"/>
                </a:solidFill>
                <a:latin typeface="Arial" panose="020B0604020202020204" pitchFamily="34" charset="0"/>
                <a:cs typeface="Arial" panose="020B0604020202020204" pitchFamily="34" charset="0"/>
              </a:rPr>
              <a:t>Australian</a:t>
            </a:r>
            <a:r>
              <a:rPr lang="en-AU" sz="2000" b="1" dirty="0">
                <a:solidFill>
                  <a:srgbClr val="008000"/>
                </a:solidFill>
                <a:latin typeface="Arial" panose="020B0604020202020204" pitchFamily="34" charset="0"/>
                <a:cs typeface="Arial" panose="020B0604020202020204" pitchFamily="34" charset="0"/>
              </a:rPr>
              <a:t> </a:t>
            </a:r>
            <a:r>
              <a:rPr lang="en-AU" sz="2000" b="1" dirty="0">
                <a:latin typeface="Arial" panose="020B0604020202020204" pitchFamily="34" charset="0"/>
                <a:cs typeface="Arial" panose="020B0604020202020204" pitchFamily="34" charset="0"/>
              </a:rPr>
              <a:t>and </a:t>
            </a:r>
            <a:r>
              <a:rPr lang="en-AU" sz="2000" b="1" dirty="0">
                <a:solidFill>
                  <a:srgbClr val="0000FF"/>
                </a:solidFill>
                <a:latin typeface="Arial" panose="020B0604020202020204" pitchFamily="34" charset="0"/>
                <a:cs typeface="Arial" panose="020B0604020202020204" pitchFamily="34" charset="0"/>
              </a:rPr>
              <a:t>US shares</a:t>
            </a:r>
            <a:r>
              <a:rPr lang="en-AU" sz="2000" b="1" dirty="0">
                <a:latin typeface="Arial" panose="020B0604020202020204" pitchFamily="34" charset="0"/>
                <a:cs typeface="Arial" panose="020B0604020202020204" pitchFamily="34" charset="0"/>
              </a:rPr>
              <a:t> have expensive valuations judging by  high  Forward P/E </a:t>
            </a:r>
          </a:p>
        </p:txBody>
      </p:sp>
      <p:sp>
        <p:nvSpPr>
          <p:cNvPr id="4" name="Slide Number Placeholder 3">
            <a:extLst>
              <a:ext uri="{FF2B5EF4-FFF2-40B4-BE49-F238E27FC236}">
                <a16:creationId xmlns:a16="http://schemas.microsoft.com/office/drawing/2014/main" id="{91EFC8F0-5271-BBE5-6D48-30F2A9775CC9}"/>
              </a:ext>
            </a:extLst>
          </p:cNvPr>
          <p:cNvSpPr>
            <a:spLocks noGrp="1"/>
          </p:cNvSpPr>
          <p:nvPr>
            <p:ph type="sldNum" sz="quarter" idx="10"/>
          </p:nvPr>
        </p:nvSpPr>
        <p:spPr>
          <a:xfrm>
            <a:off x="159026" y="6382507"/>
            <a:ext cx="602974" cy="3122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AU" sz="941"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7889DC3B-995A-344C-23CC-D5F49F95A463}"/>
              </a:ext>
            </a:extLst>
          </p:cNvPr>
          <p:cNvSpPr txBox="1"/>
          <p:nvPr/>
        </p:nvSpPr>
        <p:spPr>
          <a:xfrm>
            <a:off x="10373139" y="1089898"/>
            <a:ext cx="1517374" cy="5447645"/>
          </a:xfrm>
          <a:prstGeom prst="rect">
            <a:avLst/>
          </a:prstGeom>
          <a:noFill/>
          <a:ln w="38100">
            <a:solidFill>
              <a:srgbClr val="7030A0"/>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ptos" panose="02110004020202020204"/>
                <a:ea typeface="+mn-ea"/>
                <a:cs typeface="+mn-cs"/>
              </a:rPr>
              <a:t>Decade average </a:t>
            </a:r>
            <a:r>
              <a:rPr kumimoji="0" lang="en-AU" sz="1400" b="1" i="0" u="none" strike="noStrike" kern="1200" cap="none" spc="0" normalizeH="0" baseline="0" noProof="0" dirty="0">
                <a:ln>
                  <a:noFill/>
                </a:ln>
                <a:solidFill>
                  <a:prstClr val="black"/>
                </a:solidFill>
                <a:effectLst/>
                <a:uLnTx/>
                <a:uFillTx/>
                <a:latin typeface="Aptos" panose="02110004020202020204"/>
                <a:ea typeface="+mn-ea"/>
                <a:cs typeface="+mn-cs"/>
              </a:rPr>
              <a:t>Forward  Price to Earnings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FF"/>
                </a:solidFill>
                <a:effectLst/>
                <a:uLnTx/>
                <a:uFillTx/>
                <a:latin typeface="Aptos" panose="02110004020202020204"/>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FF"/>
                </a:solidFill>
                <a:effectLst/>
                <a:uLnTx/>
                <a:uFillTx/>
                <a:latin typeface="Aptos" panose="02110004020202020204"/>
                <a:ea typeface="+mn-ea"/>
                <a:cs typeface="+mn-cs"/>
              </a:rPr>
              <a:t>S&amp;P 500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FF"/>
                </a:solidFill>
                <a:effectLst/>
                <a:uLnTx/>
                <a:uFillTx/>
                <a:latin typeface="Aptos" panose="02110004020202020204"/>
                <a:ea typeface="+mn-ea"/>
                <a:cs typeface="+mn-cs"/>
              </a:rPr>
              <a:t>18.3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8000"/>
                </a:solidFill>
                <a:effectLst/>
                <a:uLnTx/>
                <a:uFillTx/>
                <a:latin typeface="Aptos" panose="02110004020202020204"/>
                <a:ea typeface="+mn-ea"/>
                <a:cs typeface="+mn-cs"/>
              </a:rPr>
              <a:t>Australia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8000"/>
                </a:solidFill>
                <a:effectLst/>
                <a:uLnTx/>
                <a:uFillTx/>
                <a:latin typeface="Aptos" panose="02110004020202020204"/>
                <a:ea typeface="+mn-ea"/>
                <a:cs typeface="+mn-cs"/>
              </a:rPr>
              <a:t>16.5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156082"/>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chemeClr val="accent1"/>
                </a:solidFill>
                <a:effectLst/>
                <a:uLnTx/>
                <a:uFillTx/>
                <a:latin typeface="Aptos" panose="02110004020202020204"/>
                <a:ea typeface="+mn-ea"/>
                <a:cs typeface="+mn-cs"/>
              </a:rPr>
              <a:t>Europe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chemeClr val="accent1"/>
                </a:solidFill>
                <a:effectLst/>
                <a:uLnTx/>
                <a:uFillTx/>
                <a:latin typeface="Aptos" panose="02110004020202020204"/>
                <a:ea typeface="+mn-ea"/>
                <a:cs typeface="+mn-cs"/>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156082"/>
                </a:solidFill>
                <a:effectLst/>
                <a:uLnTx/>
                <a:uFillTx/>
                <a:latin typeface="Aptos" panose="02110004020202020204"/>
                <a:ea typeface="+mn-ea"/>
                <a:cs typeface="+mn-cs"/>
              </a:rPr>
              <a:t> </a:t>
            </a:r>
            <a:endParaRPr kumimoji="0" lang="en-AU"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Aptos" panose="02110004020202020204"/>
                <a:ea typeface="+mn-ea"/>
                <a:cs typeface="+mn-cs"/>
              </a:rPr>
              <a:t>CHINA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FF0000"/>
                </a:solidFill>
                <a:effectLst/>
                <a:uLnTx/>
                <a:uFillTx/>
                <a:latin typeface="Aptos" panose="02110004020202020204"/>
                <a:ea typeface="+mn-ea"/>
                <a:cs typeface="+mn-cs"/>
              </a:rPr>
              <a:t>11.1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ptos" panose="02110004020202020204"/>
                <a:ea typeface="+mn-ea"/>
                <a:cs typeface="+mn-cs"/>
              </a:rPr>
              <a:t>2015 –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ptos" panose="02110004020202020204"/>
                <a:ea typeface="+mn-ea"/>
                <a:cs typeface="+mn-cs"/>
              </a:rPr>
              <a:t>IBES data</a:t>
            </a:r>
          </a:p>
        </p:txBody>
      </p:sp>
      <p:pic>
        <p:nvPicPr>
          <p:cNvPr id="5" name="Picture 4">
            <a:extLst>
              <a:ext uri="{FF2B5EF4-FFF2-40B4-BE49-F238E27FC236}">
                <a16:creationId xmlns:a16="http://schemas.microsoft.com/office/drawing/2014/main" id="{6E70A189-809D-E178-BD58-A2EBF088EA19}"/>
              </a:ext>
            </a:extLst>
          </p:cNvPr>
          <p:cNvPicPr>
            <a:picLocks noChangeAspect="1"/>
          </p:cNvPicPr>
          <p:nvPr/>
        </p:nvPicPr>
        <p:blipFill>
          <a:blip r:embed="rId3"/>
          <a:stretch>
            <a:fillRect/>
          </a:stretch>
        </p:blipFill>
        <p:spPr>
          <a:xfrm>
            <a:off x="1175658" y="665018"/>
            <a:ext cx="8538358" cy="6029697"/>
          </a:xfrm>
          <a:prstGeom prst="rect">
            <a:avLst/>
          </a:prstGeom>
        </p:spPr>
      </p:pic>
    </p:spTree>
    <p:extLst>
      <p:ext uri="{BB962C8B-B14F-4D97-AF65-F5344CB8AC3E}">
        <p14:creationId xmlns:p14="http://schemas.microsoft.com/office/powerpoint/2010/main" val="4168901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B2B9-2A4A-A3CD-42C4-1407E9D26775}"/>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D3BEE5C-E427-19E3-F87C-154B4B56FA12}"/>
              </a:ext>
            </a:extLst>
          </p:cNvPr>
          <p:cNvGraphicFramePr>
            <a:graphicFrameLocks noGrp="1"/>
          </p:cNvGraphicFramePr>
          <p:nvPr/>
        </p:nvGraphicFramePr>
        <p:xfrm>
          <a:off x="201535" y="1042131"/>
          <a:ext cx="11769918" cy="5530389"/>
        </p:xfrm>
        <a:graphic>
          <a:graphicData uri="http://schemas.openxmlformats.org/drawingml/2006/table">
            <a:tbl>
              <a:tblPr firstRow="1" bandRow="1">
                <a:tableStyleId>{5C22544A-7EE6-4342-B048-85BDC9FD1C3A}</a:tableStyleId>
              </a:tblPr>
              <a:tblGrid>
                <a:gridCol w="3170929">
                  <a:extLst>
                    <a:ext uri="{9D8B030D-6E8A-4147-A177-3AD203B41FA5}">
                      <a16:colId xmlns:a16="http://schemas.microsoft.com/office/drawing/2014/main" val="464790183"/>
                    </a:ext>
                  </a:extLst>
                </a:gridCol>
                <a:gridCol w="4528287">
                  <a:extLst>
                    <a:ext uri="{9D8B030D-6E8A-4147-A177-3AD203B41FA5}">
                      <a16:colId xmlns:a16="http://schemas.microsoft.com/office/drawing/2014/main" val="687363035"/>
                    </a:ext>
                  </a:extLst>
                </a:gridCol>
                <a:gridCol w="4070702">
                  <a:extLst>
                    <a:ext uri="{9D8B030D-6E8A-4147-A177-3AD203B41FA5}">
                      <a16:colId xmlns:a16="http://schemas.microsoft.com/office/drawing/2014/main" val="2605934387"/>
                    </a:ext>
                  </a:extLst>
                </a:gridCol>
              </a:tblGrid>
              <a:tr h="782438">
                <a:tc>
                  <a:txBody>
                    <a:bodyPr/>
                    <a:lstStyle/>
                    <a:p>
                      <a:pPr algn="ctr"/>
                      <a:r>
                        <a:rPr lang="en-AU" dirty="0"/>
                        <a:t>Adverse scenarios for Australian Economy</a:t>
                      </a:r>
                    </a:p>
                  </a:txBody>
                  <a:tcPr/>
                </a:tc>
                <a:tc>
                  <a:txBody>
                    <a:bodyPr/>
                    <a:lstStyle/>
                    <a:p>
                      <a:pPr algn="ctr"/>
                      <a:r>
                        <a:rPr lang="en-AU" sz="2400" dirty="0"/>
                        <a:t>“Smaller Demand” </a:t>
                      </a:r>
                    </a:p>
                    <a:p>
                      <a:pPr algn="ctr"/>
                      <a:r>
                        <a:rPr lang="en-AU" sz="2400" dirty="0"/>
                        <a:t>ADVERSE  1   Scenario</a:t>
                      </a:r>
                    </a:p>
                  </a:txBody>
                  <a:tcPr/>
                </a:tc>
                <a:tc>
                  <a:txBody>
                    <a:bodyPr/>
                    <a:lstStyle/>
                    <a:p>
                      <a:pPr algn="ctr"/>
                      <a:r>
                        <a:rPr lang="en-AU" sz="2400" dirty="0"/>
                        <a:t> “More  impact”  ADVERSE 2  </a:t>
                      </a:r>
                      <a:r>
                        <a:rPr lang="en-AU" sz="1000" dirty="0"/>
                        <a:t>Scenario</a:t>
                      </a:r>
                    </a:p>
                  </a:txBody>
                  <a:tcPr/>
                </a:tc>
                <a:extLst>
                  <a:ext uri="{0D108BD9-81ED-4DB2-BD59-A6C34878D82A}">
                    <a16:rowId xmlns:a16="http://schemas.microsoft.com/office/drawing/2014/main" val="2500373362"/>
                  </a:ext>
                </a:extLst>
              </a:tr>
              <a:tr h="1246105">
                <a:tc>
                  <a:txBody>
                    <a:bodyPr/>
                    <a:lstStyle/>
                    <a:p>
                      <a:pPr algn="ctr"/>
                      <a:r>
                        <a:rPr lang="en-AU" sz="2400" dirty="0"/>
                        <a:t>  Brent Crude </a:t>
                      </a:r>
                    </a:p>
                    <a:p>
                      <a:pPr algn="ctr"/>
                      <a:r>
                        <a:rPr lang="en-AU" sz="2400" b="1" dirty="0"/>
                        <a:t>Oil  prices </a:t>
                      </a:r>
                    </a:p>
                  </a:txBody>
                  <a:tcPr/>
                </a:tc>
                <a:tc>
                  <a:txBody>
                    <a:bodyPr/>
                    <a:lstStyle/>
                    <a:p>
                      <a:pPr algn="ctr"/>
                      <a:r>
                        <a:rPr lang="en-AU" sz="2000" b="0" i="1" dirty="0">
                          <a:solidFill>
                            <a:srgbClr val="000000"/>
                          </a:solidFill>
                          <a:effectLst/>
                          <a:latin typeface="Arial" panose="020B0604020202020204" pitchFamily="34" charset="0"/>
                          <a:cs typeface="Arial" panose="020B0604020202020204" pitchFamily="34" charset="0"/>
                        </a:rPr>
                        <a:t>“ Oil price peaks at around US$ 145   in Q2 2026 and gradually declines to around US$95 by  June </a:t>
                      </a:r>
                      <a:r>
                        <a:rPr lang="en-AU" sz="2000" i="1" dirty="0">
                          <a:latin typeface="Arial" panose="020B0604020202020204" pitchFamily="34" charset="0"/>
                          <a:cs typeface="Arial" panose="020B0604020202020204" pitchFamily="34" charset="0"/>
                        </a:rPr>
                        <a:t>2028</a:t>
                      </a:r>
                    </a:p>
                  </a:txBody>
                  <a:tcPr/>
                </a:tc>
                <a:tc>
                  <a:txBody>
                    <a:bodyPr/>
                    <a:lstStyle/>
                    <a:p>
                      <a:pPr algn="ctr"/>
                      <a:r>
                        <a:rPr lang="en-AU" sz="2000" b="0" i="1" kern="1200" baseline="0" dirty="0">
                          <a:solidFill>
                            <a:schemeClr val="dk1"/>
                          </a:solidFill>
                          <a:effectLst/>
                          <a:latin typeface="Open Sans" panose="020B0606030504020204" pitchFamily="34" charset="0"/>
                          <a:ea typeface="Open Sans Light" panose="020B0306030504020204" pitchFamily="34" charset="0"/>
                          <a:cs typeface="Open Sans Light" panose="020B0306030504020204" pitchFamily="34" charset="0"/>
                        </a:rPr>
                        <a:t>“  oil price peaks at around US$ 145/</a:t>
                      </a:r>
                      <a:r>
                        <a:rPr lang="en-AU" sz="2000" b="0" i="1" kern="1200" baseline="0" dirty="0" err="1">
                          <a:solidFill>
                            <a:schemeClr val="dk1"/>
                          </a:solidFill>
                          <a:effectLst/>
                          <a:latin typeface="Open Sans" panose="020B0606030504020204" pitchFamily="34" charset="0"/>
                          <a:ea typeface="Open Sans Light" panose="020B0306030504020204" pitchFamily="34" charset="0"/>
                          <a:cs typeface="Open Sans Light" panose="020B0306030504020204" pitchFamily="34" charset="0"/>
                        </a:rPr>
                        <a:t>bbl</a:t>
                      </a:r>
                      <a:r>
                        <a:rPr lang="en-AU" sz="2000" b="0" i="1" kern="1200" baseline="0" dirty="0">
                          <a:solidFill>
                            <a:schemeClr val="dk1"/>
                          </a:solidFill>
                          <a:effectLst/>
                          <a:latin typeface="Open Sans" panose="020B0606030504020204" pitchFamily="34" charset="0"/>
                          <a:ea typeface="Open Sans Light" panose="020B0306030504020204" pitchFamily="34" charset="0"/>
                          <a:cs typeface="Open Sans Light" panose="020B0306030504020204" pitchFamily="34" charset="0"/>
                        </a:rPr>
                        <a:t> in Q2 2026 and gradually declines to around US$90/</a:t>
                      </a:r>
                      <a:r>
                        <a:rPr lang="en-AU" sz="2000" b="0" i="1" kern="1200" baseline="0" dirty="0" err="1">
                          <a:solidFill>
                            <a:schemeClr val="dk1"/>
                          </a:solidFill>
                          <a:effectLst/>
                          <a:latin typeface="Open Sans" panose="020B0606030504020204" pitchFamily="34" charset="0"/>
                          <a:ea typeface="Open Sans Light" panose="020B0306030504020204" pitchFamily="34" charset="0"/>
                          <a:cs typeface="Open Sans Light" panose="020B0306030504020204" pitchFamily="34" charset="0"/>
                        </a:rPr>
                        <a:t>bbl</a:t>
                      </a:r>
                      <a:r>
                        <a:rPr lang="en-AU" sz="2000" b="0" i="1" kern="1200" baseline="0" dirty="0">
                          <a:solidFill>
                            <a:schemeClr val="dk1"/>
                          </a:solidFill>
                          <a:effectLst/>
                          <a:latin typeface="Open Sans" panose="020B0606030504020204" pitchFamily="34" charset="0"/>
                          <a:ea typeface="Open Sans Light" panose="020B0306030504020204" pitchFamily="34" charset="0"/>
                          <a:cs typeface="Open Sans Light" panose="020B0306030504020204" pitchFamily="34" charset="0"/>
                        </a:rPr>
                        <a:t> ”</a:t>
                      </a:r>
                      <a:endParaRPr lang="en-AU" sz="2000" i="1" baseline="0" dirty="0">
                        <a:latin typeface="Open Sans" panose="020B06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2283137909"/>
                  </a:ext>
                </a:extLst>
              </a:tr>
              <a:tr h="1246105">
                <a:tc>
                  <a:txBody>
                    <a:bodyPr/>
                    <a:lstStyle/>
                    <a:p>
                      <a:pPr algn="ctr"/>
                      <a:r>
                        <a:rPr lang="en-AU" sz="2400" dirty="0"/>
                        <a:t>  </a:t>
                      </a:r>
                      <a:r>
                        <a:rPr lang="en-AU" sz="2400" b="1" dirty="0"/>
                        <a:t>Asian Gas prices</a:t>
                      </a:r>
                    </a:p>
                    <a:p>
                      <a:pPr algn="ctr"/>
                      <a:r>
                        <a:rPr lang="en-AU" sz="2000" dirty="0">
                          <a:latin typeface="Arial" panose="020B0604020202020204" pitchFamily="34" charset="0"/>
                          <a:cs typeface="Arial" panose="020B0604020202020204" pitchFamily="34" charset="0"/>
                        </a:rPr>
                        <a:t>Currently  US$ 16.9 </a:t>
                      </a:r>
                    </a:p>
                  </a:txBody>
                  <a:tcPr/>
                </a:tc>
                <a:tc>
                  <a:txBody>
                    <a:bodyPr/>
                    <a:lstStyle/>
                    <a:p>
                      <a:pPr algn="ctr"/>
                      <a:r>
                        <a:rPr lang="en-AU" sz="2000" b="0" i="1" kern="1200" dirty="0">
                          <a:solidFill>
                            <a:schemeClr val="dk1"/>
                          </a:solidFill>
                          <a:effectLst/>
                          <a:latin typeface="+mn-lt"/>
                          <a:ea typeface="+mn-ea"/>
                          <a:cs typeface="+mn-cs"/>
                        </a:rPr>
                        <a:t>LNG price is assumed to reach US$30 MMBtu in Q3 2026 before declining to US$17 MMBtu </a:t>
                      </a:r>
                      <a:endParaRPr lang="en-AU" sz="2000" i="1" dirty="0"/>
                    </a:p>
                  </a:txBody>
                  <a:tcPr/>
                </a:tc>
                <a:tc>
                  <a:txBody>
                    <a:bodyPr/>
                    <a:lstStyle/>
                    <a:p>
                      <a:pPr algn="ctr"/>
                      <a:r>
                        <a:rPr lang="en-AU" sz="2000" b="0" i="1" kern="1200" baseline="0" dirty="0">
                          <a:solidFill>
                            <a:schemeClr val="dk1"/>
                          </a:solidFill>
                          <a:effectLst/>
                          <a:latin typeface="Open Sans" panose="020B0606030504020204" pitchFamily="34" charset="0"/>
                          <a:ea typeface="Open Sans Light" panose="020B0306030504020204" pitchFamily="34" charset="0"/>
                          <a:cs typeface="Open Sans Light" panose="020B0306030504020204" pitchFamily="34" charset="0"/>
                        </a:rPr>
                        <a:t>LNG price is assumed to reach US$30 MMBtu in Q3 2026 before declining to US$16 MMBtu</a:t>
                      </a:r>
                      <a:endParaRPr lang="en-AU" sz="2000" i="1" baseline="0" dirty="0">
                        <a:latin typeface="Open Sans" panose="020B06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3591935189"/>
                  </a:ext>
                </a:extLst>
              </a:tr>
              <a:tr h="1148902">
                <a:tc>
                  <a:txBody>
                    <a:bodyPr/>
                    <a:lstStyle/>
                    <a:p>
                      <a:pPr algn="ctr"/>
                      <a:r>
                        <a:rPr lang="en-AU" sz="2400" dirty="0">
                          <a:solidFill>
                            <a:srgbClr val="0000FF"/>
                          </a:solidFill>
                        </a:rPr>
                        <a:t> </a:t>
                      </a:r>
                      <a:r>
                        <a:rPr lang="en-AU" sz="2400" b="1" dirty="0">
                          <a:solidFill>
                            <a:srgbClr val="0000FF"/>
                          </a:solidFill>
                        </a:rPr>
                        <a:t>Australian  GDP </a:t>
                      </a:r>
                    </a:p>
                    <a:p>
                      <a:pPr algn="ctr"/>
                      <a:r>
                        <a:rPr lang="en-AU" sz="2400" b="1" dirty="0">
                          <a:solidFill>
                            <a:srgbClr val="0000FF"/>
                          </a:solidFill>
                        </a:rPr>
                        <a:t>growth impact </a:t>
                      </a:r>
                    </a:p>
                  </a:txBody>
                  <a:tcPr/>
                </a:tc>
                <a:tc>
                  <a:txBody>
                    <a:bodyPr/>
                    <a:lstStyle/>
                    <a:p>
                      <a:pPr algn="ctr"/>
                      <a:r>
                        <a:rPr lang="en-AU" sz="2000" i="1" dirty="0">
                          <a:solidFill>
                            <a:srgbClr val="0000FF"/>
                          </a:solidFill>
                        </a:rPr>
                        <a:t>The level of domestic GDP is around 0.5 per cent lower by mid-2028 than in the baseline forecast.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srgbClr val="0000FF"/>
                          </a:solidFill>
                          <a:effectLst/>
                          <a:uLnTx/>
                          <a:uFillTx/>
                          <a:latin typeface="Open Sans" panose="020B0606030504020204" pitchFamily="34" charset="0"/>
                          <a:ea typeface="Open Sans Light" panose="020B0306030504020204" pitchFamily="34" charset="0"/>
                          <a:cs typeface="Open Sans Light" panose="020B0306030504020204" pitchFamily="34" charset="0"/>
                        </a:rPr>
                        <a:t>More than 0.8 % below the baseline forecast and 0.2 % below the first adverse scenario. </a:t>
                      </a:r>
                    </a:p>
                  </a:txBody>
                  <a:tcPr/>
                </a:tc>
                <a:extLst>
                  <a:ext uri="{0D108BD9-81ED-4DB2-BD59-A6C34878D82A}">
                    <a16:rowId xmlns:a16="http://schemas.microsoft.com/office/drawing/2014/main" val="3088673967"/>
                  </a:ext>
                </a:extLst>
              </a:tr>
              <a:tr h="1066317">
                <a:tc>
                  <a:txBody>
                    <a:bodyPr/>
                    <a:lstStyle/>
                    <a:p>
                      <a:pPr algn="ctr"/>
                      <a:r>
                        <a:rPr lang="en-AU" sz="2400" dirty="0"/>
                        <a:t>  </a:t>
                      </a:r>
                      <a:r>
                        <a:rPr lang="en-AU" sz="2400" b="1" dirty="0">
                          <a:solidFill>
                            <a:srgbClr val="FF0000"/>
                          </a:solidFill>
                        </a:rPr>
                        <a:t>Consumer Inflation impact</a:t>
                      </a:r>
                    </a:p>
                  </a:txBody>
                  <a:tcPr/>
                </a:tc>
                <a:tc>
                  <a:txBody>
                    <a:bodyPr/>
                    <a:lstStyle/>
                    <a:p>
                      <a:pPr algn="ctr"/>
                      <a:r>
                        <a:rPr lang="en-AU" sz="2000" b="1" i="1" dirty="0">
                          <a:solidFill>
                            <a:schemeClr val="tx1"/>
                          </a:solidFill>
                        </a:rPr>
                        <a:t>Headline Inflation peaks at 5.2 % in June 2026. Trimmed Mean at 3.9%</a:t>
                      </a:r>
                      <a:endParaRPr lang="en-AU" sz="2000" i="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0" i="1" baseline="0" dirty="0">
                          <a:solidFill>
                            <a:srgbClr val="000000"/>
                          </a:solidFill>
                          <a:effectLst/>
                          <a:latin typeface="Open Sans" panose="020B0606030504020204" pitchFamily="34" charset="0"/>
                          <a:ea typeface="Open Sans Light" panose="020B0306030504020204" pitchFamily="34" charset="0"/>
                          <a:cs typeface="Open Sans Light" panose="020B0306030504020204" pitchFamily="34" charset="0"/>
                        </a:rPr>
                        <a:t>Trimmed mean peaks at 3.9 % in June quarter of 2026</a:t>
                      </a:r>
                      <a:endParaRPr kumimoji="0" lang="en-AU" sz="2000" b="0" i="1" u="none" strike="noStrike" kern="1200" cap="none" spc="0" normalizeH="0" baseline="0" noProof="0" dirty="0">
                        <a:ln>
                          <a:noFill/>
                        </a:ln>
                        <a:solidFill>
                          <a:prstClr val="black"/>
                        </a:solidFill>
                        <a:effectLst/>
                        <a:uLnTx/>
                        <a:uFillTx/>
                        <a:latin typeface="Open Sans" panose="020B06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2777451956"/>
                  </a:ext>
                </a:extLst>
              </a:tr>
            </a:tbl>
          </a:graphicData>
        </a:graphic>
      </p:graphicFrame>
      <p:sp>
        <p:nvSpPr>
          <p:cNvPr id="5" name="TextBox 4">
            <a:extLst>
              <a:ext uri="{FF2B5EF4-FFF2-40B4-BE49-F238E27FC236}">
                <a16:creationId xmlns:a16="http://schemas.microsoft.com/office/drawing/2014/main" id="{4FC1E479-2F9A-DD1D-4D79-803ACF77CC88}"/>
              </a:ext>
            </a:extLst>
          </p:cNvPr>
          <p:cNvSpPr txBox="1"/>
          <p:nvPr/>
        </p:nvSpPr>
        <p:spPr>
          <a:xfrm>
            <a:off x="88801" y="158365"/>
            <a:ext cx="108213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Reserve Bank (RBA) has two “adverse”  scenarios.  </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ADVERSE 1  scenario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AU"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smaller Demand impact </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ADVERSE 2  which sees “</a:t>
            </a:r>
            <a:r>
              <a:rPr kumimoji="0" lang="en-AU"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impact </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Aggregate Demand </a:t>
            </a:r>
          </a:p>
        </p:txBody>
      </p:sp>
    </p:spTree>
    <p:extLst>
      <p:ext uri="{BB962C8B-B14F-4D97-AF65-F5344CB8AC3E}">
        <p14:creationId xmlns:p14="http://schemas.microsoft.com/office/powerpoint/2010/main" val="630355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2C7CC-1563-21CE-D2A0-85C5A49E6D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3C2F59-EFE6-2AF4-98B4-EEF72AB3EBB7}"/>
              </a:ext>
            </a:extLst>
          </p:cNvPr>
          <p:cNvSpPr>
            <a:spLocks noGrp="1"/>
          </p:cNvSpPr>
          <p:nvPr>
            <p:ph type="subTitle" idx="1"/>
          </p:nvPr>
        </p:nvSpPr>
        <p:spPr>
          <a:xfrm>
            <a:off x="409183" y="245062"/>
            <a:ext cx="9937315" cy="706915"/>
          </a:xfrm>
        </p:spPr>
        <p:txBody>
          <a:bodyPr/>
          <a:lstStyle/>
          <a:p>
            <a:pPr algn="l"/>
            <a:r>
              <a:rPr lang="en-AU" sz="2000" b="1" dirty="0"/>
              <a:t>RBA’s  “ADVERSE SCENARIOS”  has inflation remaining high until next year . </a:t>
            </a:r>
          </a:p>
          <a:p>
            <a:pPr algn="l"/>
            <a:r>
              <a:rPr lang="en-AU" sz="2000" b="1" dirty="0"/>
              <a:t>A </a:t>
            </a:r>
            <a:r>
              <a:rPr lang="en-AU" sz="2000" i="1" dirty="0"/>
              <a:t>slowing Australian economy sees unemployment rise from current 4.3 % towards 5%   </a:t>
            </a:r>
          </a:p>
        </p:txBody>
      </p:sp>
      <p:sp>
        <p:nvSpPr>
          <p:cNvPr id="4" name="Slide Number Placeholder 3">
            <a:extLst>
              <a:ext uri="{FF2B5EF4-FFF2-40B4-BE49-F238E27FC236}">
                <a16:creationId xmlns:a16="http://schemas.microsoft.com/office/drawing/2014/main" id="{7AB7693C-574E-0B95-C976-1BE1DDE17FA4}"/>
              </a:ext>
            </a:extLst>
          </p:cNvPr>
          <p:cNvSpPr>
            <a:spLocks noGrp="1"/>
          </p:cNvSpPr>
          <p:nvPr>
            <p:ph type="sldNum" sz="quarter" idx="12"/>
          </p:nvPr>
        </p:nvSpPr>
        <p:spPr/>
        <p:txBody>
          <a:bodyPr/>
          <a:lstStyle/>
          <a:p>
            <a:fld id="{82422295-F561-4526-92C1-B978D02BB619}" type="slidenum">
              <a:rPr lang="en-AU" smtClean="0"/>
              <a:t>51</a:t>
            </a:fld>
            <a:endParaRPr lang="en-AU" dirty="0"/>
          </a:p>
        </p:txBody>
      </p:sp>
      <p:pic>
        <p:nvPicPr>
          <p:cNvPr id="6" name="Picture 5">
            <a:extLst>
              <a:ext uri="{FF2B5EF4-FFF2-40B4-BE49-F238E27FC236}">
                <a16:creationId xmlns:a16="http://schemas.microsoft.com/office/drawing/2014/main" id="{E9259E10-A283-841F-8C71-2B5A22F3F686}"/>
              </a:ext>
            </a:extLst>
          </p:cNvPr>
          <p:cNvPicPr>
            <a:picLocks noChangeAspect="1"/>
          </p:cNvPicPr>
          <p:nvPr/>
        </p:nvPicPr>
        <p:blipFill>
          <a:blip r:embed="rId2"/>
          <a:stretch>
            <a:fillRect/>
          </a:stretch>
        </p:blipFill>
        <p:spPr>
          <a:xfrm>
            <a:off x="1089764" y="1084749"/>
            <a:ext cx="9594937" cy="5610856"/>
          </a:xfrm>
          <a:prstGeom prst="rect">
            <a:avLst/>
          </a:prstGeom>
        </p:spPr>
      </p:pic>
      <p:sp>
        <p:nvSpPr>
          <p:cNvPr id="8" name="Arrow: Curved Down 7">
            <a:extLst>
              <a:ext uri="{FF2B5EF4-FFF2-40B4-BE49-F238E27FC236}">
                <a16:creationId xmlns:a16="http://schemas.microsoft.com/office/drawing/2014/main" id="{5D8366DF-F547-C77F-2551-4279A0B4C8AA}"/>
              </a:ext>
            </a:extLst>
          </p:cNvPr>
          <p:cNvSpPr/>
          <p:nvPr/>
        </p:nvSpPr>
        <p:spPr>
          <a:xfrm>
            <a:off x="3419604" y="2066795"/>
            <a:ext cx="1741119" cy="939452"/>
          </a:xfrm>
          <a:prstGeom prst="curvedDownArrow">
            <a:avLst/>
          </a:prstGeom>
          <a:solidFill>
            <a:srgbClr val="0000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324098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A3348-1D95-09DF-21D3-225F68D31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0EA4D-A276-26E5-711F-29C05F2F46C3}"/>
              </a:ext>
            </a:extLst>
          </p:cNvPr>
          <p:cNvSpPr>
            <a:spLocks noGrp="1"/>
          </p:cNvSpPr>
          <p:nvPr>
            <p:ph type="title"/>
          </p:nvPr>
        </p:nvSpPr>
        <p:spPr>
          <a:xfrm>
            <a:off x="421347" y="329620"/>
            <a:ext cx="10126910" cy="704523"/>
          </a:xfrm>
        </p:spPr>
        <p:txBody>
          <a:bodyPr/>
          <a:lstStyle/>
          <a:p>
            <a:r>
              <a:rPr lang="en-AU" sz="2400" b="1" dirty="0">
                <a:latin typeface="Arial" panose="020B0604020202020204" pitchFamily="34" charset="0"/>
                <a:cs typeface="Arial" panose="020B0604020202020204" pitchFamily="34" charset="0"/>
              </a:rPr>
              <a:t>RBA’s reasoning on   “</a:t>
            </a:r>
            <a:r>
              <a:rPr lang="en-AU" sz="2400" b="1" i="1" dirty="0">
                <a:solidFill>
                  <a:srgbClr val="0033CC"/>
                </a:solidFill>
                <a:latin typeface="Arial" panose="020B0604020202020204" pitchFamily="34" charset="0"/>
                <a:cs typeface="Arial" panose="020B0604020202020204" pitchFamily="34" charset="0"/>
              </a:rPr>
              <a:t>greater capacity pressures</a:t>
            </a:r>
            <a:r>
              <a:rPr lang="en-AU" sz="2400" b="1" dirty="0">
                <a:latin typeface="Arial" panose="020B0604020202020204" pitchFamily="34" charset="0"/>
                <a:cs typeface="Arial" panose="020B0604020202020204" pitchFamily="34" charset="0"/>
              </a:rPr>
              <a:t>” … </a:t>
            </a:r>
          </a:p>
        </p:txBody>
      </p:sp>
      <p:pic>
        <p:nvPicPr>
          <p:cNvPr id="5" name="Picture 4">
            <a:extLst>
              <a:ext uri="{FF2B5EF4-FFF2-40B4-BE49-F238E27FC236}">
                <a16:creationId xmlns:a16="http://schemas.microsoft.com/office/drawing/2014/main" id="{58F04A5D-F950-65A8-D607-BD5AF50D9709}"/>
              </a:ext>
            </a:extLst>
          </p:cNvPr>
          <p:cNvPicPr>
            <a:picLocks noChangeAspect="1"/>
          </p:cNvPicPr>
          <p:nvPr/>
        </p:nvPicPr>
        <p:blipFill>
          <a:blip r:embed="rId3"/>
          <a:stretch>
            <a:fillRect/>
          </a:stretch>
        </p:blipFill>
        <p:spPr>
          <a:xfrm>
            <a:off x="1458685" y="925286"/>
            <a:ext cx="8512629" cy="5725886"/>
          </a:xfrm>
          <a:prstGeom prst="rect">
            <a:avLst/>
          </a:prstGeom>
        </p:spPr>
      </p:pic>
      <p:sp>
        <p:nvSpPr>
          <p:cNvPr id="6" name="TextBox 5">
            <a:extLst>
              <a:ext uri="{FF2B5EF4-FFF2-40B4-BE49-F238E27FC236}">
                <a16:creationId xmlns:a16="http://schemas.microsoft.com/office/drawing/2014/main" id="{804F34FB-3538-20F4-3526-2ABDF17C7846}"/>
              </a:ext>
            </a:extLst>
          </p:cNvPr>
          <p:cNvSpPr txBox="1"/>
          <p:nvPr/>
        </p:nvSpPr>
        <p:spPr>
          <a:xfrm>
            <a:off x="8360228" y="2721114"/>
            <a:ext cx="1099457" cy="707886"/>
          </a:xfrm>
          <a:prstGeom prst="rect">
            <a:avLst/>
          </a:prstGeom>
          <a:noFill/>
        </p:spPr>
        <p:txBody>
          <a:bodyPr wrap="square" rtlCol="0">
            <a:spAutoFit/>
          </a:bodyPr>
          <a:lstStyle/>
          <a:p>
            <a:r>
              <a:rPr lang="en-AU" sz="2000" b="1" dirty="0">
                <a:solidFill>
                  <a:srgbClr val="0000FF"/>
                </a:solidFill>
              </a:rPr>
              <a:t>81.9 %</a:t>
            </a:r>
          </a:p>
          <a:p>
            <a:r>
              <a:rPr lang="en-AU" sz="2000" b="1" dirty="0">
                <a:solidFill>
                  <a:srgbClr val="669900"/>
                </a:solidFill>
              </a:rPr>
              <a:t>4.3 %</a:t>
            </a:r>
          </a:p>
        </p:txBody>
      </p:sp>
      <p:sp>
        <p:nvSpPr>
          <p:cNvPr id="7" name="TextBox 6">
            <a:extLst>
              <a:ext uri="{FF2B5EF4-FFF2-40B4-BE49-F238E27FC236}">
                <a16:creationId xmlns:a16="http://schemas.microsoft.com/office/drawing/2014/main" id="{D19BF3D0-64BB-3634-3DCC-6FED2A31D805}"/>
              </a:ext>
            </a:extLst>
          </p:cNvPr>
          <p:cNvSpPr txBox="1"/>
          <p:nvPr/>
        </p:nvSpPr>
        <p:spPr>
          <a:xfrm>
            <a:off x="9971314" y="1289952"/>
            <a:ext cx="2024743" cy="3139321"/>
          </a:xfrm>
          <a:prstGeom prst="rect">
            <a:avLst/>
          </a:prstGeom>
          <a:noFill/>
        </p:spPr>
        <p:txBody>
          <a:bodyPr wrap="square" rtlCol="0">
            <a:spAutoFit/>
          </a:bodyPr>
          <a:lstStyle/>
          <a:p>
            <a:pPr algn="ctr"/>
            <a:r>
              <a:rPr lang="en-AU" b="1" dirty="0"/>
              <a:t>Actually, there has been only  marginal changes  in capacity pressures</a:t>
            </a:r>
          </a:p>
          <a:p>
            <a:pPr algn="ctr"/>
            <a:r>
              <a:rPr lang="en-AU" b="1" dirty="0"/>
              <a:t>recently  as seen in the </a:t>
            </a:r>
            <a:r>
              <a:rPr lang="en-AU" b="1" dirty="0">
                <a:solidFill>
                  <a:srgbClr val="0000FF"/>
                </a:solidFill>
              </a:rPr>
              <a:t>NAB Business survey </a:t>
            </a:r>
            <a:r>
              <a:rPr lang="en-AU" b="1" dirty="0"/>
              <a:t>and the </a:t>
            </a:r>
            <a:r>
              <a:rPr lang="en-AU" b="1" dirty="0">
                <a:solidFill>
                  <a:srgbClr val="669900"/>
                </a:solidFill>
              </a:rPr>
              <a:t>jobless rate of 4.3 %</a:t>
            </a:r>
          </a:p>
        </p:txBody>
      </p:sp>
      <p:sp>
        <p:nvSpPr>
          <p:cNvPr id="3" name="TextBox 2">
            <a:extLst>
              <a:ext uri="{FF2B5EF4-FFF2-40B4-BE49-F238E27FC236}">
                <a16:creationId xmlns:a16="http://schemas.microsoft.com/office/drawing/2014/main" id="{267A55E7-9BF5-4A13-99B9-F30668808D5C}"/>
              </a:ext>
            </a:extLst>
          </p:cNvPr>
          <p:cNvSpPr txBox="1"/>
          <p:nvPr/>
        </p:nvSpPr>
        <p:spPr>
          <a:xfrm>
            <a:off x="195943" y="1797784"/>
            <a:ext cx="1262742" cy="2862322"/>
          </a:xfrm>
          <a:prstGeom prst="rect">
            <a:avLst/>
          </a:prstGeom>
          <a:noFill/>
        </p:spPr>
        <p:txBody>
          <a:bodyPr wrap="square" rtlCol="0">
            <a:spAutoFit/>
          </a:bodyPr>
          <a:lstStyle/>
          <a:p>
            <a:pPr algn="ctr"/>
            <a:r>
              <a:rPr lang="en-AU" i="1" dirty="0"/>
              <a:t>20 year average to Dec 2025</a:t>
            </a:r>
          </a:p>
          <a:p>
            <a:pPr algn="ctr"/>
            <a:endParaRPr lang="en-AU" sz="800" dirty="0"/>
          </a:p>
          <a:p>
            <a:pPr algn="ctr"/>
            <a:r>
              <a:rPr lang="en-AU" dirty="0"/>
              <a:t>NAB</a:t>
            </a:r>
          </a:p>
          <a:p>
            <a:pPr algn="ctr"/>
            <a:r>
              <a:rPr lang="en-AU" dirty="0"/>
              <a:t>capacity</a:t>
            </a:r>
          </a:p>
          <a:p>
            <a:pPr algn="ctr"/>
            <a:r>
              <a:rPr lang="en-AU" b="1" dirty="0">
                <a:solidFill>
                  <a:srgbClr val="0000FF"/>
                </a:solidFill>
              </a:rPr>
              <a:t>81.6</a:t>
            </a:r>
          </a:p>
          <a:p>
            <a:pPr algn="ctr"/>
            <a:endParaRPr lang="en-AU" sz="1000" dirty="0"/>
          </a:p>
          <a:p>
            <a:pPr algn="ctr"/>
            <a:r>
              <a:rPr lang="en-AU" b="1" dirty="0">
                <a:solidFill>
                  <a:srgbClr val="669900"/>
                </a:solidFill>
              </a:rPr>
              <a:t>5.1%</a:t>
            </a:r>
          </a:p>
          <a:p>
            <a:pPr algn="ctr"/>
            <a:r>
              <a:rPr lang="en-AU" dirty="0"/>
              <a:t>Jobless</a:t>
            </a:r>
          </a:p>
          <a:p>
            <a:pPr algn="ctr"/>
            <a:r>
              <a:rPr lang="en-AU" dirty="0"/>
              <a:t>rate</a:t>
            </a:r>
          </a:p>
        </p:txBody>
      </p:sp>
      <p:cxnSp>
        <p:nvCxnSpPr>
          <p:cNvPr id="8" name="Straight Connector 7">
            <a:extLst>
              <a:ext uri="{FF2B5EF4-FFF2-40B4-BE49-F238E27FC236}">
                <a16:creationId xmlns:a16="http://schemas.microsoft.com/office/drawing/2014/main" id="{2D7799A1-0585-D1F2-CAFF-5C62D8720178}"/>
              </a:ext>
            </a:extLst>
          </p:cNvPr>
          <p:cNvCxnSpPr>
            <a:cxnSpLocks/>
          </p:cNvCxnSpPr>
          <p:nvPr/>
        </p:nvCxnSpPr>
        <p:spPr>
          <a:xfrm>
            <a:off x="1230086" y="3320143"/>
            <a:ext cx="6487885"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42D29CB-3A5F-F660-5AEC-220A83DDED4B}"/>
              </a:ext>
            </a:extLst>
          </p:cNvPr>
          <p:cNvCxnSpPr>
            <a:cxnSpLocks/>
          </p:cNvCxnSpPr>
          <p:nvPr/>
        </p:nvCxnSpPr>
        <p:spPr>
          <a:xfrm>
            <a:off x="1328057" y="3984171"/>
            <a:ext cx="6564086"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C910492-CE3F-5303-5A1F-85DB41062DC6}"/>
              </a:ext>
            </a:extLst>
          </p:cNvPr>
          <p:cNvSpPr txBox="1"/>
          <p:nvPr/>
        </p:nvSpPr>
        <p:spPr>
          <a:xfrm>
            <a:off x="6096000" y="4300835"/>
            <a:ext cx="3004457" cy="923330"/>
          </a:xfrm>
          <a:prstGeom prst="rect">
            <a:avLst/>
          </a:prstGeom>
          <a:noFill/>
        </p:spPr>
        <p:txBody>
          <a:bodyPr wrap="square" rtlCol="0">
            <a:spAutoFit/>
          </a:bodyPr>
          <a:lstStyle/>
          <a:p>
            <a:r>
              <a:rPr lang="en-AU" i="1" dirty="0"/>
              <a:t>Rising capacity utilisation and falling unemployment suggest inflation pressures</a:t>
            </a:r>
          </a:p>
        </p:txBody>
      </p:sp>
      <p:cxnSp>
        <p:nvCxnSpPr>
          <p:cNvPr id="21" name="Straight Arrow Connector 20">
            <a:extLst>
              <a:ext uri="{FF2B5EF4-FFF2-40B4-BE49-F238E27FC236}">
                <a16:creationId xmlns:a16="http://schemas.microsoft.com/office/drawing/2014/main" id="{9A7B7361-5038-F98F-7CBB-4A5157FCFA0A}"/>
              </a:ext>
            </a:extLst>
          </p:cNvPr>
          <p:cNvCxnSpPr/>
          <p:nvPr/>
        </p:nvCxnSpPr>
        <p:spPr>
          <a:xfrm flipV="1">
            <a:off x="5976257" y="4419600"/>
            <a:ext cx="0" cy="563671"/>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839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E9C7E-AA88-AA79-A825-1D3D69AA5E48}"/>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F43A28B9-7622-D787-B953-6F14D413C856}"/>
              </a:ext>
            </a:extLst>
          </p:cNvPr>
          <p:cNvSpPr>
            <a:spLocks noGrp="1" noChangeArrowheads="1"/>
          </p:cNvSpPr>
          <p:nvPr>
            <p:ph type="title"/>
          </p:nvPr>
        </p:nvSpPr>
        <p:spPr>
          <a:xfrm>
            <a:off x="204992" y="256131"/>
            <a:ext cx="10528322" cy="592955"/>
          </a:xfrm>
        </p:spPr>
        <p:txBody>
          <a:bodyPr/>
          <a:lstStyle/>
          <a:p>
            <a:r>
              <a:rPr lang="en-AU" altLang="en-US" sz="2000" dirty="0">
                <a:solidFill>
                  <a:schemeClr val="tx1"/>
                </a:solidFill>
                <a:latin typeface="+mn-lt"/>
              </a:rPr>
              <a:t>RBA’s assessment is that  “</a:t>
            </a:r>
            <a:r>
              <a:rPr lang="en-AU" altLang="en-US" sz="2000" i="1" dirty="0">
                <a:solidFill>
                  <a:schemeClr val="tx1"/>
                </a:solidFill>
                <a:latin typeface="+mn-lt"/>
              </a:rPr>
              <a:t>most of the labour market indicators we monitor remain tighter than their estimated trend levels”.   </a:t>
            </a:r>
            <a:endParaRPr lang="en-AU" altLang="en-US" sz="2000" b="0" i="1" dirty="0">
              <a:solidFill>
                <a:schemeClr val="tx1"/>
              </a:solidFill>
              <a:latin typeface="+mn-lt"/>
            </a:endParaRPr>
          </a:p>
        </p:txBody>
      </p:sp>
      <p:sp>
        <p:nvSpPr>
          <p:cNvPr id="13" name="Slide Number Placeholder 4">
            <a:extLst>
              <a:ext uri="{FF2B5EF4-FFF2-40B4-BE49-F238E27FC236}">
                <a16:creationId xmlns:a16="http://schemas.microsoft.com/office/drawing/2014/main" id="{8AD20F14-37E5-C08A-125D-589675574FFC}"/>
              </a:ext>
            </a:extLst>
          </p:cNvPr>
          <p:cNvSpPr>
            <a:spLocks noGrp="1"/>
          </p:cNvSpPr>
          <p:nvPr>
            <p:ph type="sldNum" sz="quarter" idx="10"/>
          </p:nvPr>
        </p:nvSpPr>
        <p:spPr>
          <a:xfrm>
            <a:off x="11757850" y="6563830"/>
            <a:ext cx="371150" cy="261085"/>
          </a:xfrm>
          <a:noFill/>
          <a:ln w="9525">
            <a:noFill/>
            <a:miter lim="800000"/>
            <a:headEnd/>
            <a:tailEnd/>
          </a:ln>
          <a:effectLst/>
        </p:spPr>
        <p:txBody>
          <a:bodyPr vert="horz" wrap="square" lIns="84002" tIns="42000" rIns="84002" bIns="42000" numCol="1" rtlCol="0"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95E5C-55F7-4FB7-9CFC-7374D1E73381}" type="slidenum">
              <a:rPr kumimoji="0" lang="en-AU" altLang="en-US" sz="943"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altLang="en-US" sz="94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4BC9B2C9-2E65-7509-0A59-18C088E07559}"/>
              </a:ext>
            </a:extLst>
          </p:cNvPr>
          <p:cNvSpPr txBox="1"/>
          <p:nvPr/>
        </p:nvSpPr>
        <p:spPr>
          <a:xfrm>
            <a:off x="3810128" y="4147417"/>
            <a:ext cx="1175591" cy="594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33" b="0" i="0" u="none" strike="noStrike" kern="1200" cap="none" spc="0" normalizeH="0" baseline="0" noProof="0" dirty="0">
                <a:ln>
                  <a:noFill/>
                </a:ln>
                <a:solidFill>
                  <a:prstClr val="white"/>
                </a:solidFill>
                <a:effectLst/>
                <a:uLnTx/>
                <a:uFillTx/>
                <a:latin typeface="Arial" panose="020B0604020202020204"/>
                <a:ea typeface="+mn-ea"/>
                <a:cs typeface="+mn-cs"/>
              </a:rPr>
              <a:t>Mortgage Securities</a:t>
            </a:r>
          </a:p>
        </p:txBody>
      </p:sp>
      <p:pic>
        <p:nvPicPr>
          <p:cNvPr id="3" name="Picture 2">
            <a:extLst>
              <a:ext uri="{FF2B5EF4-FFF2-40B4-BE49-F238E27FC236}">
                <a16:creationId xmlns:a16="http://schemas.microsoft.com/office/drawing/2014/main" id="{ACE52C46-852C-4206-10D1-02116B182124}"/>
              </a:ext>
            </a:extLst>
          </p:cNvPr>
          <p:cNvPicPr>
            <a:picLocks noChangeAspect="1"/>
          </p:cNvPicPr>
          <p:nvPr/>
        </p:nvPicPr>
        <p:blipFill>
          <a:blip r:embed="rId3"/>
          <a:stretch>
            <a:fillRect/>
          </a:stretch>
        </p:blipFill>
        <p:spPr>
          <a:xfrm>
            <a:off x="609600" y="1095033"/>
            <a:ext cx="10787743" cy="5599339"/>
          </a:xfrm>
          <a:prstGeom prst="rect">
            <a:avLst/>
          </a:prstGeom>
        </p:spPr>
      </p:pic>
    </p:spTree>
    <p:extLst>
      <p:ext uri="{BB962C8B-B14F-4D97-AF65-F5344CB8AC3E}">
        <p14:creationId xmlns:p14="http://schemas.microsoft.com/office/powerpoint/2010/main" val="3687517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1D3E-6F11-550B-B65C-F7EC59FD7D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DBFBAC-8732-F8BF-0FD3-4793988EE1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75EAF05-B6F1-7A70-40E5-6A61B3CA99C7}"/>
              </a:ext>
            </a:extLst>
          </p:cNvPr>
          <p:cNvSpPr>
            <a:spLocks noGrp="1"/>
          </p:cNvSpPr>
          <p:nvPr>
            <p:ph type="title"/>
          </p:nvPr>
        </p:nvSpPr>
        <p:spPr>
          <a:xfrm>
            <a:off x="326571" y="382383"/>
            <a:ext cx="10152430" cy="727960"/>
          </a:xfrm>
        </p:spPr>
        <p:txBody>
          <a:bodyPr/>
          <a:lstStyle/>
          <a:p>
            <a:r>
              <a:rPr lang="en-AU" sz="2000" dirty="0"/>
              <a:t>Australia’s Financial Conditions are still “</a:t>
            </a:r>
            <a:r>
              <a:rPr lang="en-AU" sz="2000" i="1" dirty="0"/>
              <a:t>restrictive</a:t>
            </a:r>
            <a:r>
              <a:rPr lang="en-AU" sz="2000" dirty="0"/>
              <a:t>”  </a:t>
            </a:r>
            <a:r>
              <a:rPr lang="en-AU" sz="2000" b="0" dirty="0"/>
              <a:t>judging by a simple version of the RBA’s measures and methodology.  </a:t>
            </a:r>
          </a:p>
        </p:txBody>
      </p:sp>
      <p:sp>
        <p:nvSpPr>
          <p:cNvPr id="5" name="TextBox 4">
            <a:extLst>
              <a:ext uri="{FF2B5EF4-FFF2-40B4-BE49-F238E27FC236}">
                <a16:creationId xmlns:a16="http://schemas.microsoft.com/office/drawing/2014/main" id="{F84A23A9-A84D-0D32-AF1D-6D1C9707B90D}"/>
              </a:ext>
            </a:extLst>
          </p:cNvPr>
          <p:cNvSpPr txBox="1"/>
          <p:nvPr/>
        </p:nvSpPr>
        <p:spPr>
          <a:xfrm>
            <a:off x="163286" y="5095167"/>
            <a:ext cx="2579914" cy="1600438"/>
          </a:xfrm>
          <a:prstGeom prst="rect">
            <a:avLst/>
          </a:prstGeom>
          <a:noFill/>
          <a:ln w="254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1" u="none" strike="noStrike" kern="1200" cap="none" spc="0" normalizeH="0" baseline="0" noProof="0" dirty="0">
                <a:ln>
                  <a:noFill/>
                </a:ln>
                <a:solidFill>
                  <a:srgbClr val="D86018"/>
                </a:solidFill>
                <a:effectLst/>
                <a:uLnTx/>
                <a:uFillTx/>
                <a:latin typeface="Arial" panose="020B0604020202020204"/>
                <a:ea typeface="+mn-ea"/>
                <a:cs typeface="+mn-cs"/>
              </a:rPr>
              <a:t>This simple FCI version </a:t>
            </a:r>
            <a:r>
              <a:rPr kumimoji="0" lang="en-AU" sz="1400" b="0" i="1" u="none" strike="noStrike" kern="1200" cap="none" spc="0" normalizeH="0" baseline="0" noProof="0" dirty="0">
                <a:ln>
                  <a:noFill/>
                </a:ln>
                <a:solidFill>
                  <a:prstClr val="black"/>
                </a:solidFill>
                <a:effectLst/>
                <a:uLnTx/>
                <a:uFillTx/>
                <a:latin typeface="Arial" panose="020B0604020202020204"/>
                <a:ea typeface="+mn-ea"/>
                <a:cs typeface="+mn-cs"/>
              </a:rPr>
              <a:t>takes 9 out of the 10 suggested RBA measures to calculate   Z scores for  the period 2009-2023.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1" u="none" strike="noStrike" kern="1200" cap="none" spc="0" normalizeH="0" baseline="0" noProof="0" dirty="0">
                <a:ln>
                  <a:noFill/>
                </a:ln>
                <a:solidFill>
                  <a:prstClr val="black"/>
                </a:solidFill>
                <a:effectLst/>
                <a:uLnTx/>
                <a:uFillTx/>
                <a:latin typeface="Arial" panose="020B0604020202020204"/>
                <a:ea typeface="+mn-ea"/>
                <a:cs typeface="+mn-cs"/>
              </a:rPr>
              <a:t>Excluded is the Business Interest Cover ratio</a:t>
            </a:r>
          </a:p>
        </p:txBody>
      </p:sp>
      <p:sp>
        <p:nvSpPr>
          <p:cNvPr id="9" name="TextBox 8">
            <a:extLst>
              <a:ext uri="{FF2B5EF4-FFF2-40B4-BE49-F238E27FC236}">
                <a16:creationId xmlns:a16="http://schemas.microsoft.com/office/drawing/2014/main" id="{1F9CC8D8-915A-1F67-1FB2-A55B9A1E9D17}"/>
              </a:ext>
            </a:extLst>
          </p:cNvPr>
          <p:cNvSpPr txBox="1"/>
          <p:nvPr/>
        </p:nvSpPr>
        <p:spPr>
          <a:xfrm>
            <a:off x="97971" y="1486928"/>
            <a:ext cx="2492829" cy="35702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RBA  Dr Chris Kent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rPr>
              <a:t>“We can also assess financial conditions by examining a broad set of indicators that complement the signals we take from the real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ABA Banking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Melbourne – 26 June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0592EDDF-3857-87CB-D368-49E4A1585F81}"/>
              </a:ext>
            </a:extLst>
          </p:cNvPr>
          <p:cNvPicPr>
            <a:picLocks noChangeAspect="1"/>
          </p:cNvPicPr>
          <p:nvPr/>
        </p:nvPicPr>
        <p:blipFill>
          <a:blip r:embed="rId2"/>
          <a:stretch>
            <a:fillRect/>
          </a:stretch>
        </p:blipFill>
        <p:spPr>
          <a:xfrm>
            <a:off x="2852057" y="1110343"/>
            <a:ext cx="9013371" cy="5585262"/>
          </a:xfrm>
          <a:prstGeom prst="rect">
            <a:avLst/>
          </a:prstGeom>
        </p:spPr>
      </p:pic>
      <p:cxnSp>
        <p:nvCxnSpPr>
          <p:cNvPr id="6" name="Straight Arrow Connector 5">
            <a:extLst>
              <a:ext uri="{FF2B5EF4-FFF2-40B4-BE49-F238E27FC236}">
                <a16:creationId xmlns:a16="http://schemas.microsoft.com/office/drawing/2014/main" id="{693A740E-C7B6-E857-7B12-F6FF6C4441D2}"/>
              </a:ext>
            </a:extLst>
          </p:cNvPr>
          <p:cNvCxnSpPr>
            <a:cxnSpLocks/>
          </p:cNvCxnSpPr>
          <p:nvPr/>
        </p:nvCxnSpPr>
        <p:spPr>
          <a:xfrm flipV="1">
            <a:off x="10101943" y="2645229"/>
            <a:ext cx="206828" cy="626803"/>
          </a:xfrm>
          <a:prstGeom prst="straightConnector1">
            <a:avLst/>
          </a:prstGeom>
          <a:ln w="508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925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1D85-0016-32EC-BF5D-0E2AD57DC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D747C-F351-1BCA-0E1A-3E1103E9ABF1}"/>
              </a:ext>
            </a:extLst>
          </p:cNvPr>
          <p:cNvSpPr>
            <a:spLocks noGrp="1"/>
          </p:cNvSpPr>
          <p:nvPr>
            <p:ph type="title"/>
          </p:nvPr>
        </p:nvSpPr>
        <p:spPr>
          <a:xfrm>
            <a:off x="152400" y="382383"/>
            <a:ext cx="10326601" cy="516637"/>
          </a:xfrm>
        </p:spPr>
        <p:txBody>
          <a:bodyPr/>
          <a:lstStyle/>
          <a:p>
            <a:r>
              <a:rPr lang="en-AU" sz="2000" dirty="0"/>
              <a:t>Higher mortgage interest rates are squeezing borrowers</a:t>
            </a:r>
          </a:p>
        </p:txBody>
      </p:sp>
      <p:sp>
        <p:nvSpPr>
          <p:cNvPr id="4" name="Slide Number Placeholder 3">
            <a:extLst>
              <a:ext uri="{FF2B5EF4-FFF2-40B4-BE49-F238E27FC236}">
                <a16:creationId xmlns:a16="http://schemas.microsoft.com/office/drawing/2014/main" id="{BE379F4B-F144-C5D9-4B19-8610564BAF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4" name="Content Placeholder 13">
            <a:extLst>
              <a:ext uri="{FF2B5EF4-FFF2-40B4-BE49-F238E27FC236}">
                <a16:creationId xmlns:a16="http://schemas.microsoft.com/office/drawing/2014/main" id="{E3CDE68A-4B02-ACEF-F5AC-45DBD00F8CEE}"/>
              </a:ext>
            </a:extLst>
          </p:cNvPr>
          <p:cNvPicPr>
            <a:picLocks noGrp="1" noChangeAspect="1"/>
          </p:cNvPicPr>
          <p:nvPr>
            <p:ph idx="1"/>
          </p:nvPr>
        </p:nvPicPr>
        <p:blipFill>
          <a:blip r:embed="rId2"/>
          <a:stretch>
            <a:fillRect/>
          </a:stretch>
        </p:blipFill>
        <p:spPr>
          <a:xfrm>
            <a:off x="1970313" y="899020"/>
            <a:ext cx="7968343" cy="5796585"/>
          </a:xfrm>
          <a:prstGeom prst="rect">
            <a:avLst/>
          </a:prstGeom>
        </p:spPr>
      </p:pic>
      <p:sp>
        <p:nvSpPr>
          <p:cNvPr id="15" name="TextBox 14">
            <a:extLst>
              <a:ext uri="{FF2B5EF4-FFF2-40B4-BE49-F238E27FC236}">
                <a16:creationId xmlns:a16="http://schemas.microsoft.com/office/drawing/2014/main" id="{87CEBCBA-576D-7FDB-8D5B-F26BECA014F6}"/>
              </a:ext>
            </a:extLst>
          </p:cNvPr>
          <p:cNvSpPr txBox="1"/>
          <p:nvPr/>
        </p:nvSpPr>
        <p:spPr>
          <a:xfrm>
            <a:off x="8458200" y="2852057"/>
            <a:ext cx="8599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7030A0"/>
                </a:solidFill>
                <a:effectLst/>
                <a:uLnTx/>
                <a:uFillTx/>
                <a:latin typeface="Arial" panose="020B0604020202020204"/>
                <a:ea typeface="+mn-ea"/>
                <a:cs typeface="+mn-cs"/>
              </a:rPr>
              <a:t>6.6 %</a:t>
            </a:r>
          </a:p>
        </p:txBody>
      </p:sp>
    </p:spTree>
    <p:extLst>
      <p:ext uri="{BB962C8B-B14F-4D97-AF65-F5344CB8AC3E}">
        <p14:creationId xmlns:p14="http://schemas.microsoft.com/office/powerpoint/2010/main" val="1483784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18CF1-31B3-18F0-1749-695081FCF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593FA-849F-1A0E-2435-EB142C343A33}"/>
              </a:ext>
            </a:extLst>
          </p:cNvPr>
          <p:cNvSpPr>
            <a:spLocks noGrp="1"/>
          </p:cNvSpPr>
          <p:nvPr>
            <p:ph type="title"/>
          </p:nvPr>
        </p:nvSpPr>
        <p:spPr>
          <a:xfrm>
            <a:off x="283029" y="382383"/>
            <a:ext cx="10195972" cy="516637"/>
          </a:xfrm>
        </p:spPr>
        <p:txBody>
          <a:bodyPr/>
          <a:lstStyle/>
          <a:p>
            <a:r>
              <a:rPr lang="en-AU" sz="2000" dirty="0"/>
              <a:t>Given three RBA interest rate rises this year,  mortgage borrowers are back to paying nearly </a:t>
            </a:r>
            <a:r>
              <a:rPr lang="en-AU" sz="2000" dirty="0">
                <a:solidFill>
                  <a:srgbClr val="FF0000"/>
                </a:solidFill>
              </a:rPr>
              <a:t>10% of their disposable income </a:t>
            </a:r>
            <a:r>
              <a:rPr lang="en-AU" sz="2000" dirty="0"/>
              <a:t>in interest payments</a:t>
            </a:r>
          </a:p>
        </p:txBody>
      </p:sp>
      <p:pic>
        <p:nvPicPr>
          <p:cNvPr id="6" name="Content Placeholder 5">
            <a:extLst>
              <a:ext uri="{FF2B5EF4-FFF2-40B4-BE49-F238E27FC236}">
                <a16:creationId xmlns:a16="http://schemas.microsoft.com/office/drawing/2014/main" id="{2E92F78C-883A-A961-ABC7-0ED5C4751A17}"/>
              </a:ext>
            </a:extLst>
          </p:cNvPr>
          <p:cNvPicPr>
            <a:picLocks noGrp="1" noChangeAspect="1"/>
          </p:cNvPicPr>
          <p:nvPr>
            <p:ph idx="1"/>
          </p:nvPr>
        </p:nvPicPr>
        <p:blipFill>
          <a:blip r:embed="rId2"/>
          <a:stretch>
            <a:fillRect/>
          </a:stretch>
        </p:blipFill>
        <p:spPr>
          <a:xfrm>
            <a:off x="1839684" y="990601"/>
            <a:ext cx="8040601" cy="5705004"/>
          </a:xfrm>
          <a:prstGeom prst="rect">
            <a:avLst/>
          </a:prstGeom>
        </p:spPr>
      </p:pic>
      <p:sp>
        <p:nvSpPr>
          <p:cNvPr id="4" name="Slide Number Placeholder 3">
            <a:extLst>
              <a:ext uri="{FF2B5EF4-FFF2-40B4-BE49-F238E27FC236}">
                <a16:creationId xmlns:a16="http://schemas.microsoft.com/office/drawing/2014/main" id="{0472581E-B385-F97C-A177-183122ECBE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57263CF2-EDC2-00C8-AD74-92422A4DB577}"/>
              </a:ext>
            </a:extLst>
          </p:cNvPr>
          <p:cNvSpPr txBox="1"/>
          <p:nvPr/>
        </p:nvSpPr>
        <p:spPr>
          <a:xfrm>
            <a:off x="7924800" y="2905780"/>
            <a:ext cx="11865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Estimate </a:t>
            </a:r>
            <a:r>
              <a:rPr kumimoji="0" lang="en-AU" sz="1800" b="1" i="0" u="none" strike="noStrike" kern="1200" cap="none" spc="0" normalizeH="0" baseline="0" noProof="0" dirty="0">
                <a:ln>
                  <a:noFill/>
                </a:ln>
                <a:solidFill>
                  <a:srgbClr val="FF0000"/>
                </a:solidFill>
                <a:effectLst/>
                <a:uLnTx/>
                <a:uFillTx/>
                <a:latin typeface="Arial" panose="020B0604020202020204"/>
                <a:ea typeface="+mn-ea"/>
                <a:cs typeface="+mn-cs"/>
              </a:rPr>
              <a:t>9.9%</a:t>
            </a:r>
            <a:r>
              <a:rPr kumimoji="0" lang="en-AU" sz="1400" b="1"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in Q2</a:t>
            </a:r>
          </a:p>
        </p:txBody>
      </p:sp>
    </p:spTree>
    <p:extLst>
      <p:ext uri="{BB962C8B-B14F-4D97-AF65-F5344CB8AC3E}">
        <p14:creationId xmlns:p14="http://schemas.microsoft.com/office/powerpoint/2010/main" val="3825259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FC2B5-A60A-BA7B-E2C9-40F27C5E8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4C93E-11B1-1B25-56EE-F3FF812829BA}"/>
              </a:ext>
            </a:extLst>
          </p:cNvPr>
          <p:cNvSpPr>
            <a:spLocks noGrp="1"/>
          </p:cNvSpPr>
          <p:nvPr>
            <p:ph type="title"/>
          </p:nvPr>
        </p:nvSpPr>
        <p:spPr>
          <a:xfrm>
            <a:off x="116958" y="256331"/>
            <a:ext cx="10345479" cy="516637"/>
          </a:xfrm>
        </p:spPr>
        <p:txBody>
          <a:bodyPr/>
          <a:lstStyle/>
          <a:p>
            <a:r>
              <a:rPr lang="en-AU" sz="2400" dirty="0"/>
              <a:t>Australia’s Productivity problem  and the  many reasons why  !!!</a:t>
            </a:r>
          </a:p>
        </p:txBody>
      </p:sp>
      <p:sp>
        <p:nvSpPr>
          <p:cNvPr id="4" name="Slide Number Placeholder 3">
            <a:extLst>
              <a:ext uri="{FF2B5EF4-FFF2-40B4-BE49-F238E27FC236}">
                <a16:creationId xmlns:a16="http://schemas.microsoft.com/office/drawing/2014/main" id="{3E8B0794-BD7D-F8B2-11B1-68F81AB3E796}"/>
              </a:ext>
            </a:extLst>
          </p:cNvPr>
          <p:cNvSpPr>
            <a:spLocks noGrp="1"/>
          </p:cNvSpPr>
          <p:nvPr>
            <p:ph type="sldNum" sz="quarter" idx="10"/>
          </p:nvPr>
        </p:nvSpPr>
        <p:spPr/>
        <p:txBody>
          <a:bodyPr/>
          <a:lstStyle/>
          <a:p>
            <a:fld id="{124866B3-8C2A-4B94-AF1A-57C3F889C822}" type="slidenum">
              <a:rPr lang="en-AU" smtClean="0"/>
              <a:pPr/>
              <a:t>57</a:t>
            </a:fld>
            <a:endParaRPr lang="en-AU" sz="941" dirty="0"/>
          </a:p>
        </p:txBody>
      </p:sp>
      <p:sp>
        <p:nvSpPr>
          <p:cNvPr id="11" name="TextBox 10">
            <a:extLst>
              <a:ext uri="{FF2B5EF4-FFF2-40B4-BE49-F238E27FC236}">
                <a16:creationId xmlns:a16="http://schemas.microsoft.com/office/drawing/2014/main" id="{3691442B-DD02-504E-43FF-D44B20479F47}"/>
              </a:ext>
            </a:extLst>
          </p:cNvPr>
          <p:cNvSpPr txBox="1"/>
          <p:nvPr/>
        </p:nvSpPr>
        <p:spPr>
          <a:xfrm>
            <a:off x="0" y="6279271"/>
            <a:ext cx="4678326" cy="507831"/>
          </a:xfrm>
          <a:prstGeom prst="rect">
            <a:avLst/>
          </a:prstGeom>
          <a:noFill/>
        </p:spPr>
        <p:txBody>
          <a:bodyPr wrap="square" rtlCol="0">
            <a:spAutoFit/>
          </a:bodyPr>
          <a:lstStyle/>
          <a:p>
            <a:pPr algn="ctr"/>
            <a:r>
              <a:rPr lang="en-AU" sz="900" dirty="0"/>
              <a:t>Australia : GDP per hour worked</a:t>
            </a:r>
          </a:p>
          <a:p>
            <a:pPr algn="ctr"/>
            <a:r>
              <a:rPr lang="en-AU" sz="900" dirty="0"/>
              <a:t>USA : Non -Farm Business sector Labour Productivity  Source</a:t>
            </a:r>
          </a:p>
          <a:p>
            <a:pPr algn="ctr"/>
            <a:r>
              <a:rPr lang="en-AU" sz="900" dirty="0"/>
              <a:t>Australian Bureau of Statistics and FED St Louis </a:t>
            </a:r>
          </a:p>
        </p:txBody>
      </p:sp>
      <p:sp>
        <p:nvSpPr>
          <p:cNvPr id="13" name="TextBox 12">
            <a:extLst>
              <a:ext uri="{FF2B5EF4-FFF2-40B4-BE49-F238E27FC236}">
                <a16:creationId xmlns:a16="http://schemas.microsoft.com/office/drawing/2014/main" id="{8BA5E406-0435-CAF0-8CF9-CCF91EF9A0C7}"/>
              </a:ext>
            </a:extLst>
          </p:cNvPr>
          <p:cNvSpPr txBox="1"/>
          <p:nvPr/>
        </p:nvSpPr>
        <p:spPr>
          <a:xfrm>
            <a:off x="138221" y="1325517"/>
            <a:ext cx="5151476" cy="4401205"/>
          </a:xfrm>
          <a:prstGeom prst="rect">
            <a:avLst/>
          </a:prstGeom>
          <a:noFill/>
        </p:spPr>
        <p:txBody>
          <a:bodyPr wrap="square" rtlCol="0">
            <a:spAutoFit/>
          </a:bodyPr>
          <a:lstStyle/>
          <a:p>
            <a:pPr marL="285750" indent="-285750">
              <a:buFont typeface="Arial" panose="020B0604020202020204" pitchFamily="34" charset="0"/>
              <a:buChar char="•"/>
            </a:pPr>
            <a:r>
              <a:rPr lang="en-AU" sz="2000" b="1" dirty="0"/>
              <a:t>Poor Management skills </a:t>
            </a:r>
            <a:r>
              <a:rPr lang="en-AU" sz="2000" dirty="0"/>
              <a:t>with resource allocation and delivering output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b="1" dirty="0"/>
              <a:t>Lack of Investment in new Technology</a:t>
            </a:r>
            <a:endParaRPr lang="en-AU" sz="2000" dirty="0"/>
          </a:p>
          <a:p>
            <a:pPr marL="285750" indent="-285750">
              <a:buFont typeface="Arial" panose="020B0604020202020204" pitchFamily="34" charset="0"/>
              <a:buChar char="•"/>
            </a:pPr>
            <a:endParaRPr lang="en-AU" sz="2000" dirty="0"/>
          </a:p>
          <a:p>
            <a:endParaRPr lang="en-AU" sz="2000" b="1" dirty="0"/>
          </a:p>
          <a:p>
            <a:pPr marL="285750" indent="-285750">
              <a:buFont typeface="Arial" panose="020B0604020202020204" pitchFamily="34" charset="0"/>
              <a:buChar char="•"/>
            </a:pPr>
            <a:r>
              <a:rPr lang="en-AU" sz="2000" b="1" dirty="0"/>
              <a:t>Government Services are bureaucratic </a:t>
            </a:r>
            <a:r>
              <a:rPr lang="en-AU" sz="2000" dirty="0"/>
              <a:t>with low accountability and urgency amongst staff. </a:t>
            </a:r>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r>
              <a:rPr lang="en-AU" sz="2000" b="1" dirty="0">
                <a:solidFill>
                  <a:srgbClr val="7030A0"/>
                </a:solidFill>
              </a:rPr>
              <a:t>Work from Home (WFH) … </a:t>
            </a:r>
            <a:r>
              <a:rPr lang="en-AU" sz="2000" dirty="0">
                <a:solidFill>
                  <a:srgbClr val="7030A0"/>
                </a:solidFill>
              </a:rPr>
              <a:t>are we actually doing the work hours ???</a:t>
            </a:r>
          </a:p>
          <a:p>
            <a:pPr marL="285750" indent="-285750">
              <a:buFont typeface="Arial" panose="020B0604020202020204" pitchFamily="34" charset="0"/>
              <a:buChar char="•"/>
            </a:pPr>
            <a:endParaRPr lang="en-AU" sz="2000" b="1" dirty="0"/>
          </a:p>
        </p:txBody>
      </p:sp>
      <p:pic>
        <p:nvPicPr>
          <p:cNvPr id="3" name="Picture 2">
            <a:extLst>
              <a:ext uri="{FF2B5EF4-FFF2-40B4-BE49-F238E27FC236}">
                <a16:creationId xmlns:a16="http://schemas.microsoft.com/office/drawing/2014/main" id="{5FD6DBE8-90CD-0D79-58DD-BC040C344D2E}"/>
              </a:ext>
            </a:extLst>
          </p:cNvPr>
          <p:cNvPicPr>
            <a:picLocks noChangeAspect="1"/>
          </p:cNvPicPr>
          <p:nvPr/>
        </p:nvPicPr>
        <p:blipFill>
          <a:blip r:embed="rId2"/>
          <a:stretch>
            <a:fillRect/>
          </a:stretch>
        </p:blipFill>
        <p:spPr>
          <a:xfrm>
            <a:off x="5486400" y="964217"/>
            <a:ext cx="6455229" cy="5637452"/>
          </a:xfrm>
          <a:prstGeom prst="rect">
            <a:avLst/>
          </a:prstGeom>
        </p:spPr>
      </p:pic>
      <p:pic>
        <p:nvPicPr>
          <p:cNvPr id="6" name="Picture 5">
            <a:extLst>
              <a:ext uri="{FF2B5EF4-FFF2-40B4-BE49-F238E27FC236}">
                <a16:creationId xmlns:a16="http://schemas.microsoft.com/office/drawing/2014/main" id="{85EE5A9E-A7B9-ACB3-5957-0B5B171CD0A0}"/>
              </a:ext>
            </a:extLst>
          </p:cNvPr>
          <p:cNvPicPr>
            <a:picLocks noChangeAspect="1"/>
          </p:cNvPicPr>
          <p:nvPr/>
        </p:nvPicPr>
        <p:blipFill>
          <a:blip r:embed="rId3"/>
          <a:stretch>
            <a:fillRect/>
          </a:stretch>
        </p:blipFill>
        <p:spPr>
          <a:xfrm>
            <a:off x="7501045" y="1756482"/>
            <a:ext cx="1914310" cy="841321"/>
          </a:xfrm>
          <a:prstGeom prst="rect">
            <a:avLst/>
          </a:prstGeom>
        </p:spPr>
      </p:pic>
      <p:pic>
        <p:nvPicPr>
          <p:cNvPr id="9" name="Picture 8">
            <a:extLst>
              <a:ext uri="{FF2B5EF4-FFF2-40B4-BE49-F238E27FC236}">
                <a16:creationId xmlns:a16="http://schemas.microsoft.com/office/drawing/2014/main" id="{9FD51B42-D567-AFA1-D474-1144A6051DA5}"/>
              </a:ext>
            </a:extLst>
          </p:cNvPr>
          <p:cNvPicPr>
            <a:picLocks noChangeAspect="1"/>
          </p:cNvPicPr>
          <p:nvPr/>
        </p:nvPicPr>
        <p:blipFill>
          <a:blip r:embed="rId4"/>
          <a:stretch>
            <a:fillRect/>
          </a:stretch>
        </p:blipFill>
        <p:spPr>
          <a:xfrm>
            <a:off x="6867006" y="5052462"/>
            <a:ext cx="1591194" cy="841321"/>
          </a:xfrm>
          <a:prstGeom prst="rect">
            <a:avLst/>
          </a:prstGeom>
        </p:spPr>
      </p:pic>
      <p:sp>
        <p:nvSpPr>
          <p:cNvPr id="10" name="TextBox 9">
            <a:extLst>
              <a:ext uri="{FF2B5EF4-FFF2-40B4-BE49-F238E27FC236}">
                <a16:creationId xmlns:a16="http://schemas.microsoft.com/office/drawing/2014/main" id="{008C6D7D-E715-B4FC-0BC9-317136C8F993}"/>
              </a:ext>
            </a:extLst>
          </p:cNvPr>
          <p:cNvSpPr txBox="1"/>
          <p:nvPr/>
        </p:nvSpPr>
        <p:spPr>
          <a:xfrm>
            <a:off x="6509656" y="3004457"/>
            <a:ext cx="2111013" cy="400110"/>
          </a:xfrm>
          <a:prstGeom prst="rect">
            <a:avLst/>
          </a:prstGeom>
          <a:noFill/>
        </p:spPr>
        <p:txBody>
          <a:bodyPr wrap="square" rtlCol="0">
            <a:spAutoFit/>
          </a:bodyPr>
          <a:lstStyle/>
          <a:p>
            <a:r>
              <a:rPr lang="en-AU" sz="2000" b="1" dirty="0"/>
              <a:t>5 year average</a:t>
            </a:r>
          </a:p>
        </p:txBody>
      </p:sp>
    </p:spTree>
    <p:extLst>
      <p:ext uri="{BB962C8B-B14F-4D97-AF65-F5344CB8AC3E}">
        <p14:creationId xmlns:p14="http://schemas.microsoft.com/office/powerpoint/2010/main" val="372646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AD2C8-1832-31C9-6F00-C28004EC9F1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65FE0E-4BA2-A46F-7635-03D617FB7F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F48D9DA-79D7-2C5D-7A86-DE179A7531EB}"/>
              </a:ext>
            </a:extLst>
          </p:cNvPr>
          <p:cNvSpPr>
            <a:spLocks noGrp="1"/>
          </p:cNvSpPr>
          <p:nvPr>
            <p:ph type="title"/>
          </p:nvPr>
        </p:nvSpPr>
        <p:spPr>
          <a:xfrm>
            <a:off x="219766" y="244160"/>
            <a:ext cx="9720000" cy="516637"/>
          </a:xfrm>
        </p:spPr>
        <p:txBody>
          <a:bodyPr/>
          <a:lstStyle/>
          <a:p>
            <a:r>
              <a:rPr lang="en-AU" sz="2000" dirty="0"/>
              <a:t>RBA has highlighted  that Productivity is constrained by regulations and skills availability</a:t>
            </a:r>
          </a:p>
        </p:txBody>
      </p:sp>
      <p:sp>
        <p:nvSpPr>
          <p:cNvPr id="5" name="Text Placeholder 4">
            <a:extLst>
              <a:ext uri="{FF2B5EF4-FFF2-40B4-BE49-F238E27FC236}">
                <a16:creationId xmlns:a16="http://schemas.microsoft.com/office/drawing/2014/main" id="{B4D8F14F-B056-6D0F-C0BD-319706E4AEE2}"/>
              </a:ext>
            </a:extLst>
          </p:cNvPr>
          <p:cNvSpPr>
            <a:spLocks noGrp="1"/>
          </p:cNvSpPr>
          <p:nvPr>
            <p:ph type="body" sz="quarter" idx="31"/>
          </p:nvPr>
        </p:nvSpPr>
        <p:spPr>
          <a:xfrm>
            <a:off x="219766" y="1178707"/>
            <a:ext cx="4479825" cy="5550302"/>
          </a:xfrm>
        </p:spPr>
        <p:txBody>
          <a:bodyPr/>
          <a:lstStyle/>
          <a:p>
            <a:pPr marL="0" indent="0">
              <a:buNone/>
            </a:pPr>
            <a:r>
              <a:rPr lang="en-AU" sz="1800" i="1" dirty="0"/>
              <a:t>“ Contacts have reported in a survey on productivity that </a:t>
            </a:r>
            <a:r>
              <a:rPr lang="en-AU" sz="1800" b="1" i="1" dirty="0">
                <a:solidFill>
                  <a:srgbClr val="FF0000"/>
                </a:solidFill>
              </a:rPr>
              <a:t>regulation and labour availability </a:t>
            </a:r>
            <a:r>
              <a:rPr lang="en-AU" sz="1800" i="1" dirty="0"/>
              <a:t>were key barriers to lifting their productivity growth over the past five years.</a:t>
            </a:r>
          </a:p>
          <a:p>
            <a:pPr marL="0" indent="0">
              <a:buNone/>
            </a:pPr>
            <a:endParaRPr lang="en-AU" sz="1800" i="1" dirty="0"/>
          </a:p>
          <a:p>
            <a:pPr marL="0" indent="0">
              <a:buNone/>
            </a:pPr>
            <a:r>
              <a:rPr lang="en-AU" sz="1800" i="1" dirty="0"/>
              <a:t> Firms said that the </a:t>
            </a:r>
            <a:r>
              <a:rPr lang="en-AU" sz="1800" b="1" i="1" dirty="0">
                <a:solidFill>
                  <a:schemeClr val="accent1"/>
                </a:solidFill>
              </a:rPr>
              <a:t>complexity, cumulative volume and frequency of change in regulation </a:t>
            </a:r>
            <a:r>
              <a:rPr lang="en-AU" sz="1800" i="1" dirty="0"/>
              <a:t>has been hard to manage, particularly for smaller firms. </a:t>
            </a:r>
          </a:p>
          <a:p>
            <a:pPr marL="0" indent="0">
              <a:buNone/>
            </a:pPr>
            <a:endParaRPr lang="en-AU" sz="1800" i="1" dirty="0"/>
          </a:p>
          <a:p>
            <a:pPr marL="0" indent="0">
              <a:buNone/>
            </a:pPr>
            <a:r>
              <a:rPr lang="en-AU" sz="1800" i="1" dirty="0"/>
              <a:t>The large share of firms identifying </a:t>
            </a:r>
            <a:r>
              <a:rPr lang="en-AU" sz="1800" b="1" i="1" dirty="0"/>
              <a:t>employee skills and availability </a:t>
            </a:r>
            <a:r>
              <a:rPr lang="en-AU" sz="1800" i="1" dirty="0"/>
              <a:t>as a barrier over the recent period cited the significant turnover in the labour market, much higher wage expectations and the inability to attract specific skills when needed as factors weighing on productivity.”</a:t>
            </a:r>
          </a:p>
          <a:p>
            <a:pPr marL="0" indent="0">
              <a:buNone/>
            </a:pPr>
            <a:r>
              <a:rPr lang="en-AU" sz="1800" i="1" dirty="0"/>
              <a:t>     </a:t>
            </a:r>
          </a:p>
          <a:p>
            <a:pPr marL="0" indent="0" algn="r">
              <a:buNone/>
            </a:pPr>
            <a:r>
              <a:rPr lang="en-AU" sz="1400" i="1" dirty="0"/>
              <a:t>RBA  SMP  Aug 25 , page 45</a:t>
            </a:r>
          </a:p>
        </p:txBody>
      </p:sp>
      <p:pic>
        <p:nvPicPr>
          <p:cNvPr id="7" name="Picture 6">
            <a:extLst>
              <a:ext uri="{FF2B5EF4-FFF2-40B4-BE49-F238E27FC236}">
                <a16:creationId xmlns:a16="http://schemas.microsoft.com/office/drawing/2014/main" id="{30DA1E51-74AD-09FD-5014-85AE5934D46A}"/>
              </a:ext>
            </a:extLst>
          </p:cNvPr>
          <p:cNvPicPr>
            <a:picLocks noChangeAspect="1"/>
          </p:cNvPicPr>
          <p:nvPr/>
        </p:nvPicPr>
        <p:blipFill>
          <a:blip r:embed="rId2"/>
          <a:stretch>
            <a:fillRect/>
          </a:stretch>
        </p:blipFill>
        <p:spPr>
          <a:xfrm>
            <a:off x="4880344" y="1212112"/>
            <a:ext cx="7091890" cy="5483493"/>
          </a:xfrm>
          <a:prstGeom prst="rect">
            <a:avLst/>
          </a:prstGeom>
        </p:spPr>
      </p:pic>
    </p:spTree>
    <p:extLst>
      <p:ext uri="{BB962C8B-B14F-4D97-AF65-F5344CB8AC3E}">
        <p14:creationId xmlns:p14="http://schemas.microsoft.com/office/powerpoint/2010/main" val="575016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837E76E-1A83-DC2B-9F01-F649FAEBB7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815EEE-4EA7-E6DE-5174-A9371ECC7F9A}"/>
              </a:ext>
            </a:extLst>
          </p:cNvPr>
          <p:cNvSpPr>
            <a:spLocks noGrp="1"/>
          </p:cNvSpPr>
          <p:nvPr>
            <p:ph type="ctrTitle"/>
          </p:nvPr>
        </p:nvSpPr>
        <p:spPr>
          <a:xfrm>
            <a:off x="325899" y="112455"/>
            <a:ext cx="11608926" cy="432904"/>
          </a:xfrm>
        </p:spPr>
        <p:txBody>
          <a:bodyPr/>
          <a:lstStyle/>
          <a:p>
            <a:pPr>
              <a:lnSpc>
                <a:spcPts val="1200"/>
              </a:lnSpc>
              <a:spcBef>
                <a:spcPts val="1200"/>
              </a:spcBef>
              <a:spcAft>
                <a:spcPts val="1200"/>
              </a:spcAft>
              <a:buNone/>
            </a:pPr>
            <a:r>
              <a:rPr lang="en-AU" sz="2000" dirty="0"/>
              <a:t>Australian Federal Budget  2026/2027 </a:t>
            </a:r>
            <a:r>
              <a:rPr lang="en-AU" sz="2000" b="0" dirty="0">
                <a:solidFill>
                  <a:schemeClr val="tx1"/>
                </a:solidFill>
              </a:rPr>
              <a:t>noted on page 137 </a:t>
            </a:r>
            <a:r>
              <a:rPr lang="en-AU" sz="2000" dirty="0">
                <a:solidFill>
                  <a:schemeClr val="tx1"/>
                </a:solidFill>
              </a:rPr>
              <a:t>:</a:t>
            </a:r>
            <a:br>
              <a:rPr lang="en-AU" sz="2000" dirty="0">
                <a:solidFill>
                  <a:schemeClr val="tx1"/>
                </a:solidFill>
              </a:rPr>
            </a:br>
            <a:endParaRPr lang="en-AU" sz="1800" b="0" dirty="0">
              <a:latin typeface="Arial" panose="020B0604020202020204" pitchFamily="34" charset="0"/>
              <a:cs typeface="Arial" panose="020B0604020202020204" pitchFamily="34" charset="0"/>
            </a:endParaRPr>
          </a:p>
        </p:txBody>
      </p:sp>
      <p:sp>
        <p:nvSpPr>
          <p:cNvPr id="32" name="Text Placeholder 31">
            <a:extLst>
              <a:ext uri="{FF2B5EF4-FFF2-40B4-BE49-F238E27FC236}">
                <a16:creationId xmlns:a16="http://schemas.microsoft.com/office/drawing/2014/main" id="{DA47FA79-F1CB-BB21-FD36-A58FDAB3C763}"/>
              </a:ext>
            </a:extLst>
          </p:cNvPr>
          <p:cNvSpPr>
            <a:spLocks noGrp="1"/>
          </p:cNvSpPr>
          <p:nvPr>
            <p:ph type="body" sz="quarter" idx="3"/>
          </p:nvPr>
        </p:nvSpPr>
        <p:spPr/>
        <p:txBody>
          <a:bodyPr/>
          <a:lstStyle/>
          <a:p>
            <a:endParaRPr lang="en-AU"/>
          </a:p>
        </p:txBody>
      </p:sp>
      <p:sp>
        <p:nvSpPr>
          <p:cNvPr id="3" name="Slide Number Placeholder 2">
            <a:extLst>
              <a:ext uri="{FF2B5EF4-FFF2-40B4-BE49-F238E27FC236}">
                <a16:creationId xmlns:a16="http://schemas.microsoft.com/office/drawing/2014/main" id="{59902856-CAF1-ED4D-4129-602506F9674E}"/>
              </a:ext>
            </a:extLst>
          </p:cNvPr>
          <p:cNvSpPr>
            <a:spLocks noGrp="1"/>
          </p:cNvSpPr>
          <p:nvPr>
            <p:ph type="sldNum" sz="quarter" idx="4294967295"/>
          </p:nvPr>
        </p:nvSpPr>
        <p:spPr>
          <a:xfrm>
            <a:off x="11934825" y="6503988"/>
            <a:ext cx="257175" cy="1920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1" name="Graphic 1" descr="This is a two-panel line chart, with the left panel showing the ratio between median housing prices and average full-time ordinary earnings from 1981 to 2025 and the right panel showing the share of households owning a home from 1981 to 2021. The housing prices-to-earnings ratio has increased from 3.1 in 1981 to 3.7 in 1999, and then to 8.1 in 2025. Home ownership rates have fallen from 70 per cent in 1981 to 69.5 per cent in 2001, and then further to 66.7 per cent in 2021.">
            <a:extLst>
              <a:ext uri="{FF2B5EF4-FFF2-40B4-BE49-F238E27FC236}">
                <a16:creationId xmlns:a16="http://schemas.microsoft.com/office/drawing/2014/main" id="{0DA52F9C-396C-48BF-B744-65C8612025B2}"/>
              </a:ext>
            </a:extLst>
          </p:cNvPr>
          <p:cNvPicPr>
            <a:picLocks noGrp="1" noChangeAspect="1"/>
          </p:cNvPicPr>
          <p:nvPr>
            <p:ph idx="4294967295"/>
          </p:nvPr>
        </p:nvPicPr>
        <p:blipFill>
          <a:blip>
            <a:extLst>
              <a:ext uri="{96DAC541-7B7A-43D3-8B79-37D633B846F1}">
                <asvg:svgBlip xmlns:asvg="http://schemas.microsoft.com/office/drawing/2016/SVG/main" r:embed="rId2"/>
              </a:ext>
            </a:extLst>
          </a:blip>
          <a:stretch>
            <a:fillRect/>
          </a:stretch>
        </p:blipFill>
        <p:spPr>
          <a:xfrm>
            <a:off x="216765" y="2158887"/>
            <a:ext cx="5087938" cy="4153755"/>
          </a:xfrm>
          <a:prstGeom prst="rect">
            <a:avLst/>
          </a:prstGeom>
        </p:spPr>
      </p:pic>
      <p:sp>
        <p:nvSpPr>
          <p:cNvPr id="7" name="Title 3">
            <a:extLst>
              <a:ext uri="{FF2B5EF4-FFF2-40B4-BE49-F238E27FC236}">
                <a16:creationId xmlns:a16="http://schemas.microsoft.com/office/drawing/2014/main" id="{0A245289-0D6E-53D6-4CD5-68297F726623}"/>
              </a:ext>
            </a:extLst>
          </p:cNvPr>
          <p:cNvSpPr txBox="1">
            <a:spLocks/>
          </p:cNvSpPr>
          <p:nvPr/>
        </p:nvSpPr>
        <p:spPr>
          <a:xfrm>
            <a:off x="2642381" y="6437286"/>
            <a:ext cx="5430725" cy="258319"/>
          </a:xfrm>
          <a:prstGeom prst="rect">
            <a:avLst/>
          </a:prstGeom>
        </p:spPr>
        <p:txBody>
          <a:bodyPr vert="horz" lIns="0" tIns="0" rIns="0" bIns="0" rtlCol="0" anchor="t" anchorCtr="0">
            <a:noAutofit/>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pPr marL="0" marR="0" lvl="0" indent="0" algn="ctr" defTabSz="914332" rtl="0" eaLnBrk="1" fontAlgn="auto" latinLnBrk="0" hangingPunct="1">
              <a:lnSpc>
                <a:spcPct val="90000"/>
              </a:lnSpc>
              <a:spcBef>
                <a:spcPct val="0"/>
              </a:spcBef>
              <a:spcAft>
                <a:spcPts val="0"/>
              </a:spcAft>
              <a:buClrTx/>
              <a:buSzTx/>
              <a:buFontTx/>
              <a:buNone/>
              <a:tabLst/>
              <a:defRPr/>
            </a:pPr>
            <a:r>
              <a:rPr kumimoji="0" lang="en-AU" sz="1400" b="1" i="0" u="none" strike="noStrike" kern="1200" cap="none" spc="0" normalizeH="0" baseline="0" noProof="0" dirty="0">
                <a:ln>
                  <a:noFill/>
                </a:ln>
                <a:solidFill>
                  <a:srgbClr val="161818"/>
                </a:solidFill>
                <a:effectLst/>
                <a:uLnTx/>
                <a:uFillTx/>
                <a:latin typeface="Arial" panose="020B0604020202020204"/>
                <a:ea typeface="+mj-ea"/>
                <a:cs typeface="+mj-cs"/>
              </a:rPr>
              <a:t>Australian Federal Budget Paper 1  , page  138</a:t>
            </a:r>
          </a:p>
        </p:txBody>
      </p:sp>
      <p:pic>
        <p:nvPicPr>
          <p:cNvPr id="23" name="Picture 22">
            <a:extLst>
              <a:ext uri="{FF2B5EF4-FFF2-40B4-BE49-F238E27FC236}">
                <a16:creationId xmlns:a16="http://schemas.microsoft.com/office/drawing/2014/main" id="{11FB4ACA-F916-7B8C-8C95-E60106BCCCCF}"/>
              </a:ext>
            </a:extLst>
          </p:cNvPr>
          <p:cNvPicPr>
            <a:picLocks noChangeAspect="1"/>
          </p:cNvPicPr>
          <p:nvPr/>
        </p:nvPicPr>
        <p:blipFill>
          <a:blip r:embed="rId3"/>
          <a:stretch>
            <a:fillRect/>
          </a:stretch>
        </p:blipFill>
        <p:spPr>
          <a:xfrm>
            <a:off x="6421606" y="2146834"/>
            <a:ext cx="5287751" cy="4053949"/>
          </a:xfrm>
          <a:prstGeom prst="rect">
            <a:avLst/>
          </a:prstGeom>
        </p:spPr>
      </p:pic>
      <p:sp>
        <p:nvSpPr>
          <p:cNvPr id="25" name="TextBox 24">
            <a:extLst>
              <a:ext uri="{FF2B5EF4-FFF2-40B4-BE49-F238E27FC236}">
                <a16:creationId xmlns:a16="http://schemas.microsoft.com/office/drawing/2014/main" id="{3603FDED-1054-C007-3CA2-379A8A7578A7}"/>
              </a:ext>
            </a:extLst>
          </p:cNvPr>
          <p:cNvSpPr txBox="1"/>
          <p:nvPr/>
        </p:nvSpPr>
        <p:spPr>
          <a:xfrm>
            <a:off x="837157" y="1856104"/>
            <a:ext cx="4230666" cy="3780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Housing prices-to-earnings ratio </a:t>
            </a:r>
            <a:endPar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390C088C-E378-A3AE-398A-E90CCA335DF6}"/>
              </a:ext>
            </a:extLst>
          </p:cNvPr>
          <p:cNvSpPr txBox="1"/>
          <p:nvPr/>
        </p:nvSpPr>
        <p:spPr>
          <a:xfrm>
            <a:off x="1338908" y="5278510"/>
            <a:ext cx="387191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Housing prices are median sales AVM value (</a:t>
            </a:r>
            <a:r>
              <a:rPr kumimoji="0" lang="en-AU" sz="1100" b="0" i="0" u="none" strike="noStrike" kern="1200" cap="none" spc="0" normalizeH="0" baseline="0" noProof="0" dirty="0" err="1">
                <a:ln>
                  <a:noFill/>
                </a:ln>
                <a:solidFill>
                  <a:prstClr val="black"/>
                </a:solidFill>
                <a:effectLst/>
                <a:uLnTx/>
                <a:uFillTx/>
                <a:latin typeface="Arial" panose="020B0604020202020204"/>
                <a:ea typeface="+mn-ea"/>
                <a:cs typeface="+mn-cs"/>
              </a:rPr>
              <a:t>Cotality</a:t>
            </a:r>
            <a:r>
              <a:rPr kumimoji="0" lang="en-AU" sz="1100" b="0" i="0" u="none" strike="noStrike" kern="1200" cap="none" spc="0" normalizeH="0" baseline="0" noProof="0" dirty="0">
                <a:ln>
                  <a:noFill/>
                </a:ln>
                <a:solidFill>
                  <a:prstClr val="black"/>
                </a:solidFill>
                <a:effectLst/>
                <a:uLnTx/>
                <a:uFillTx/>
                <a:latin typeface="Arial" panose="020B0604020202020204"/>
                <a:ea typeface="+mn-ea"/>
                <a:cs typeface="+mn-cs"/>
              </a:rPr>
              <a:t> Data) and earnings are average adult full-time ordinary time earnings (ABS).</a:t>
            </a:r>
          </a:p>
        </p:txBody>
      </p:sp>
      <p:sp>
        <p:nvSpPr>
          <p:cNvPr id="37" name="TextBox 36">
            <a:extLst>
              <a:ext uri="{FF2B5EF4-FFF2-40B4-BE49-F238E27FC236}">
                <a16:creationId xmlns:a16="http://schemas.microsoft.com/office/drawing/2014/main" id="{CC7B9F17-BF8C-6C9C-20FD-673FD59C81F5}"/>
              </a:ext>
            </a:extLst>
          </p:cNvPr>
          <p:cNvSpPr txBox="1"/>
          <p:nvPr/>
        </p:nvSpPr>
        <p:spPr>
          <a:xfrm>
            <a:off x="7333598" y="1899846"/>
            <a:ext cx="43757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of households owning home</a:t>
            </a:r>
            <a:endPar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B6736D08-425B-1DC4-6079-FF5A193FCD35}"/>
              </a:ext>
            </a:extLst>
          </p:cNvPr>
          <p:cNvSpPr txBox="1"/>
          <p:nvPr/>
        </p:nvSpPr>
        <p:spPr>
          <a:xfrm>
            <a:off x="296449" y="450621"/>
            <a:ext cx="116776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AU"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As </a:t>
            </a:r>
            <a:r>
              <a:rPr kumimoji="0" lang="en-AU"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housing prices rise faster than income</a:t>
            </a:r>
            <a:r>
              <a:rPr kumimoji="0" lang="en-AU" sz="2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access to home ownership increasingly depends on the wealth of the previous generation – ‘the bank of mum and dad’. This entrenches higher levels of wealth inequality across generations. Home ownership has declined, with 3 per cent fewer Australians owning a home than in 1981</a:t>
            </a:r>
            <a:r>
              <a:rPr kumimoji="0" lang="en-AU"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AU"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41" name="Straight Arrow Connector 40">
            <a:extLst>
              <a:ext uri="{FF2B5EF4-FFF2-40B4-BE49-F238E27FC236}">
                <a16:creationId xmlns:a16="http://schemas.microsoft.com/office/drawing/2014/main" id="{85D267CD-26CB-F998-4963-3FB15F064333}"/>
              </a:ext>
            </a:extLst>
          </p:cNvPr>
          <p:cNvCxnSpPr>
            <a:cxnSpLocks/>
          </p:cNvCxnSpPr>
          <p:nvPr/>
        </p:nvCxnSpPr>
        <p:spPr>
          <a:xfrm>
            <a:off x="7333598" y="3429000"/>
            <a:ext cx="3519494" cy="2057484"/>
          </a:xfrm>
          <a:prstGeom prst="straightConnector1">
            <a:avLst/>
          </a:prstGeom>
          <a:ln w="508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630D3A8-F26E-0052-8659-7D673677F5E9}"/>
              </a:ext>
            </a:extLst>
          </p:cNvPr>
          <p:cNvCxnSpPr>
            <a:cxnSpLocks/>
          </p:cNvCxnSpPr>
          <p:nvPr/>
        </p:nvCxnSpPr>
        <p:spPr>
          <a:xfrm flipV="1">
            <a:off x="1616167" y="3571356"/>
            <a:ext cx="3317399" cy="1636844"/>
          </a:xfrm>
          <a:prstGeom prst="straightConnector1">
            <a:avLst/>
          </a:prstGeom>
          <a:ln w="508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6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5925-6655-E2F7-13EF-E84B4EF2D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C5060-7699-42C0-1F76-DC1ED1DBCE74}"/>
              </a:ext>
            </a:extLst>
          </p:cNvPr>
          <p:cNvSpPr>
            <a:spLocks noGrp="1"/>
          </p:cNvSpPr>
          <p:nvPr>
            <p:ph type="title"/>
          </p:nvPr>
        </p:nvSpPr>
        <p:spPr>
          <a:xfrm>
            <a:off x="106216" y="256587"/>
            <a:ext cx="10398498" cy="347968"/>
          </a:xfrm>
        </p:spPr>
        <p:txBody>
          <a:bodyPr>
            <a:normAutofit/>
          </a:bodyPr>
          <a:lstStyle/>
          <a:p>
            <a:r>
              <a:rPr lang="en-AU" sz="2000" dirty="0"/>
              <a:t>Equity risk premiums remain extraordinarily low  for American  &amp;  Australian  Shares </a:t>
            </a:r>
          </a:p>
        </p:txBody>
      </p:sp>
      <p:sp>
        <p:nvSpPr>
          <p:cNvPr id="4" name="Slide Number Placeholder 3">
            <a:extLst>
              <a:ext uri="{FF2B5EF4-FFF2-40B4-BE49-F238E27FC236}">
                <a16:creationId xmlns:a16="http://schemas.microsoft.com/office/drawing/2014/main" id="{CE0089A2-63BC-C12B-0217-B4A17F4157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F255E0A-1C1E-DD92-AD28-1BA4FD3B835C}"/>
              </a:ext>
            </a:extLst>
          </p:cNvPr>
          <p:cNvSpPr txBox="1"/>
          <p:nvPr/>
        </p:nvSpPr>
        <p:spPr>
          <a:xfrm>
            <a:off x="67543" y="1426013"/>
            <a:ext cx="1820555"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a:ea typeface="+mn-ea"/>
                <a:cs typeface="+mn-cs"/>
              </a:rPr>
              <a:t>Equity  Risk Premium </a:t>
            </a: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is the Forward Earnings Yield on Shares less the 10-year Real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Bond Yield or equivalent.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The Forward Earnings Yield is the inverted Price to Earnings ratio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13" name="TextBox 12">
            <a:extLst>
              <a:ext uri="{FF2B5EF4-FFF2-40B4-BE49-F238E27FC236}">
                <a16:creationId xmlns:a16="http://schemas.microsoft.com/office/drawing/2014/main" id="{98550281-FF0D-B317-9E61-953F7890EA52}"/>
              </a:ext>
            </a:extLst>
          </p:cNvPr>
          <p:cNvSpPr txBox="1"/>
          <p:nvPr/>
        </p:nvSpPr>
        <p:spPr>
          <a:xfrm>
            <a:off x="10601614" y="1561487"/>
            <a:ext cx="1393291" cy="3539430"/>
          </a:xfrm>
          <a:prstGeom prst="rect">
            <a:avLst/>
          </a:prstGeom>
          <a:noFill/>
          <a:ln w="38100">
            <a:solidFill>
              <a:srgbClr val="7030A0"/>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rPr>
              <a:t>Average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Equity Risk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Premium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chemeClr val="accent1">
                    <a:lumMod val="75000"/>
                  </a:schemeClr>
                </a:solidFill>
                <a:effectLst/>
                <a:uLnTx/>
                <a:uFillTx/>
                <a:latin typeface="Arial" panose="020B0604020202020204"/>
                <a:ea typeface="+mn-ea"/>
                <a:cs typeface="+mn-cs"/>
              </a:rPr>
              <a:t>1998 - 2024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8000"/>
                </a:solidFill>
                <a:effectLst/>
                <a:uLnTx/>
                <a:uFillTx/>
                <a:latin typeface="Arial" panose="020B0604020202020204"/>
                <a:ea typeface="+mn-ea"/>
                <a:cs typeface="+mn-cs"/>
              </a:rPr>
              <a:t>Australia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8000"/>
                </a:solidFill>
                <a:effectLst/>
                <a:uLnTx/>
                <a:uFillTx/>
                <a:latin typeface="Arial" panose="020B0604020202020204"/>
                <a:ea typeface="+mn-ea"/>
                <a:cs typeface="+mn-cs"/>
              </a:rPr>
              <a:t>5.1 %</a:t>
            </a:r>
            <a:endPar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FF"/>
                </a:solidFill>
                <a:effectLst/>
                <a:uLnTx/>
                <a:uFillTx/>
                <a:latin typeface="Arial" panose="020B0604020202020204"/>
                <a:ea typeface="+mn-ea"/>
                <a:cs typeface="+mn-cs"/>
              </a:rPr>
              <a:t>4.9  %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2A09297E-6D78-59EF-AF8D-5D4F5500217C}"/>
              </a:ext>
            </a:extLst>
          </p:cNvPr>
          <p:cNvPicPr>
            <a:picLocks noChangeAspect="1"/>
          </p:cNvPicPr>
          <p:nvPr/>
        </p:nvPicPr>
        <p:blipFill>
          <a:blip r:embed="rId3"/>
          <a:stretch>
            <a:fillRect/>
          </a:stretch>
        </p:blipFill>
        <p:spPr>
          <a:xfrm>
            <a:off x="2017650" y="604555"/>
            <a:ext cx="8302514" cy="6091049"/>
          </a:xfrm>
          <a:prstGeom prst="rect">
            <a:avLst/>
          </a:prstGeom>
        </p:spPr>
      </p:pic>
      <p:graphicFrame>
        <p:nvGraphicFramePr>
          <p:cNvPr id="15" name="Table 14">
            <a:extLst>
              <a:ext uri="{FF2B5EF4-FFF2-40B4-BE49-F238E27FC236}">
                <a16:creationId xmlns:a16="http://schemas.microsoft.com/office/drawing/2014/main" id="{65954C2B-B9CC-5EDD-3AD3-EF2A8AA6CEEA}"/>
              </a:ext>
            </a:extLst>
          </p:cNvPr>
          <p:cNvGraphicFramePr>
            <a:graphicFrameLocks noGrp="1"/>
          </p:cNvGraphicFramePr>
          <p:nvPr>
            <p:extLst>
              <p:ext uri="{D42A27DB-BD31-4B8C-83A1-F6EECF244321}">
                <p14:modId xmlns:p14="http://schemas.microsoft.com/office/powerpoint/2010/main" val="1050147358"/>
              </p:ext>
            </p:extLst>
          </p:nvPr>
        </p:nvGraphicFramePr>
        <p:xfrm>
          <a:off x="3861731" y="4397170"/>
          <a:ext cx="4385144" cy="1407494"/>
        </p:xfrm>
        <a:graphic>
          <a:graphicData uri="http://schemas.openxmlformats.org/drawingml/2006/table">
            <a:tbl>
              <a:tblPr firstRow="1" bandRow="1">
                <a:tableStyleId>{5C22544A-7EE6-4342-B048-85BDC9FD1C3A}</a:tableStyleId>
              </a:tblPr>
              <a:tblGrid>
                <a:gridCol w="741804">
                  <a:extLst>
                    <a:ext uri="{9D8B030D-6E8A-4147-A177-3AD203B41FA5}">
                      <a16:colId xmlns:a16="http://schemas.microsoft.com/office/drawing/2014/main" val="2790366732"/>
                    </a:ext>
                  </a:extLst>
                </a:gridCol>
                <a:gridCol w="1026162">
                  <a:extLst>
                    <a:ext uri="{9D8B030D-6E8A-4147-A177-3AD203B41FA5}">
                      <a16:colId xmlns:a16="http://schemas.microsoft.com/office/drawing/2014/main" val="1899846487"/>
                    </a:ext>
                  </a:extLst>
                </a:gridCol>
                <a:gridCol w="911906">
                  <a:extLst>
                    <a:ext uri="{9D8B030D-6E8A-4147-A177-3AD203B41FA5}">
                      <a16:colId xmlns:a16="http://schemas.microsoft.com/office/drawing/2014/main" val="2361585643"/>
                    </a:ext>
                  </a:extLst>
                </a:gridCol>
                <a:gridCol w="647127">
                  <a:extLst>
                    <a:ext uri="{9D8B030D-6E8A-4147-A177-3AD203B41FA5}">
                      <a16:colId xmlns:a16="http://schemas.microsoft.com/office/drawing/2014/main" val="3836262053"/>
                    </a:ext>
                  </a:extLst>
                </a:gridCol>
                <a:gridCol w="1058145">
                  <a:extLst>
                    <a:ext uri="{9D8B030D-6E8A-4147-A177-3AD203B41FA5}">
                      <a16:colId xmlns:a16="http://schemas.microsoft.com/office/drawing/2014/main" val="2553669902"/>
                    </a:ext>
                  </a:extLst>
                </a:gridCol>
              </a:tblGrid>
              <a:tr h="0">
                <a:tc>
                  <a:txBody>
                    <a:bodyPr/>
                    <a:lstStyle/>
                    <a:p>
                      <a:endParaRPr lang="en-AU" dirty="0"/>
                    </a:p>
                  </a:txBody>
                  <a:tcPr/>
                </a:tc>
                <a:tc>
                  <a:txBody>
                    <a:bodyPr/>
                    <a:lstStyle/>
                    <a:p>
                      <a:pPr algn="ctr"/>
                      <a:r>
                        <a:rPr lang="en-AU" sz="1400" dirty="0"/>
                        <a:t>Forward PE</a:t>
                      </a:r>
                    </a:p>
                  </a:txBody>
                  <a:tcPr/>
                </a:tc>
                <a:tc>
                  <a:txBody>
                    <a:bodyPr/>
                    <a:lstStyle/>
                    <a:p>
                      <a:pPr algn="ctr"/>
                      <a:r>
                        <a:rPr lang="en-AU" sz="1100" dirty="0"/>
                        <a:t>Earnings Yield</a:t>
                      </a:r>
                    </a:p>
                  </a:txBody>
                  <a:tcPr/>
                </a:tc>
                <a:tc>
                  <a:txBody>
                    <a:bodyPr/>
                    <a:lstStyle/>
                    <a:p>
                      <a:pPr algn="ctr"/>
                      <a:r>
                        <a:rPr lang="en-AU" sz="1200" dirty="0"/>
                        <a:t>Real Bond</a:t>
                      </a:r>
                    </a:p>
                  </a:txBody>
                  <a:tcPr/>
                </a:tc>
                <a:tc>
                  <a:txBody>
                    <a:bodyPr/>
                    <a:lstStyle/>
                    <a:p>
                      <a:r>
                        <a:rPr lang="en-AU" sz="1200" i="1" dirty="0"/>
                        <a:t>Equity premium</a:t>
                      </a:r>
                    </a:p>
                  </a:txBody>
                  <a:tcPr/>
                </a:tc>
                <a:extLst>
                  <a:ext uri="{0D108BD9-81ED-4DB2-BD59-A6C34878D82A}">
                    <a16:rowId xmlns:a16="http://schemas.microsoft.com/office/drawing/2014/main" val="386031655"/>
                  </a:ext>
                </a:extLst>
              </a:tr>
              <a:tr h="444667">
                <a:tc>
                  <a:txBody>
                    <a:bodyPr/>
                    <a:lstStyle/>
                    <a:p>
                      <a:r>
                        <a:rPr lang="en-AU" sz="1600" b="1" dirty="0">
                          <a:solidFill>
                            <a:srgbClr val="0000FF"/>
                          </a:solidFill>
                        </a:rPr>
                        <a:t>USA</a:t>
                      </a:r>
                    </a:p>
                  </a:txBody>
                  <a:tcPr/>
                </a:tc>
                <a:tc>
                  <a:txBody>
                    <a:bodyPr/>
                    <a:lstStyle/>
                    <a:p>
                      <a:pPr algn="ctr"/>
                      <a:r>
                        <a:rPr lang="en-AU" sz="1600" b="1" dirty="0">
                          <a:solidFill>
                            <a:schemeClr val="tx1"/>
                          </a:solidFill>
                        </a:rPr>
                        <a:t> 20.5          </a:t>
                      </a:r>
                    </a:p>
                  </a:txBody>
                  <a:tcPr/>
                </a:tc>
                <a:tc>
                  <a:txBody>
                    <a:bodyPr/>
                    <a:lstStyle/>
                    <a:p>
                      <a:pPr algn="ctr"/>
                      <a:r>
                        <a:rPr lang="en-AU" sz="1600" b="1" dirty="0">
                          <a:solidFill>
                            <a:schemeClr val="tx1"/>
                          </a:solidFill>
                        </a:rPr>
                        <a:t>4.88 </a:t>
                      </a:r>
                    </a:p>
                  </a:txBody>
                  <a:tcPr/>
                </a:tc>
                <a:tc>
                  <a:txBody>
                    <a:bodyPr/>
                    <a:lstStyle/>
                    <a:p>
                      <a:pPr algn="ctr"/>
                      <a:r>
                        <a:rPr lang="en-AU" sz="1600" b="1" dirty="0">
                          <a:solidFill>
                            <a:schemeClr val="tx1"/>
                          </a:solidFill>
                        </a:rPr>
                        <a:t> 2.30 </a:t>
                      </a:r>
                    </a:p>
                  </a:txBody>
                  <a:tcPr/>
                </a:tc>
                <a:tc>
                  <a:txBody>
                    <a:bodyPr/>
                    <a:lstStyle/>
                    <a:p>
                      <a:r>
                        <a:rPr lang="en-AU" sz="1800" b="1" dirty="0">
                          <a:solidFill>
                            <a:srgbClr val="0000FF"/>
                          </a:solidFill>
                        </a:rPr>
                        <a:t> 2.58</a:t>
                      </a:r>
                    </a:p>
                  </a:txBody>
                  <a:tcPr/>
                </a:tc>
                <a:extLst>
                  <a:ext uri="{0D108BD9-81ED-4DB2-BD59-A6C34878D82A}">
                    <a16:rowId xmlns:a16="http://schemas.microsoft.com/office/drawing/2014/main" val="1945866623"/>
                  </a:ext>
                </a:extLst>
              </a:tr>
              <a:tr h="444667">
                <a:tc>
                  <a:txBody>
                    <a:bodyPr/>
                    <a:lstStyle/>
                    <a:p>
                      <a:r>
                        <a:rPr lang="en-AU" b="1" dirty="0">
                          <a:solidFill>
                            <a:srgbClr val="008000"/>
                          </a:solidFill>
                        </a:rPr>
                        <a:t>Aus</a:t>
                      </a:r>
                    </a:p>
                  </a:txBody>
                  <a:tcPr/>
                </a:tc>
                <a:tc>
                  <a:txBody>
                    <a:bodyPr/>
                    <a:lstStyle/>
                    <a:p>
                      <a:pPr algn="ctr"/>
                      <a:r>
                        <a:rPr lang="en-AU" sz="1600" b="1" dirty="0">
                          <a:solidFill>
                            <a:schemeClr val="tx1"/>
                          </a:solidFill>
                        </a:rPr>
                        <a:t> 18.5          </a:t>
                      </a:r>
                    </a:p>
                  </a:txBody>
                  <a:tcPr/>
                </a:tc>
                <a:tc>
                  <a:txBody>
                    <a:bodyPr/>
                    <a:lstStyle/>
                    <a:p>
                      <a:pPr algn="ctr"/>
                      <a:r>
                        <a:rPr lang="en-AU" sz="1600" b="1" dirty="0">
                          <a:solidFill>
                            <a:schemeClr val="tx1"/>
                          </a:solidFill>
                        </a:rPr>
                        <a:t>5.41 </a:t>
                      </a:r>
                    </a:p>
                  </a:txBody>
                  <a:tcPr/>
                </a:tc>
                <a:tc>
                  <a:txBody>
                    <a:bodyPr/>
                    <a:lstStyle/>
                    <a:p>
                      <a:pPr algn="ctr"/>
                      <a:r>
                        <a:rPr lang="en-AU" sz="1600" b="1" dirty="0">
                          <a:solidFill>
                            <a:schemeClr val="tx1"/>
                          </a:solidFill>
                        </a:rPr>
                        <a:t> 2.55 </a:t>
                      </a:r>
                    </a:p>
                  </a:txBody>
                  <a:tcPr/>
                </a:tc>
                <a:tc>
                  <a:txBody>
                    <a:bodyPr/>
                    <a:lstStyle/>
                    <a:p>
                      <a:r>
                        <a:rPr lang="en-AU" sz="1800" b="1" dirty="0">
                          <a:solidFill>
                            <a:srgbClr val="0000FF"/>
                          </a:solidFill>
                        </a:rPr>
                        <a:t> </a:t>
                      </a:r>
                      <a:r>
                        <a:rPr lang="en-AU" sz="1800" b="1" dirty="0">
                          <a:solidFill>
                            <a:srgbClr val="008000"/>
                          </a:solidFill>
                        </a:rPr>
                        <a:t>2.96</a:t>
                      </a:r>
                    </a:p>
                  </a:txBody>
                  <a:tcPr/>
                </a:tc>
                <a:extLst>
                  <a:ext uri="{0D108BD9-81ED-4DB2-BD59-A6C34878D82A}">
                    <a16:rowId xmlns:a16="http://schemas.microsoft.com/office/drawing/2014/main" val="3699976391"/>
                  </a:ext>
                </a:extLst>
              </a:tr>
            </a:tbl>
          </a:graphicData>
        </a:graphic>
      </p:graphicFrame>
      <p:pic>
        <p:nvPicPr>
          <p:cNvPr id="16" name="Picture 15">
            <a:extLst>
              <a:ext uri="{FF2B5EF4-FFF2-40B4-BE49-F238E27FC236}">
                <a16:creationId xmlns:a16="http://schemas.microsoft.com/office/drawing/2014/main" id="{3815C2C9-427E-A86F-3FA4-6EFAA10E9E4B}"/>
              </a:ext>
            </a:extLst>
          </p:cNvPr>
          <p:cNvPicPr>
            <a:picLocks noChangeAspect="1"/>
          </p:cNvPicPr>
          <p:nvPr/>
        </p:nvPicPr>
        <p:blipFill>
          <a:blip r:embed="rId4"/>
          <a:stretch>
            <a:fillRect/>
          </a:stretch>
        </p:blipFill>
        <p:spPr>
          <a:xfrm>
            <a:off x="2666810" y="2485642"/>
            <a:ext cx="1194920" cy="1164437"/>
          </a:xfrm>
          <a:prstGeom prst="rect">
            <a:avLst/>
          </a:prstGeom>
        </p:spPr>
      </p:pic>
      <p:pic>
        <p:nvPicPr>
          <p:cNvPr id="18" name="Picture 17">
            <a:extLst>
              <a:ext uri="{FF2B5EF4-FFF2-40B4-BE49-F238E27FC236}">
                <a16:creationId xmlns:a16="http://schemas.microsoft.com/office/drawing/2014/main" id="{24825710-C5BB-300A-CC01-2DE74D40744A}"/>
              </a:ext>
            </a:extLst>
          </p:cNvPr>
          <p:cNvPicPr>
            <a:picLocks noChangeAspect="1"/>
          </p:cNvPicPr>
          <p:nvPr/>
        </p:nvPicPr>
        <p:blipFill>
          <a:blip r:embed="rId5"/>
          <a:stretch>
            <a:fillRect/>
          </a:stretch>
        </p:blipFill>
        <p:spPr>
          <a:xfrm>
            <a:off x="3681698" y="1108073"/>
            <a:ext cx="1408298" cy="1085182"/>
          </a:xfrm>
          <a:prstGeom prst="rect">
            <a:avLst/>
          </a:prstGeom>
        </p:spPr>
      </p:pic>
      <p:cxnSp>
        <p:nvCxnSpPr>
          <p:cNvPr id="20" name="Straight Connector 19">
            <a:extLst>
              <a:ext uri="{FF2B5EF4-FFF2-40B4-BE49-F238E27FC236}">
                <a16:creationId xmlns:a16="http://schemas.microsoft.com/office/drawing/2014/main" id="{7653730E-DDAA-B16E-517A-933AA69E1AF3}"/>
              </a:ext>
            </a:extLst>
          </p:cNvPr>
          <p:cNvCxnSpPr/>
          <p:nvPr/>
        </p:nvCxnSpPr>
        <p:spPr>
          <a:xfrm>
            <a:off x="2598372" y="3762813"/>
            <a:ext cx="7141069"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778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03002-A7D3-CCD4-A965-F04CFB739F8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719C19-2C7B-8C2F-7C63-EAB585050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D1417CA7-6F57-C6B2-CF10-2C3AC5410FEE}"/>
              </a:ext>
            </a:extLst>
          </p:cNvPr>
          <p:cNvPicPr>
            <a:picLocks noChangeAspect="1"/>
          </p:cNvPicPr>
          <p:nvPr/>
        </p:nvPicPr>
        <p:blipFill>
          <a:blip r:embed="rId2"/>
          <a:stretch>
            <a:fillRect/>
          </a:stretch>
        </p:blipFill>
        <p:spPr>
          <a:xfrm>
            <a:off x="4922729" y="1027133"/>
            <a:ext cx="6887227" cy="5668471"/>
          </a:xfrm>
          <a:prstGeom prst="rect">
            <a:avLst/>
          </a:prstGeom>
        </p:spPr>
      </p:pic>
      <p:sp>
        <p:nvSpPr>
          <p:cNvPr id="12" name="TextBox 11">
            <a:extLst>
              <a:ext uri="{FF2B5EF4-FFF2-40B4-BE49-F238E27FC236}">
                <a16:creationId xmlns:a16="http://schemas.microsoft.com/office/drawing/2014/main" id="{554EF962-E89C-FEB3-3400-C106C5AF40E7}"/>
              </a:ext>
            </a:extLst>
          </p:cNvPr>
          <p:cNvSpPr txBox="1"/>
          <p:nvPr/>
        </p:nvSpPr>
        <p:spPr>
          <a:xfrm>
            <a:off x="5251536" y="1027132"/>
            <a:ext cx="641019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1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Home ownership rates are declining, particularly for younger Australians  </a:t>
            </a: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Home ownership rates, by age group</a:t>
            </a:r>
          </a:p>
        </p:txBody>
      </p:sp>
      <p:sp>
        <p:nvSpPr>
          <p:cNvPr id="14" name="Title 13">
            <a:extLst>
              <a:ext uri="{FF2B5EF4-FFF2-40B4-BE49-F238E27FC236}">
                <a16:creationId xmlns:a16="http://schemas.microsoft.com/office/drawing/2014/main" id="{D0EDE9E5-3B71-1896-D9AC-89734DA0B731}"/>
              </a:ext>
            </a:extLst>
          </p:cNvPr>
          <p:cNvSpPr>
            <a:spLocks noGrp="1"/>
          </p:cNvSpPr>
          <p:nvPr>
            <p:ph type="title"/>
          </p:nvPr>
        </p:nvSpPr>
        <p:spPr>
          <a:xfrm>
            <a:off x="382045" y="1527918"/>
            <a:ext cx="3766158" cy="4309209"/>
          </a:xfrm>
        </p:spPr>
        <p:txBody>
          <a:bodyPr/>
          <a:lstStyle/>
          <a:p>
            <a:r>
              <a:rPr lang="en-AU" sz="2000" i="1" dirty="0"/>
              <a:t>“ Declines in home ownership have been most significant for younger Australians. </a:t>
            </a:r>
            <a:br>
              <a:rPr lang="en-AU" sz="2000" i="1" dirty="0"/>
            </a:br>
            <a:br>
              <a:rPr lang="en-AU" sz="2000" b="0" i="1" dirty="0"/>
            </a:br>
            <a:r>
              <a:rPr lang="en-AU" sz="2000" b="0" i="1" dirty="0"/>
              <a:t>Home ownership for people aged 25–34 fell by 7 percentage points in the two decades from 2001 to 2021 and 17 percentage points since 1981. </a:t>
            </a:r>
            <a:br>
              <a:rPr lang="en-AU" sz="2000" b="0" i="1" dirty="0"/>
            </a:br>
            <a:br>
              <a:rPr lang="en-AU" sz="2000" b="0" i="1" dirty="0"/>
            </a:br>
            <a:br>
              <a:rPr lang="en-AU" sz="2000" b="0" i="1" dirty="0"/>
            </a:br>
            <a:r>
              <a:rPr lang="en-AU" sz="2000" i="1" dirty="0"/>
              <a:t>In 2021, only half of people aged 30–34 and about one third of those aged 25–29 owned their own home </a:t>
            </a:r>
          </a:p>
        </p:txBody>
      </p:sp>
      <p:sp>
        <p:nvSpPr>
          <p:cNvPr id="19" name="Title 3">
            <a:extLst>
              <a:ext uri="{FF2B5EF4-FFF2-40B4-BE49-F238E27FC236}">
                <a16:creationId xmlns:a16="http://schemas.microsoft.com/office/drawing/2014/main" id="{02219802-E000-6523-AAA7-2559D4272E7E}"/>
              </a:ext>
            </a:extLst>
          </p:cNvPr>
          <p:cNvSpPr txBox="1">
            <a:spLocks/>
          </p:cNvSpPr>
          <p:nvPr/>
        </p:nvSpPr>
        <p:spPr>
          <a:xfrm>
            <a:off x="382044" y="391605"/>
            <a:ext cx="11608926" cy="297327"/>
          </a:xfrm>
          <a:prstGeom prst="rect">
            <a:avLst/>
          </a:prstGeom>
        </p:spPr>
        <p:txBody>
          <a:bodyPr vert="horz" lIns="0" tIns="0" rIns="0" bIns="0" rtlCol="0" anchor="t" anchorCtr="0">
            <a:noAutofit/>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pPr marL="0" marR="0" lvl="0" indent="0" algn="l" defTabSz="914332" rtl="0" eaLnBrk="1" fontAlgn="auto" latinLnBrk="0" hangingPunct="1">
              <a:lnSpc>
                <a:spcPts val="1200"/>
              </a:lnSpc>
              <a:spcBef>
                <a:spcPts val="1200"/>
              </a:spcBef>
              <a:spcAft>
                <a:spcPts val="1200"/>
              </a:spcAft>
              <a:buClrTx/>
              <a:buSzTx/>
              <a:buFontTx/>
              <a:buNone/>
              <a:tabLst/>
              <a:defRPr/>
            </a:pPr>
            <a:r>
              <a:rPr kumimoji="0" lang="en-AU" sz="2000" b="1" i="0" u="none" strike="noStrike" kern="1200" cap="none" spc="0" normalizeH="0" baseline="0" noProof="0" dirty="0">
                <a:ln>
                  <a:noFill/>
                </a:ln>
                <a:solidFill>
                  <a:srgbClr val="161818"/>
                </a:solidFill>
                <a:effectLst/>
                <a:uLnTx/>
                <a:uFillTx/>
                <a:latin typeface="Arial" panose="020B0604020202020204"/>
                <a:ea typeface="+mj-ea"/>
                <a:cs typeface="+mj-cs"/>
              </a:rPr>
              <a:t>Australian Federal Budget  2026/2027 </a:t>
            </a:r>
            <a:r>
              <a:rPr kumimoji="0" lang="en-AU" sz="2000" b="0" i="0" u="none" strike="noStrike" kern="1200" cap="none" spc="0" normalizeH="0" baseline="0" noProof="0" dirty="0">
                <a:ln>
                  <a:noFill/>
                </a:ln>
                <a:solidFill>
                  <a:prstClr val="black"/>
                </a:solidFill>
                <a:effectLst/>
                <a:uLnTx/>
                <a:uFillTx/>
                <a:latin typeface="Arial" panose="020B0604020202020204"/>
                <a:ea typeface="+mj-ea"/>
                <a:cs typeface="+mj-cs"/>
              </a:rPr>
              <a:t>then highlighted  on page 138 &amp; 139</a:t>
            </a:r>
            <a:endParaRPr kumimoji="0" lang="en-AU" sz="1800" b="0" i="0" u="none" strike="noStrike" kern="1200" cap="none" spc="0" normalizeH="0" baseline="0" noProof="0" dirty="0">
              <a:ln>
                <a:noFill/>
              </a:ln>
              <a:solidFill>
                <a:srgbClr val="161818"/>
              </a:solidFill>
              <a:effectLst/>
              <a:uLnTx/>
              <a:uFillTx/>
              <a:latin typeface="Arial" panose="020B0604020202020204" pitchFamily="34" charset="0"/>
              <a:ea typeface="+mj-ea"/>
              <a:cs typeface="Arial" panose="020B0604020202020204" pitchFamily="34" charset="0"/>
            </a:endParaRPr>
          </a:p>
        </p:txBody>
      </p:sp>
      <p:cxnSp>
        <p:nvCxnSpPr>
          <p:cNvPr id="21" name="Straight Arrow Connector 20">
            <a:extLst>
              <a:ext uri="{FF2B5EF4-FFF2-40B4-BE49-F238E27FC236}">
                <a16:creationId xmlns:a16="http://schemas.microsoft.com/office/drawing/2014/main" id="{2EF01941-5672-505E-41F3-7BBDD0D5823C}"/>
              </a:ext>
            </a:extLst>
          </p:cNvPr>
          <p:cNvCxnSpPr>
            <a:cxnSpLocks/>
          </p:cNvCxnSpPr>
          <p:nvPr/>
        </p:nvCxnSpPr>
        <p:spPr>
          <a:xfrm flipV="1">
            <a:off x="3908121" y="4546948"/>
            <a:ext cx="7214991" cy="513567"/>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532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EF9ED-34BE-E8FF-3D0D-99185AA99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37BCD-0B1D-5A61-7BAF-C64D3793E5A2}"/>
              </a:ext>
            </a:extLst>
          </p:cNvPr>
          <p:cNvSpPr>
            <a:spLocks noGrp="1"/>
          </p:cNvSpPr>
          <p:nvPr>
            <p:ph type="title"/>
          </p:nvPr>
        </p:nvSpPr>
        <p:spPr>
          <a:xfrm>
            <a:off x="133526" y="244508"/>
            <a:ext cx="10640491" cy="718058"/>
          </a:xfrm>
        </p:spPr>
        <p:txBody>
          <a:bodyPr/>
          <a:lstStyle/>
          <a:p>
            <a:r>
              <a:rPr lang="en-AU" sz="2000" dirty="0"/>
              <a:t>Australia’s </a:t>
            </a:r>
            <a:r>
              <a:rPr lang="en-AU" sz="2000" dirty="0">
                <a:solidFill>
                  <a:srgbClr val="FF0000"/>
                </a:solidFill>
              </a:rPr>
              <a:t>new housing construction </a:t>
            </a:r>
            <a:r>
              <a:rPr lang="en-AU" sz="2000" dirty="0"/>
              <a:t>has been subdued despite a sharp increase in population in the past four years</a:t>
            </a:r>
            <a:r>
              <a:rPr lang="en-AU" sz="2000" b="0" dirty="0">
                <a:latin typeface="+mn-lt"/>
              </a:rPr>
              <a:t>.</a:t>
            </a:r>
          </a:p>
        </p:txBody>
      </p:sp>
      <p:sp>
        <p:nvSpPr>
          <p:cNvPr id="4" name="Slide Number Placeholder 3">
            <a:extLst>
              <a:ext uri="{FF2B5EF4-FFF2-40B4-BE49-F238E27FC236}">
                <a16:creationId xmlns:a16="http://schemas.microsoft.com/office/drawing/2014/main" id="{FB83A6E7-E79B-C213-FFF4-7C8321428EA0}"/>
              </a:ext>
            </a:extLst>
          </p:cNvPr>
          <p:cNvSpPr>
            <a:spLocks noGrp="1"/>
          </p:cNvSpPr>
          <p:nvPr>
            <p:ph type="sldNum" sz="quarter" idx="10"/>
          </p:nvPr>
        </p:nvSpPr>
        <p:spPr>
          <a:xfrm>
            <a:off x="11805705" y="6575411"/>
            <a:ext cx="178541" cy="127165"/>
          </a:xfrm>
        </p:spPr>
        <p:txBody>
          <a:bodyPr/>
          <a:lstStyle/>
          <a:p>
            <a:fld id="{124866B3-8C2A-4B94-AF1A-57C3F889C822}" type="slidenum">
              <a:rPr lang="en-AU" smtClean="0"/>
              <a:pPr/>
              <a:t>61</a:t>
            </a:fld>
            <a:endParaRPr lang="en-AU" sz="941" dirty="0"/>
          </a:p>
        </p:txBody>
      </p:sp>
      <p:sp>
        <p:nvSpPr>
          <p:cNvPr id="5" name="Footer Placeholder 4">
            <a:extLst>
              <a:ext uri="{FF2B5EF4-FFF2-40B4-BE49-F238E27FC236}">
                <a16:creationId xmlns:a16="http://schemas.microsoft.com/office/drawing/2014/main" id="{79FDFB97-C6F1-57A5-6EF9-99C7C4C7C6F8}"/>
              </a:ext>
            </a:extLst>
          </p:cNvPr>
          <p:cNvSpPr>
            <a:spLocks noGrp="1"/>
          </p:cNvSpPr>
          <p:nvPr>
            <p:ph type="ftr" sz="quarter" idx="11"/>
          </p:nvPr>
        </p:nvSpPr>
        <p:spPr>
          <a:xfrm>
            <a:off x="207754" y="6259818"/>
            <a:ext cx="1397762" cy="353674"/>
          </a:xfrm>
        </p:spPr>
        <p:txBody>
          <a:bodyPr/>
          <a:lstStyle/>
          <a:p>
            <a:r>
              <a:rPr lang="en-AU" sz="1000" dirty="0"/>
              <a:t>Source: </a:t>
            </a:r>
          </a:p>
          <a:p>
            <a:r>
              <a:rPr lang="en-AU" sz="1000" dirty="0"/>
              <a:t>Refinitv data</a:t>
            </a:r>
          </a:p>
        </p:txBody>
      </p:sp>
      <p:sp>
        <p:nvSpPr>
          <p:cNvPr id="6" name="Right Brace 5">
            <a:extLst>
              <a:ext uri="{FF2B5EF4-FFF2-40B4-BE49-F238E27FC236}">
                <a16:creationId xmlns:a16="http://schemas.microsoft.com/office/drawing/2014/main" id="{64494EEC-BCE7-C97B-2551-BF24D180E497}"/>
              </a:ext>
            </a:extLst>
          </p:cNvPr>
          <p:cNvSpPr/>
          <p:nvPr/>
        </p:nvSpPr>
        <p:spPr>
          <a:xfrm>
            <a:off x="10374086" y="3428999"/>
            <a:ext cx="357576" cy="1874013"/>
          </a:xfrm>
          <a:prstGeom prst="rightBrace">
            <a:avLst>
              <a:gd name="adj1" fmla="val 8333"/>
              <a:gd name="adj2" fmla="val 58008"/>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7" name="TextBox 6">
            <a:extLst>
              <a:ext uri="{FF2B5EF4-FFF2-40B4-BE49-F238E27FC236}">
                <a16:creationId xmlns:a16="http://schemas.microsoft.com/office/drawing/2014/main" id="{A294A568-2F71-85DA-CFB4-9163D9CA3B3D}"/>
              </a:ext>
            </a:extLst>
          </p:cNvPr>
          <p:cNvSpPr txBox="1"/>
          <p:nvPr/>
        </p:nvSpPr>
        <p:spPr>
          <a:xfrm>
            <a:off x="10733467" y="3356863"/>
            <a:ext cx="1417983" cy="2062103"/>
          </a:xfrm>
          <a:prstGeom prst="rect">
            <a:avLst/>
          </a:prstGeom>
          <a:noFill/>
        </p:spPr>
        <p:txBody>
          <a:bodyPr wrap="square" rtlCol="0">
            <a:spAutoFit/>
          </a:bodyPr>
          <a:lstStyle/>
          <a:p>
            <a:pPr algn="ctr"/>
            <a:r>
              <a:rPr lang="en-AU" sz="1600" i="1" dirty="0"/>
              <a:t>Housing shortage with  </a:t>
            </a:r>
            <a:r>
              <a:rPr lang="en-AU" sz="1600" b="1" i="1" dirty="0">
                <a:solidFill>
                  <a:srgbClr val="008000"/>
                </a:solidFill>
              </a:rPr>
              <a:t>population</a:t>
            </a:r>
            <a:r>
              <a:rPr lang="en-AU" sz="1600" b="1" i="1" dirty="0"/>
              <a:t> </a:t>
            </a:r>
            <a:r>
              <a:rPr lang="en-AU" sz="1600" b="1" i="1" dirty="0">
                <a:solidFill>
                  <a:srgbClr val="006600"/>
                </a:solidFill>
              </a:rPr>
              <a:t>increases</a:t>
            </a:r>
            <a:r>
              <a:rPr lang="en-AU" sz="1600" b="1" i="1" dirty="0"/>
              <a:t> </a:t>
            </a:r>
            <a:r>
              <a:rPr lang="en-AU" sz="1600" i="1" dirty="0"/>
              <a:t>exceeding </a:t>
            </a:r>
            <a:r>
              <a:rPr lang="en-AU" sz="1600" b="1" i="1" dirty="0">
                <a:solidFill>
                  <a:srgbClr val="FF0000"/>
                </a:solidFill>
              </a:rPr>
              <a:t>new housing  construction</a:t>
            </a:r>
          </a:p>
        </p:txBody>
      </p:sp>
      <p:pic>
        <p:nvPicPr>
          <p:cNvPr id="12" name="Picture 11">
            <a:extLst>
              <a:ext uri="{FF2B5EF4-FFF2-40B4-BE49-F238E27FC236}">
                <a16:creationId xmlns:a16="http://schemas.microsoft.com/office/drawing/2014/main" id="{754EF1CA-298E-98D5-4D88-C70444424873}"/>
              </a:ext>
            </a:extLst>
          </p:cNvPr>
          <p:cNvPicPr>
            <a:picLocks noChangeAspect="1"/>
          </p:cNvPicPr>
          <p:nvPr/>
        </p:nvPicPr>
        <p:blipFill>
          <a:blip r:embed="rId2"/>
          <a:stretch>
            <a:fillRect/>
          </a:stretch>
        </p:blipFill>
        <p:spPr>
          <a:xfrm>
            <a:off x="133526" y="4672503"/>
            <a:ext cx="847417" cy="823031"/>
          </a:xfrm>
          <a:prstGeom prst="rect">
            <a:avLst/>
          </a:prstGeom>
        </p:spPr>
      </p:pic>
      <p:pic>
        <p:nvPicPr>
          <p:cNvPr id="3" name="Picture 2">
            <a:extLst>
              <a:ext uri="{FF2B5EF4-FFF2-40B4-BE49-F238E27FC236}">
                <a16:creationId xmlns:a16="http://schemas.microsoft.com/office/drawing/2014/main" id="{1E9E00EE-19FD-C221-BEE5-10E2744383D8}"/>
              </a:ext>
            </a:extLst>
          </p:cNvPr>
          <p:cNvPicPr>
            <a:picLocks noChangeAspect="1"/>
          </p:cNvPicPr>
          <p:nvPr/>
        </p:nvPicPr>
        <p:blipFill>
          <a:blip r:embed="rId2"/>
          <a:stretch>
            <a:fillRect/>
          </a:stretch>
        </p:blipFill>
        <p:spPr>
          <a:xfrm>
            <a:off x="11344583" y="1027518"/>
            <a:ext cx="847417" cy="823031"/>
          </a:xfrm>
          <a:prstGeom prst="rect">
            <a:avLst/>
          </a:prstGeom>
        </p:spPr>
      </p:pic>
      <p:pic>
        <p:nvPicPr>
          <p:cNvPr id="9" name="Picture 8">
            <a:extLst>
              <a:ext uri="{FF2B5EF4-FFF2-40B4-BE49-F238E27FC236}">
                <a16:creationId xmlns:a16="http://schemas.microsoft.com/office/drawing/2014/main" id="{B87DF204-33C9-A59A-7D52-A70932C77C14}"/>
              </a:ext>
            </a:extLst>
          </p:cNvPr>
          <p:cNvPicPr>
            <a:picLocks noChangeAspect="1"/>
          </p:cNvPicPr>
          <p:nvPr/>
        </p:nvPicPr>
        <p:blipFill>
          <a:blip r:embed="rId3"/>
          <a:stretch>
            <a:fillRect/>
          </a:stretch>
        </p:blipFill>
        <p:spPr>
          <a:xfrm>
            <a:off x="1605516" y="962566"/>
            <a:ext cx="8694342" cy="5650926"/>
          </a:xfrm>
          <a:prstGeom prst="rect">
            <a:avLst/>
          </a:prstGeom>
        </p:spPr>
      </p:pic>
      <p:pic>
        <p:nvPicPr>
          <p:cNvPr id="16" name="Picture 15">
            <a:extLst>
              <a:ext uri="{FF2B5EF4-FFF2-40B4-BE49-F238E27FC236}">
                <a16:creationId xmlns:a16="http://schemas.microsoft.com/office/drawing/2014/main" id="{3330A109-288B-13EF-B93D-22B28E64634C}"/>
              </a:ext>
            </a:extLst>
          </p:cNvPr>
          <p:cNvPicPr>
            <a:picLocks noChangeAspect="1"/>
          </p:cNvPicPr>
          <p:nvPr/>
        </p:nvPicPr>
        <p:blipFill>
          <a:blip r:embed="rId4"/>
          <a:stretch>
            <a:fillRect/>
          </a:stretch>
        </p:blipFill>
        <p:spPr>
          <a:xfrm>
            <a:off x="8695905" y="3117888"/>
            <a:ext cx="896190" cy="2377646"/>
          </a:xfrm>
          <a:prstGeom prst="rect">
            <a:avLst/>
          </a:prstGeom>
        </p:spPr>
      </p:pic>
    </p:spTree>
    <p:extLst>
      <p:ext uri="{BB962C8B-B14F-4D97-AF65-F5344CB8AC3E}">
        <p14:creationId xmlns:p14="http://schemas.microsoft.com/office/powerpoint/2010/main" val="218027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0B201-0739-7B13-6D16-F8EB6810D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85DA3-0597-E4AC-1D71-6772A897DBAF}"/>
              </a:ext>
            </a:extLst>
          </p:cNvPr>
          <p:cNvSpPr>
            <a:spLocks noGrp="1"/>
          </p:cNvSpPr>
          <p:nvPr>
            <p:ph type="title"/>
          </p:nvPr>
        </p:nvSpPr>
        <p:spPr>
          <a:xfrm>
            <a:off x="356230" y="250371"/>
            <a:ext cx="9720000" cy="685800"/>
          </a:xfrm>
        </p:spPr>
        <p:txBody>
          <a:bodyPr/>
          <a:lstStyle/>
          <a:p>
            <a:r>
              <a:rPr lang="en-AU" sz="2000" dirty="0"/>
              <a:t>Australian Corporate Bonds and Term Deposits offer higher gross yields compared to Australian Shares</a:t>
            </a:r>
          </a:p>
        </p:txBody>
      </p:sp>
      <p:sp>
        <p:nvSpPr>
          <p:cNvPr id="4" name="Slide Number Placeholder 3">
            <a:extLst>
              <a:ext uri="{FF2B5EF4-FFF2-40B4-BE49-F238E27FC236}">
                <a16:creationId xmlns:a16="http://schemas.microsoft.com/office/drawing/2014/main" id="{ADB734FE-6023-8BC0-9C09-243F72109109}"/>
              </a:ext>
            </a:extLst>
          </p:cNvPr>
          <p:cNvSpPr>
            <a:spLocks noGrp="1"/>
          </p:cNvSpPr>
          <p:nvPr>
            <p:ph type="sldNum" sz="quarter" idx="10"/>
          </p:nvPr>
        </p:nvSpPr>
        <p:spPr/>
        <p:txBody>
          <a:bodyPr/>
          <a:lstStyle/>
          <a:p>
            <a:fld id="{124866B3-8C2A-4B94-AF1A-57C3F889C822}" type="slidenum">
              <a:rPr lang="en-AU" smtClean="0"/>
              <a:pPr/>
              <a:t>62</a:t>
            </a:fld>
            <a:endParaRPr lang="en-AU" sz="941" dirty="0"/>
          </a:p>
        </p:txBody>
      </p:sp>
      <p:pic>
        <p:nvPicPr>
          <p:cNvPr id="6" name="Picture 5">
            <a:extLst>
              <a:ext uri="{FF2B5EF4-FFF2-40B4-BE49-F238E27FC236}">
                <a16:creationId xmlns:a16="http://schemas.microsoft.com/office/drawing/2014/main" id="{55DC4C4F-817A-9020-FE1F-EE956BA0EB5E}"/>
              </a:ext>
            </a:extLst>
          </p:cNvPr>
          <p:cNvPicPr>
            <a:picLocks noChangeAspect="1"/>
          </p:cNvPicPr>
          <p:nvPr/>
        </p:nvPicPr>
        <p:blipFill>
          <a:blip r:embed="rId2"/>
          <a:stretch>
            <a:fillRect/>
          </a:stretch>
        </p:blipFill>
        <p:spPr>
          <a:xfrm>
            <a:off x="1404257" y="762000"/>
            <a:ext cx="8969829" cy="5933605"/>
          </a:xfrm>
          <a:prstGeom prst="rect">
            <a:avLst/>
          </a:prstGeom>
        </p:spPr>
      </p:pic>
      <p:sp>
        <p:nvSpPr>
          <p:cNvPr id="9" name="TextBox 8">
            <a:extLst>
              <a:ext uri="{FF2B5EF4-FFF2-40B4-BE49-F238E27FC236}">
                <a16:creationId xmlns:a16="http://schemas.microsoft.com/office/drawing/2014/main" id="{2B062BC2-9F11-4F3E-E2B4-8DBA644761F1}"/>
              </a:ext>
            </a:extLst>
          </p:cNvPr>
          <p:cNvSpPr txBox="1"/>
          <p:nvPr/>
        </p:nvSpPr>
        <p:spPr>
          <a:xfrm>
            <a:off x="9111344" y="2326251"/>
            <a:ext cx="729342" cy="2031325"/>
          </a:xfrm>
          <a:prstGeom prst="rect">
            <a:avLst/>
          </a:prstGeom>
          <a:noFill/>
        </p:spPr>
        <p:txBody>
          <a:bodyPr wrap="square" rtlCol="0">
            <a:spAutoFit/>
          </a:bodyPr>
          <a:lstStyle/>
          <a:p>
            <a:r>
              <a:rPr lang="en-AU" sz="1400" b="1" dirty="0">
                <a:solidFill>
                  <a:srgbClr val="0000FF"/>
                </a:solidFill>
              </a:rPr>
              <a:t>5.3 %</a:t>
            </a:r>
          </a:p>
          <a:p>
            <a:r>
              <a:rPr lang="en-AU" sz="1400" b="1" dirty="0">
                <a:solidFill>
                  <a:srgbClr val="FF0000"/>
                </a:solidFill>
              </a:rPr>
              <a:t>5.0 %</a:t>
            </a:r>
          </a:p>
          <a:p>
            <a:endParaRPr lang="en-AU" sz="1400" b="1" dirty="0">
              <a:solidFill>
                <a:srgbClr val="FF0000"/>
              </a:solidFill>
            </a:endParaRPr>
          </a:p>
          <a:p>
            <a:endParaRPr lang="en-AU" sz="1400" b="1" dirty="0">
              <a:solidFill>
                <a:srgbClr val="FF0000"/>
              </a:solidFill>
            </a:endParaRPr>
          </a:p>
          <a:p>
            <a:endParaRPr lang="en-AU" sz="1400" b="1" dirty="0">
              <a:solidFill>
                <a:srgbClr val="FF0000"/>
              </a:solidFill>
            </a:endParaRPr>
          </a:p>
          <a:p>
            <a:endParaRPr lang="en-AU" sz="1400" b="1" dirty="0">
              <a:solidFill>
                <a:srgbClr val="FF0000"/>
              </a:solidFill>
            </a:endParaRPr>
          </a:p>
          <a:p>
            <a:endParaRPr lang="en-AU" sz="1400" b="1" dirty="0">
              <a:solidFill>
                <a:srgbClr val="FF0000"/>
              </a:solidFill>
            </a:endParaRPr>
          </a:p>
          <a:p>
            <a:endParaRPr lang="en-AU" sz="1400" b="1" dirty="0">
              <a:solidFill>
                <a:srgbClr val="FF0000"/>
              </a:solidFill>
            </a:endParaRPr>
          </a:p>
          <a:p>
            <a:r>
              <a:rPr lang="en-AU" sz="1400" b="1" dirty="0">
                <a:solidFill>
                  <a:srgbClr val="006600"/>
                </a:solidFill>
              </a:rPr>
              <a:t>2.9 %</a:t>
            </a:r>
          </a:p>
        </p:txBody>
      </p:sp>
    </p:spTree>
    <p:extLst>
      <p:ext uri="{BB962C8B-B14F-4D97-AF65-F5344CB8AC3E}">
        <p14:creationId xmlns:p14="http://schemas.microsoft.com/office/powerpoint/2010/main" val="2575847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DBBBB-C62F-ACAA-7CFD-A6CF96D48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30165-D59F-2886-756D-ED9669A8A621}"/>
              </a:ext>
            </a:extLst>
          </p:cNvPr>
          <p:cNvSpPr>
            <a:spLocks noGrp="1"/>
          </p:cNvSpPr>
          <p:nvPr>
            <p:ph type="title"/>
          </p:nvPr>
        </p:nvSpPr>
        <p:spPr>
          <a:xfrm>
            <a:off x="353544" y="227894"/>
            <a:ext cx="10028743" cy="836817"/>
          </a:xfrm>
        </p:spPr>
        <p:txBody>
          <a:bodyPr/>
          <a:lstStyle/>
          <a:p>
            <a:r>
              <a:rPr lang="en-AU" sz="2000" dirty="0"/>
              <a:t>Australian Dollar gains have faded against the US Dollar.  </a:t>
            </a:r>
            <a:r>
              <a:rPr lang="en-AU" sz="2000" b="0" dirty="0"/>
              <a:t>Australian bond yields are higher than the United States but the margin has declined from 0.8 % to 0.3%</a:t>
            </a:r>
            <a:r>
              <a:rPr lang="en-AU" sz="2000" dirty="0"/>
              <a:t>. </a:t>
            </a:r>
          </a:p>
        </p:txBody>
      </p:sp>
      <p:sp>
        <p:nvSpPr>
          <p:cNvPr id="4" name="Slide Number Placeholder 3">
            <a:extLst>
              <a:ext uri="{FF2B5EF4-FFF2-40B4-BE49-F238E27FC236}">
                <a16:creationId xmlns:a16="http://schemas.microsoft.com/office/drawing/2014/main" id="{C7F726F1-AD16-4BC9-84C6-826AC9AE15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13ADC23-3F2A-A2FC-C967-1C948973F483}"/>
              </a:ext>
            </a:extLst>
          </p:cNvPr>
          <p:cNvPicPr>
            <a:picLocks noChangeAspect="1"/>
          </p:cNvPicPr>
          <p:nvPr/>
        </p:nvPicPr>
        <p:blipFill>
          <a:blip r:embed="rId2"/>
          <a:stretch>
            <a:fillRect/>
          </a:stretch>
        </p:blipFill>
        <p:spPr>
          <a:xfrm>
            <a:off x="1959429" y="1064711"/>
            <a:ext cx="7870371" cy="5630894"/>
          </a:xfrm>
          <a:prstGeom prst="rect">
            <a:avLst/>
          </a:prstGeom>
        </p:spPr>
      </p:pic>
    </p:spTree>
    <p:extLst>
      <p:ext uri="{BB962C8B-B14F-4D97-AF65-F5344CB8AC3E}">
        <p14:creationId xmlns:p14="http://schemas.microsoft.com/office/powerpoint/2010/main" val="3271116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B0F6-D55E-651F-6EC1-684CAC6D2652}"/>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85EE943-3B2C-F0E0-D890-D9C9D9D09E96}"/>
              </a:ext>
            </a:extLst>
          </p:cNvPr>
          <p:cNvGraphicFramePr>
            <a:graphicFrameLocks noGrp="1"/>
          </p:cNvGraphicFramePr>
          <p:nvPr>
            <p:ph idx="1"/>
            <p:extLst>
              <p:ext uri="{D42A27DB-BD31-4B8C-83A1-F6EECF244321}">
                <p14:modId xmlns:p14="http://schemas.microsoft.com/office/powerpoint/2010/main" val="76692502"/>
              </p:ext>
            </p:extLst>
          </p:nvPr>
        </p:nvGraphicFramePr>
        <p:xfrm>
          <a:off x="331001" y="1428152"/>
          <a:ext cx="11529997" cy="4619951"/>
        </p:xfrm>
        <a:graphic>
          <a:graphicData uri="http://schemas.openxmlformats.org/drawingml/2006/table">
            <a:tbl>
              <a:tblPr firstRow="1" bandRow="1">
                <a:tableStyleId>{5C22544A-7EE6-4342-B048-85BDC9FD1C3A}</a:tableStyleId>
              </a:tblPr>
              <a:tblGrid>
                <a:gridCol w="2882500">
                  <a:extLst>
                    <a:ext uri="{9D8B030D-6E8A-4147-A177-3AD203B41FA5}">
                      <a16:colId xmlns:a16="http://schemas.microsoft.com/office/drawing/2014/main" val="1343003196"/>
                    </a:ext>
                  </a:extLst>
                </a:gridCol>
                <a:gridCol w="2586901">
                  <a:extLst>
                    <a:ext uri="{9D8B030D-6E8A-4147-A177-3AD203B41FA5}">
                      <a16:colId xmlns:a16="http://schemas.microsoft.com/office/drawing/2014/main" val="3880252219"/>
                    </a:ext>
                  </a:extLst>
                </a:gridCol>
                <a:gridCol w="3178096">
                  <a:extLst>
                    <a:ext uri="{9D8B030D-6E8A-4147-A177-3AD203B41FA5}">
                      <a16:colId xmlns:a16="http://schemas.microsoft.com/office/drawing/2014/main" val="2704860037"/>
                    </a:ext>
                  </a:extLst>
                </a:gridCol>
                <a:gridCol w="2882500">
                  <a:extLst>
                    <a:ext uri="{9D8B030D-6E8A-4147-A177-3AD203B41FA5}">
                      <a16:colId xmlns:a16="http://schemas.microsoft.com/office/drawing/2014/main" val="3537530459"/>
                    </a:ext>
                  </a:extLst>
                </a:gridCol>
              </a:tblGrid>
              <a:tr h="0">
                <a:tc>
                  <a:txBody>
                    <a:bodyPr/>
                    <a:lstStyle/>
                    <a:p>
                      <a:r>
                        <a:rPr kumimoji="0" lang="en-AU" sz="2400" b="1" i="0" u="none" strike="noStrike" kern="1200" cap="none" spc="0" normalizeH="0" baseline="0" noProof="0" dirty="0">
                          <a:ln>
                            <a:noFill/>
                          </a:ln>
                          <a:solidFill>
                            <a:srgbClr val="161818"/>
                          </a:solidFill>
                          <a:effectLst/>
                          <a:uLnTx/>
                          <a:uFillTx/>
                          <a:latin typeface="+mn-lt"/>
                          <a:ea typeface="+mj-ea"/>
                          <a:cs typeface="+mj-cs"/>
                        </a:rPr>
                        <a:t> Tariffs</a:t>
                      </a:r>
                      <a:endParaRPr lang="en-AU" sz="2000" dirty="0"/>
                    </a:p>
                  </a:txBody>
                  <a:tcPr/>
                </a:tc>
                <a:tc>
                  <a:txBody>
                    <a:bodyPr/>
                    <a:lstStyle/>
                    <a:p>
                      <a:pPr algn="ctr"/>
                      <a:r>
                        <a:rPr lang="en-AU" sz="2000" dirty="0"/>
                        <a:t> 2024 under President Biden</a:t>
                      </a:r>
                    </a:p>
                  </a:txBody>
                  <a:tcPr/>
                </a:tc>
                <a:tc>
                  <a:txBody>
                    <a:bodyPr/>
                    <a:lstStyle/>
                    <a:p>
                      <a:pPr algn="ctr"/>
                      <a:r>
                        <a:rPr lang="en-AU" sz="2000" dirty="0"/>
                        <a:t> </a:t>
                      </a:r>
                      <a:r>
                        <a:rPr lang="en-AU" sz="1800" i="1" dirty="0"/>
                        <a:t>Trump’s ‘Liberation Day</a:t>
                      </a:r>
                    </a:p>
                    <a:p>
                      <a:pPr algn="ctr"/>
                      <a:r>
                        <a:rPr lang="en-AU" sz="2000" dirty="0"/>
                        <a:t>April 2 to April 8 </a:t>
                      </a:r>
                    </a:p>
                    <a:p>
                      <a:pPr algn="ctr"/>
                      <a:r>
                        <a:rPr lang="en-AU" sz="2000" dirty="0"/>
                        <a:t>2025</a:t>
                      </a:r>
                    </a:p>
                  </a:txBody>
                  <a:tcPr/>
                </a:tc>
                <a:tc>
                  <a:txBody>
                    <a:bodyPr/>
                    <a:lstStyle/>
                    <a:p>
                      <a:pPr algn="ctr"/>
                      <a:r>
                        <a:rPr lang="en-AU" sz="2400" dirty="0"/>
                        <a:t>Latest </a:t>
                      </a:r>
                    </a:p>
                    <a:p>
                      <a:pPr algn="ctr"/>
                      <a:r>
                        <a:rPr lang="en-AU" sz="2400" dirty="0"/>
                        <a:t>April  2026</a:t>
                      </a:r>
                    </a:p>
                  </a:txBody>
                  <a:tcPr/>
                </a:tc>
                <a:extLst>
                  <a:ext uri="{0D108BD9-81ED-4DB2-BD59-A6C34878D82A}">
                    <a16:rowId xmlns:a16="http://schemas.microsoft.com/office/drawing/2014/main" val="3020866062"/>
                  </a:ext>
                </a:extLst>
              </a:tr>
              <a:tr h="370840">
                <a:tc>
                  <a:txBody>
                    <a:bodyPr/>
                    <a:lstStyle/>
                    <a:p>
                      <a:r>
                        <a:rPr lang="en-AU" sz="2400" dirty="0"/>
                        <a:t>   </a:t>
                      </a:r>
                      <a:r>
                        <a:rPr lang="en-AU" sz="2400" b="1" dirty="0">
                          <a:solidFill>
                            <a:srgbClr val="006600"/>
                          </a:solidFill>
                        </a:rPr>
                        <a:t>AUSTRALIA</a:t>
                      </a:r>
                    </a:p>
                  </a:txBody>
                  <a:tcPr/>
                </a:tc>
                <a:tc>
                  <a:txBody>
                    <a:bodyPr/>
                    <a:lstStyle/>
                    <a:p>
                      <a:r>
                        <a:rPr lang="en-AU" sz="2400" dirty="0"/>
                        <a:t>           0 % </a:t>
                      </a:r>
                    </a:p>
                  </a:txBody>
                  <a:tcPr/>
                </a:tc>
                <a:tc>
                  <a:txBody>
                    <a:bodyPr/>
                    <a:lstStyle/>
                    <a:p>
                      <a:pPr algn="ctr"/>
                      <a:r>
                        <a:rPr lang="en-AU" sz="2400" b="1" dirty="0">
                          <a:solidFill>
                            <a:srgbClr val="008000"/>
                          </a:solidFill>
                        </a:rPr>
                        <a:t>10 %  </a:t>
                      </a:r>
                    </a:p>
                  </a:txBody>
                  <a:tcPr/>
                </a:tc>
                <a:tc>
                  <a:txBody>
                    <a:bodyPr/>
                    <a:lstStyle/>
                    <a:p>
                      <a:pPr algn="ctr"/>
                      <a:r>
                        <a:rPr lang="en-AU" sz="2400" b="1" dirty="0">
                          <a:solidFill>
                            <a:srgbClr val="008000"/>
                          </a:solidFill>
                        </a:rPr>
                        <a:t>10 %</a:t>
                      </a:r>
                    </a:p>
                  </a:txBody>
                  <a:tcPr/>
                </a:tc>
                <a:extLst>
                  <a:ext uri="{0D108BD9-81ED-4DB2-BD59-A6C34878D82A}">
                    <a16:rowId xmlns:a16="http://schemas.microsoft.com/office/drawing/2014/main" val="464065513"/>
                  </a:ext>
                </a:extLst>
              </a:tr>
              <a:tr h="370840">
                <a:tc>
                  <a:txBody>
                    <a:bodyPr/>
                    <a:lstStyle/>
                    <a:p>
                      <a:r>
                        <a:rPr lang="en-AU" sz="2400" dirty="0"/>
                        <a:t>   EUROPE</a:t>
                      </a:r>
                    </a:p>
                  </a:txBody>
                  <a:tcPr/>
                </a:tc>
                <a:tc>
                  <a:txBody>
                    <a:bodyPr/>
                    <a:lstStyle/>
                    <a:p>
                      <a:pPr algn="ctr"/>
                      <a:r>
                        <a:rPr lang="en-AU" sz="2400" dirty="0"/>
                        <a:t>  2 %</a:t>
                      </a:r>
                    </a:p>
                  </a:txBody>
                  <a:tcPr/>
                </a:tc>
                <a:tc>
                  <a:txBody>
                    <a:bodyPr/>
                    <a:lstStyle/>
                    <a:p>
                      <a:pPr algn="ctr"/>
                      <a:r>
                        <a:rPr lang="en-AU" sz="2400" dirty="0"/>
                        <a:t>20 %</a:t>
                      </a:r>
                    </a:p>
                  </a:txBody>
                  <a:tcPr/>
                </a:tc>
                <a:tc>
                  <a:txBody>
                    <a:bodyPr/>
                    <a:lstStyle/>
                    <a:p>
                      <a:pPr algn="ctr"/>
                      <a:r>
                        <a:rPr lang="en-AU" sz="2400" dirty="0"/>
                        <a:t>15 %</a:t>
                      </a:r>
                    </a:p>
                  </a:txBody>
                  <a:tcPr/>
                </a:tc>
                <a:extLst>
                  <a:ext uri="{0D108BD9-81ED-4DB2-BD59-A6C34878D82A}">
                    <a16:rowId xmlns:a16="http://schemas.microsoft.com/office/drawing/2014/main" val="3244767016"/>
                  </a:ext>
                </a:extLst>
              </a:tr>
              <a:tr h="370840">
                <a:tc>
                  <a:txBody>
                    <a:bodyPr/>
                    <a:lstStyle/>
                    <a:p>
                      <a:r>
                        <a:rPr lang="en-AU" sz="2400" dirty="0"/>
                        <a:t>   </a:t>
                      </a:r>
                      <a:r>
                        <a:rPr lang="en-AU" sz="2400" b="1" dirty="0">
                          <a:solidFill>
                            <a:srgbClr val="FF0000"/>
                          </a:solidFill>
                        </a:rPr>
                        <a:t>CHINA</a:t>
                      </a:r>
                    </a:p>
                  </a:txBody>
                  <a:tcPr/>
                </a:tc>
                <a:tc>
                  <a:txBody>
                    <a:bodyPr/>
                    <a:lstStyle/>
                    <a:p>
                      <a:pPr algn="ctr"/>
                      <a:r>
                        <a:rPr lang="en-AU" sz="2400" dirty="0"/>
                        <a:t>16 %</a:t>
                      </a:r>
                    </a:p>
                  </a:txBody>
                  <a:tcPr/>
                </a:tc>
                <a:tc>
                  <a:txBody>
                    <a:bodyPr/>
                    <a:lstStyle/>
                    <a:p>
                      <a:pPr algn="ctr"/>
                      <a:r>
                        <a:rPr lang="en-AU" sz="2400" b="1" dirty="0">
                          <a:solidFill>
                            <a:srgbClr val="FF0000"/>
                          </a:solidFill>
                        </a:rPr>
                        <a:t>145 %</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AU" sz="2400" b="1" dirty="0">
                          <a:solidFill>
                            <a:srgbClr val="FF0000"/>
                          </a:solidFill>
                        </a:rPr>
                        <a:t>20 %</a:t>
                      </a:r>
                    </a:p>
                  </a:txBody>
                  <a:tcPr/>
                </a:tc>
                <a:extLst>
                  <a:ext uri="{0D108BD9-81ED-4DB2-BD59-A6C34878D82A}">
                    <a16:rowId xmlns:a16="http://schemas.microsoft.com/office/drawing/2014/main" val="978280049"/>
                  </a:ext>
                </a:extLst>
              </a:tr>
              <a:tr h="370840">
                <a:tc>
                  <a:txBody>
                    <a:bodyPr/>
                    <a:lstStyle/>
                    <a:p>
                      <a:r>
                        <a:rPr lang="en-AU" sz="2400" dirty="0"/>
                        <a:t>   JAPAN</a:t>
                      </a:r>
                    </a:p>
                  </a:txBody>
                  <a:tcPr/>
                </a:tc>
                <a:tc>
                  <a:txBody>
                    <a:bodyPr/>
                    <a:lstStyle/>
                    <a:p>
                      <a:r>
                        <a:rPr lang="en-AU" dirty="0"/>
                        <a:t>               </a:t>
                      </a:r>
                      <a:r>
                        <a:rPr lang="en-AU" sz="2400" dirty="0"/>
                        <a:t>2 %</a:t>
                      </a:r>
                    </a:p>
                  </a:txBody>
                  <a:tcPr/>
                </a:tc>
                <a:tc>
                  <a:txBody>
                    <a:bodyPr/>
                    <a:lstStyle/>
                    <a:p>
                      <a:pPr algn="ctr"/>
                      <a:r>
                        <a:rPr lang="en-AU" sz="2400" dirty="0"/>
                        <a:t>25 %</a:t>
                      </a:r>
                    </a:p>
                  </a:txBody>
                  <a:tcPr/>
                </a:tc>
                <a:tc>
                  <a:txBody>
                    <a:bodyPr/>
                    <a:lstStyle/>
                    <a:p>
                      <a:pPr algn="ctr"/>
                      <a:r>
                        <a:rPr lang="en-AU" sz="2400" dirty="0"/>
                        <a:t>15 %</a:t>
                      </a:r>
                    </a:p>
                  </a:txBody>
                  <a:tcPr/>
                </a:tc>
                <a:extLst>
                  <a:ext uri="{0D108BD9-81ED-4DB2-BD59-A6C34878D82A}">
                    <a16:rowId xmlns:a16="http://schemas.microsoft.com/office/drawing/2014/main" val="301560108"/>
                  </a:ext>
                </a:extLst>
              </a:tr>
              <a:tr h="370840">
                <a:tc>
                  <a:txBody>
                    <a:bodyPr/>
                    <a:lstStyle/>
                    <a:p>
                      <a:pPr algn="ctr"/>
                      <a:r>
                        <a:rPr lang="en-AU" sz="2000" i="1" dirty="0"/>
                        <a:t>Aluminium &amp; Steel</a:t>
                      </a:r>
                    </a:p>
                  </a:txBody>
                  <a:tcPr/>
                </a:tc>
                <a:tc>
                  <a:txBody>
                    <a:bodyPr/>
                    <a:lstStyle/>
                    <a:p>
                      <a:pPr algn="ctr"/>
                      <a:r>
                        <a:rPr kumimoji="0" lang="en-AU" sz="1801" b="0" i="0" u="none" strike="noStrike" kern="1200" cap="none" spc="0" normalizeH="0" baseline="0" noProof="0" dirty="0">
                          <a:ln>
                            <a:noFill/>
                          </a:ln>
                          <a:solidFill>
                            <a:prstClr val="black"/>
                          </a:solidFill>
                          <a:effectLst/>
                          <a:uLnTx/>
                          <a:uFillTx/>
                          <a:latin typeface="+mn-lt"/>
                          <a:ea typeface="+mn-ea"/>
                          <a:cs typeface="+mn-cs"/>
                        </a:rPr>
                        <a:t> </a:t>
                      </a:r>
                      <a:r>
                        <a:rPr kumimoji="0" lang="en-AU" sz="2000" b="0" i="0" u="none" strike="noStrike" kern="1200" cap="none" spc="0" normalizeH="0" baseline="0" noProof="0" dirty="0">
                          <a:ln>
                            <a:noFill/>
                          </a:ln>
                          <a:solidFill>
                            <a:prstClr val="black"/>
                          </a:solidFill>
                          <a:effectLst/>
                          <a:uLnTx/>
                          <a:uFillTx/>
                          <a:latin typeface="+mn-lt"/>
                          <a:ea typeface="+mn-ea"/>
                          <a:cs typeface="+mn-cs"/>
                        </a:rPr>
                        <a:t>25%  </a:t>
                      </a:r>
                      <a:r>
                        <a:rPr kumimoji="0" lang="en-AU" sz="1600" b="0" i="0" u="none" strike="noStrike" kern="1200" cap="none" spc="0" normalizeH="0" baseline="0" noProof="0" dirty="0">
                          <a:ln>
                            <a:noFill/>
                          </a:ln>
                          <a:solidFill>
                            <a:prstClr val="black"/>
                          </a:solidFill>
                          <a:effectLst/>
                          <a:uLnTx/>
                          <a:uFillTx/>
                          <a:latin typeface="+mn-lt"/>
                          <a:ea typeface="+mn-ea"/>
                          <a:cs typeface="+mn-cs"/>
                        </a:rPr>
                        <a:t>China  &amp; Mexico </a:t>
                      </a:r>
                      <a:endParaRPr lang="en-AU" sz="1600" i="1" dirty="0"/>
                    </a:p>
                  </a:txBody>
                  <a:tcPr/>
                </a:tc>
                <a:tc>
                  <a:txBody>
                    <a:bodyPr/>
                    <a:lstStyle/>
                    <a:p>
                      <a:pPr algn="ctr"/>
                      <a:r>
                        <a:rPr lang="en-AU" sz="2400" i="1" dirty="0"/>
                        <a:t>           25 % </a:t>
                      </a:r>
                      <a:r>
                        <a:rPr lang="en-AU" sz="1600" i="1" dirty="0"/>
                        <a:t>all countries</a:t>
                      </a:r>
                    </a:p>
                  </a:txBody>
                  <a:tcPr/>
                </a:tc>
                <a:tc>
                  <a:txBody>
                    <a:bodyPr/>
                    <a:lstStyle/>
                    <a:p>
                      <a:pPr algn="ctr"/>
                      <a:r>
                        <a:rPr lang="en-AU" sz="2400" i="1" dirty="0"/>
                        <a:t>      50 %   </a:t>
                      </a:r>
                      <a:r>
                        <a:rPr lang="en-AU" sz="2000" i="1" dirty="0"/>
                        <a:t>All</a:t>
                      </a:r>
                    </a:p>
                  </a:txBody>
                  <a:tcPr/>
                </a:tc>
                <a:extLst>
                  <a:ext uri="{0D108BD9-81ED-4DB2-BD59-A6C34878D82A}">
                    <a16:rowId xmlns:a16="http://schemas.microsoft.com/office/drawing/2014/main" val="1540883179"/>
                  </a:ext>
                </a:extLst>
              </a:tr>
              <a:tr h="505151">
                <a:tc>
                  <a:txBody>
                    <a:bodyPr/>
                    <a:lstStyle/>
                    <a:p>
                      <a:r>
                        <a:rPr lang="en-AU" sz="2000" b="1" i="1" dirty="0">
                          <a:solidFill>
                            <a:srgbClr val="7030A0"/>
                          </a:solidFill>
                        </a:rPr>
                        <a:t>   </a:t>
                      </a:r>
                      <a:r>
                        <a:rPr lang="en-AU" sz="2400" b="1" i="1" dirty="0">
                          <a:solidFill>
                            <a:srgbClr val="7030A0"/>
                          </a:solidFill>
                        </a:rPr>
                        <a:t>Pharmaceuticals</a:t>
                      </a:r>
                    </a:p>
                  </a:txBody>
                  <a:tcPr/>
                </a:tc>
                <a:tc>
                  <a:txBody>
                    <a:bodyPr/>
                    <a:lstStyle/>
                    <a:p>
                      <a:pPr algn="ctr"/>
                      <a:r>
                        <a:rPr kumimoji="0" lang="en-AU" sz="2000" b="1" i="0" u="none" strike="noStrike" kern="1200" cap="none" spc="0" normalizeH="0" baseline="0" noProof="0" dirty="0">
                          <a:ln>
                            <a:noFill/>
                          </a:ln>
                          <a:solidFill>
                            <a:srgbClr val="7030A0"/>
                          </a:solidFill>
                          <a:effectLst/>
                          <a:uLnTx/>
                          <a:uFillTx/>
                          <a:latin typeface="+mn-lt"/>
                          <a:ea typeface="+mn-ea"/>
                          <a:cs typeface="+mn-cs"/>
                        </a:rPr>
                        <a:t> N/A</a:t>
                      </a:r>
                      <a:endParaRPr lang="en-AU" sz="2000" b="1" i="1" dirty="0">
                        <a:solidFill>
                          <a:srgbClr val="7030A0"/>
                        </a:solidFill>
                      </a:endParaRPr>
                    </a:p>
                  </a:txBody>
                  <a:tcPr/>
                </a:tc>
                <a:tc>
                  <a:txBody>
                    <a:bodyPr/>
                    <a:lstStyle/>
                    <a:p>
                      <a:pPr algn="ctr"/>
                      <a:r>
                        <a:rPr lang="en-AU" sz="2000" b="1" i="1" dirty="0">
                          <a:solidFill>
                            <a:srgbClr val="7030A0"/>
                          </a:solidFill>
                        </a:rPr>
                        <a:t>0 %</a:t>
                      </a:r>
                    </a:p>
                  </a:txBody>
                  <a:tcPr/>
                </a:tc>
                <a:tc>
                  <a:txBody>
                    <a:bodyPr/>
                    <a:lstStyle/>
                    <a:p>
                      <a:pPr algn="ctr"/>
                      <a:r>
                        <a:rPr lang="en-AU" sz="2400" b="1" i="1" dirty="0">
                          <a:solidFill>
                            <a:srgbClr val="7030A0"/>
                          </a:solidFill>
                        </a:rPr>
                        <a:t>100 %</a:t>
                      </a:r>
                    </a:p>
                  </a:txBody>
                  <a:tcPr/>
                </a:tc>
                <a:extLst>
                  <a:ext uri="{0D108BD9-81ED-4DB2-BD59-A6C34878D82A}">
                    <a16:rowId xmlns:a16="http://schemas.microsoft.com/office/drawing/2014/main" val="1018163678"/>
                  </a:ext>
                </a:extLst>
              </a:tr>
              <a:tr h="370840">
                <a:tc>
                  <a:txBody>
                    <a:bodyPr/>
                    <a:lstStyle/>
                    <a:p>
                      <a:pPr algn="ctr"/>
                      <a:r>
                        <a:rPr lang="en-AU" sz="2400" dirty="0"/>
                        <a:t>  </a:t>
                      </a:r>
                      <a:r>
                        <a:rPr lang="en-AU" sz="2400" b="1" dirty="0">
                          <a:solidFill>
                            <a:srgbClr val="0000FF"/>
                          </a:solidFill>
                        </a:rPr>
                        <a:t>USA Effective Tariff rate </a:t>
                      </a:r>
                    </a:p>
                  </a:txBody>
                  <a:tcPr/>
                </a:tc>
                <a:tc>
                  <a:txBody>
                    <a:bodyPr/>
                    <a:lstStyle/>
                    <a:p>
                      <a:pPr algn="ctr"/>
                      <a:r>
                        <a:rPr lang="en-AU" sz="2800" dirty="0"/>
                        <a:t>   </a:t>
                      </a:r>
                      <a:r>
                        <a:rPr lang="en-AU" sz="2800" b="1" dirty="0">
                          <a:solidFill>
                            <a:srgbClr val="0000FF"/>
                          </a:solidFill>
                        </a:rPr>
                        <a:t>2.4 %</a:t>
                      </a:r>
                    </a:p>
                  </a:txBody>
                  <a:tcPr/>
                </a:tc>
                <a:tc>
                  <a:txBody>
                    <a:bodyPr/>
                    <a:lstStyle/>
                    <a:p>
                      <a:pPr algn="ctr"/>
                      <a:r>
                        <a:rPr lang="en-AU" sz="2800" b="1" dirty="0">
                          <a:solidFill>
                            <a:srgbClr val="0000FF"/>
                          </a:solidFill>
                        </a:rPr>
                        <a:t>24 %</a:t>
                      </a:r>
                    </a:p>
                  </a:txBody>
                  <a:tcPr/>
                </a:tc>
                <a:tc>
                  <a:txBody>
                    <a:bodyPr/>
                    <a:lstStyle/>
                    <a:p>
                      <a:pPr algn="ctr"/>
                      <a:r>
                        <a:rPr lang="en-AU" sz="2800" b="1" dirty="0">
                          <a:solidFill>
                            <a:srgbClr val="0000FF"/>
                          </a:solidFill>
                        </a:rPr>
                        <a:t>   11.8 %</a:t>
                      </a:r>
                    </a:p>
                  </a:txBody>
                  <a:tcPr/>
                </a:tc>
                <a:extLst>
                  <a:ext uri="{0D108BD9-81ED-4DB2-BD59-A6C34878D82A}">
                    <a16:rowId xmlns:a16="http://schemas.microsoft.com/office/drawing/2014/main" val="2431724035"/>
                  </a:ext>
                </a:extLst>
              </a:tr>
            </a:tbl>
          </a:graphicData>
        </a:graphic>
      </p:graphicFrame>
      <p:sp>
        <p:nvSpPr>
          <p:cNvPr id="3" name="Slide Number Placeholder 2">
            <a:extLst>
              <a:ext uri="{FF2B5EF4-FFF2-40B4-BE49-F238E27FC236}">
                <a16:creationId xmlns:a16="http://schemas.microsoft.com/office/drawing/2014/main" id="{3FA049B9-07AE-5F16-11C7-EAB39ABD3B56}"/>
              </a:ext>
            </a:extLst>
          </p:cNvPr>
          <p:cNvSpPr>
            <a:spLocks noGrp="1"/>
          </p:cNvSpPr>
          <p:nvPr>
            <p:ph type="sldNum" sz="quarter" idx="12"/>
          </p:nvPr>
        </p:nvSpPr>
        <p:spPr/>
        <p:txBody>
          <a:bodyPr/>
          <a:lstStyle/>
          <a:p>
            <a:fld id="{E6316B6A-336A-44FF-82DA-A4D1594FA055}" type="slidenum">
              <a:rPr lang="en-AU" smtClean="0"/>
              <a:t>64</a:t>
            </a:fld>
            <a:endParaRPr lang="en-AU" dirty="0"/>
          </a:p>
        </p:txBody>
      </p:sp>
      <p:sp>
        <p:nvSpPr>
          <p:cNvPr id="4" name="Title 3">
            <a:extLst>
              <a:ext uri="{FF2B5EF4-FFF2-40B4-BE49-F238E27FC236}">
                <a16:creationId xmlns:a16="http://schemas.microsoft.com/office/drawing/2014/main" id="{1ABD40AA-FD91-9A11-FC08-EE4B281109F2}"/>
              </a:ext>
            </a:extLst>
          </p:cNvPr>
          <p:cNvSpPr>
            <a:spLocks noGrp="1"/>
          </p:cNvSpPr>
          <p:nvPr>
            <p:ph type="title"/>
          </p:nvPr>
        </p:nvSpPr>
        <p:spPr>
          <a:xfrm>
            <a:off x="74428" y="301019"/>
            <a:ext cx="10398641" cy="765544"/>
          </a:xfrm>
        </p:spPr>
        <p:txBody>
          <a:bodyPr/>
          <a:lstStyle/>
          <a:p>
            <a:r>
              <a:rPr lang="en-AU" sz="2000" dirty="0"/>
              <a:t>President Trump in April 2025 :</a:t>
            </a:r>
            <a:br>
              <a:rPr lang="en-AU" sz="2000" dirty="0"/>
            </a:br>
            <a:r>
              <a:rPr lang="en-AU" sz="2400" b="0" i="1" dirty="0">
                <a:solidFill>
                  <a:srgbClr val="0000FF"/>
                </a:solidFill>
                <a:effectLst/>
                <a:latin typeface="Arial" panose="020B0604020202020204" pitchFamily="34" charset="0"/>
                <a:cs typeface="Arial" panose="020B0604020202020204" pitchFamily="34" charset="0"/>
              </a:rPr>
              <a:t>“ I always say </a:t>
            </a:r>
            <a:r>
              <a:rPr lang="en-AU" sz="2400" i="1" dirty="0">
                <a:solidFill>
                  <a:srgbClr val="0000FF"/>
                </a:solidFill>
                <a:effectLst/>
                <a:latin typeface="Arial" panose="020B0604020202020204" pitchFamily="34" charset="0"/>
                <a:cs typeface="Arial" panose="020B0604020202020204" pitchFamily="34" charset="0"/>
              </a:rPr>
              <a:t>‘ tariffs' is the most beautiful word </a:t>
            </a:r>
            <a:r>
              <a:rPr lang="en-AU" sz="2400" b="0" i="1" dirty="0">
                <a:solidFill>
                  <a:srgbClr val="0000FF"/>
                </a:solidFill>
                <a:effectLst/>
                <a:latin typeface="Arial" panose="020B0604020202020204" pitchFamily="34" charset="0"/>
                <a:cs typeface="Arial" panose="020B0604020202020204" pitchFamily="34" charset="0"/>
              </a:rPr>
              <a:t>to me in the dictionary ” *</a:t>
            </a:r>
            <a:endParaRPr lang="en-AU" sz="2400" i="1" dirty="0">
              <a:solidFill>
                <a:srgbClr val="0000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F192A0-A94F-917B-1F9F-67AE9C540F68}"/>
              </a:ext>
            </a:extLst>
          </p:cNvPr>
          <p:cNvSpPr txBox="1"/>
          <p:nvPr/>
        </p:nvSpPr>
        <p:spPr>
          <a:xfrm>
            <a:off x="0" y="6361741"/>
            <a:ext cx="11802140" cy="461665"/>
          </a:xfrm>
          <a:prstGeom prst="rect">
            <a:avLst/>
          </a:prstGeom>
          <a:noFill/>
        </p:spPr>
        <p:txBody>
          <a:bodyPr wrap="square" rtlCol="0">
            <a:spAutoFit/>
          </a:bodyPr>
          <a:lstStyle/>
          <a:p>
            <a:r>
              <a:rPr lang="en-AU" sz="1200" b="1" dirty="0"/>
              <a:t>Source NPR  </a:t>
            </a:r>
            <a:r>
              <a:rPr lang="en-AU" sz="1200" b="1" dirty="0">
                <a:hlinkClick r:id="rId3"/>
              </a:rPr>
              <a:t>https://www.npr.org/2025/04/09/nx-s1-5355661/tariffs-history-meaning</a:t>
            </a:r>
            <a:r>
              <a:rPr lang="en-AU" sz="1200" b="1" dirty="0"/>
              <a:t> ,  World Trade Organisation for 2024 data   World Tariff Profiles    </a:t>
            </a:r>
          </a:p>
          <a:p>
            <a:r>
              <a:rPr lang="en-AU" sz="1200" b="1" dirty="0"/>
              <a:t>and  Yale University  Budget Labs</a:t>
            </a:r>
          </a:p>
        </p:txBody>
      </p:sp>
      <p:sp>
        <p:nvSpPr>
          <p:cNvPr id="7" name="Oval 6">
            <a:extLst>
              <a:ext uri="{FF2B5EF4-FFF2-40B4-BE49-F238E27FC236}">
                <a16:creationId xmlns:a16="http://schemas.microsoft.com/office/drawing/2014/main" id="{D2B4BE45-8F42-47F4-51CB-BFB979E93024}"/>
              </a:ext>
            </a:extLst>
          </p:cNvPr>
          <p:cNvSpPr/>
          <p:nvPr/>
        </p:nvSpPr>
        <p:spPr>
          <a:xfrm>
            <a:off x="9670310" y="5268686"/>
            <a:ext cx="1605517" cy="731466"/>
          </a:xfrm>
          <a:prstGeom prst="ellips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7733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73972-42BC-3A5F-03A5-ABF45E3CAC0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9EFFFD-2A75-4DA7-A56A-7C44E8A989C4}"/>
              </a:ext>
            </a:extLst>
          </p:cNvPr>
          <p:cNvSpPr>
            <a:spLocks noGrp="1"/>
          </p:cNvSpPr>
          <p:nvPr>
            <p:ph type="sldNum" sz="quarter" idx="12"/>
          </p:nvPr>
        </p:nvSpPr>
        <p:spPr/>
        <p:txBody>
          <a:bodyPr/>
          <a:lstStyle/>
          <a:p>
            <a:fld id="{E6316B6A-336A-44FF-82DA-A4D1594FA055}" type="slidenum">
              <a:rPr lang="en-AU" smtClean="0"/>
              <a:t>65</a:t>
            </a:fld>
            <a:endParaRPr lang="en-AU" dirty="0"/>
          </a:p>
        </p:txBody>
      </p:sp>
      <p:sp>
        <p:nvSpPr>
          <p:cNvPr id="4" name="Title 3">
            <a:extLst>
              <a:ext uri="{FF2B5EF4-FFF2-40B4-BE49-F238E27FC236}">
                <a16:creationId xmlns:a16="http://schemas.microsoft.com/office/drawing/2014/main" id="{6A329350-057E-1134-8E26-3B40ABDBD65D}"/>
              </a:ext>
            </a:extLst>
          </p:cNvPr>
          <p:cNvSpPr>
            <a:spLocks noGrp="1"/>
          </p:cNvSpPr>
          <p:nvPr>
            <p:ph type="title"/>
          </p:nvPr>
        </p:nvSpPr>
        <p:spPr>
          <a:xfrm>
            <a:off x="104663" y="276148"/>
            <a:ext cx="10389166" cy="872260"/>
          </a:xfrm>
        </p:spPr>
        <p:txBody>
          <a:bodyPr/>
          <a:lstStyle/>
          <a:p>
            <a:r>
              <a:rPr lang="en-AU" sz="2000" i="1" dirty="0">
                <a:solidFill>
                  <a:schemeClr val="accent1"/>
                </a:solidFill>
              </a:rPr>
              <a:t>“Back to the Future” </a:t>
            </a:r>
            <a:r>
              <a:rPr lang="en-AU" sz="2000" dirty="0">
                <a:solidFill>
                  <a:schemeClr val="accent1"/>
                </a:solidFill>
              </a:rPr>
              <a:t>for US trade policy  </a:t>
            </a:r>
            <a:r>
              <a:rPr lang="en-AU" sz="2000" dirty="0"/>
              <a:t>:  </a:t>
            </a:r>
            <a:r>
              <a:rPr lang="en-AU" sz="2000" b="1" dirty="0"/>
              <a:t>American consumers confront an  “</a:t>
            </a:r>
            <a:r>
              <a:rPr lang="en-AU" sz="2000" b="1" i="1" dirty="0">
                <a:solidFill>
                  <a:srgbClr val="0000FF"/>
                </a:solidFill>
              </a:rPr>
              <a:t>average effective tariff rate of </a:t>
            </a:r>
            <a:r>
              <a:rPr lang="en-AU" sz="2000" i="1" dirty="0">
                <a:solidFill>
                  <a:srgbClr val="0000FF"/>
                </a:solidFill>
              </a:rPr>
              <a:t>17.9 </a:t>
            </a:r>
            <a:r>
              <a:rPr lang="en-AU" sz="2000" b="1" i="1" dirty="0">
                <a:solidFill>
                  <a:srgbClr val="0000FF"/>
                </a:solidFill>
              </a:rPr>
              <a:t>%</a:t>
            </a:r>
            <a:r>
              <a:rPr lang="en-AU" sz="2000" dirty="0"/>
              <a:t>  according to the Yale University’s  Budget Lab.</a:t>
            </a:r>
            <a:br>
              <a:rPr lang="en-AU" sz="2000" dirty="0"/>
            </a:br>
            <a:r>
              <a:rPr lang="en-AU" sz="2000" dirty="0"/>
              <a:t>  </a:t>
            </a:r>
            <a:br>
              <a:rPr lang="en-AU" sz="2000" dirty="0"/>
            </a:br>
            <a:br>
              <a:rPr lang="en-AU" sz="2000" dirty="0"/>
            </a:br>
            <a:r>
              <a:rPr lang="en-AU" sz="2000" dirty="0"/>
              <a:t> </a:t>
            </a:r>
          </a:p>
        </p:txBody>
      </p:sp>
      <p:sp>
        <p:nvSpPr>
          <p:cNvPr id="5" name="TextBox 4">
            <a:extLst>
              <a:ext uri="{FF2B5EF4-FFF2-40B4-BE49-F238E27FC236}">
                <a16:creationId xmlns:a16="http://schemas.microsoft.com/office/drawing/2014/main" id="{FE4E5D55-45CB-0A8A-7606-19DD4820F0D6}"/>
              </a:ext>
            </a:extLst>
          </p:cNvPr>
          <p:cNvSpPr txBox="1"/>
          <p:nvPr/>
        </p:nvSpPr>
        <p:spPr>
          <a:xfrm>
            <a:off x="104663" y="4196002"/>
            <a:ext cx="1383895" cy="1569660"/>
          </a:xfrm>
          <a:prstGeom prst="rect">
            <a:avLst/>
          </a:prstGeom>
          <a:noFill/>
        </p:spPr>
        <p:txBody>
          <a:bodyPr wrap="square">
            <a:spAutoFit/>
          </a:bodyPr>
          <a:lstStyle/>
          <a:p>
            <a:r>
              <a:rPr lang="en-AU" sz="1200" dirty="0"/>
              <a:t>Source</a:t>
            </a:r>
          </a:p>
          <a:p>
            <a:endParaRPr lang="en-AU" sz="1200" dirty="0"/>
          </a:p>
          <a:p>
            <a:r>
              <a:rPr lang="en-AU" sz="1200" dirty="0"/>
              <a:t>Yale University Budget Lab : https://budgetlab.yale.edu/research/state-us-tariffs-july-14-2025</a:t>
            </a:r>
          </a:p>
        </p:txBody>
      </p:sp>
      <p:pic>
        <p:nvPicPr>
          <p:cNvPr id="2" name="Picture 1">
            <a:extLst>
              <a:ext uri="{FF2B5EF4-FFF2-40B4-BE49-F238E27FC236}">
                <a16:creationId xmlns:a16="http://schemas.microsoft.com/office/drawing/2014/main" id="{7C6C5E9D-7CAC-1E1D-2AB7-910B671041C1}"/>
              </a:ext>
            </a:extLst>
          </p:cNvPr>
          <p:cNvPicPr>
            <a:picLocks noChangeAspect="1"/>
          </p:cNvPicPr>
          <p:nvPr/>
        </p:nvPicPr>
        <p:blipFill>
          <a:blip r:embed="rId2"/>
          <a:stretch>
            <a:fillRect/>
          </a:stretch>
        </p:blipFill>
        <p:spPr>
          <a:xfrm>
            <a:off x="1488558" y="1017814"/>
            <a:ext cx="9332923" cy="5736772"/>
          </a:xfrm>
          <a:prstGeom prst="rect">
            <a:avLst/>
          </a:prstGeom>
        </p:spPr>
      </p:pic>
      <p:cxnSp>
        <p:nvCxnSpPr>
          <p:cNvPr id="13" name="Straight Arrow Connector 12">
            <a:extLst>
              <a:ext uri="{FF2B5EF4-FFF2-40B4-BE49-F238E27FC236}">
                <a16:creationId xmlns:a16="http://schemas.microsoft.com/office/drawing/2014/main" id="{98843D6A-426E-3ABC-5343-C3845EEC0724}"/>
              </a:ext>
            </a:extLst>
          </p:cNvPr>
          <p:cNvCxnSpPr>
            <a:cxnSpLocks/>
          </p:cNvCxnSpPr>
          <p:nvPr/>
        </p:nvCxnSpPr>
        <p:spPr>
          <a:xfrm flipH="1">
            <a:off x="4234543" y="4038600"/>
            <a:ext cx="4767943" cy="0"/>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D68FC4-AA71-20D6-1207-9040D6D3B2F6}"/>
              </a:ext>
            </a:extLst>
          </p:cNvPr>
          <p:cNvSpPr txBox="1"/>
          <p:nvPr/>
        </p:nvSpPr>
        <p:spPr>
          <a:xfrm>
            <a:off x="9362255" y="3872836"/>
            <a:ext cx="990059" cy="369332"/>
          </a:xfrm>
          <a:prstGeom prst="rect">
            <a:avLst/>
          </a:prstGeom>
          <a:noFill/>
        </p:spPr>
        <p:txBody>
          <a:bodyPr wrap="square" rtlCol="0">
            <a:spAutoFit/>
          </a:bodyPr>
          <a:lstStyle/>
          <a:p>
            <a:r>
              <a:rPr lang="en-AU" b="1" dirty="0"/>
              <a:t>16.9 %</a:t>
            </a:r>
          </a:p>
        </p:txBody>
      </p:sp>
    </p:spTree>
    <p:extLst>
      <p:ext uri="{BB962C8B-B14F-4D97-AF65-F5344CB8AC3E}">
        <p14:creationId xmlns:p14="http://schemas.microsoft.com/office/powerpoint/2010/main" val="993653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679F1C-4ADE-3875-1D27-4807F72ADB1A}"/>
              </a:ext>
            </a:extLst>
          </p:cNvPr>
          <p:cNvSpPr>
            <a:spLocks noGrp="1"/>
          </p:cNvSpPr>
          <p:nvPr>
            <p:ph idx="1"/>
          </p:nvPr>
        </p:nvSpPr>
        <p:spPr>
          <a:xfrm>
            <a:off x="407504" y="1102135"/>
            <a:ext cx="11635640" cy="5402191"/>
          </a:xfrm>
        </p:spPr>
        <p:txBody>
          <a:bodyPr/>
          <a:lstStyle/>
          <a:p>
            <a:pPr marL="0" indent="0" algn="l">
              <a:buNone/>
            </a:pPr>
            <a:endParaRPr lang="en-AU" sz="1000" b="0" i="0" dirty="0">
              <a:solidFill>
                <a:srgbClr val="3B3C3E"/>
              </a:solidFill>
              <a:effectLst/>
              <a:latin typeface="BlissPro"/>
            </a:endParaRPr>
          </a:p>
          <a:p>
            <a:pPr marL="0" indent="0" algn="l">
              <a:buNone/>
            </a:pPr>
            <a:r>
              <a:rPr lang="en-AU" sz="2400" b="0" i="1" dirty="0">
                <a:solidFill>
                  <a:srgbClr val="3B3C3E"/>
                </a:solidFill>
                <a:effectLst/>
                <a:latin typeface="BlissPro"/>
              </a:rPr>
              <a:t>“ Successive US administrations and Congress have failed to agree on measures to reverse the trend of large annual fiscal deficits and growing interest costs. We do not believe that material multi-year reductions in mandatory spending and deficits will result from current fiscal proposals under consideration. </a:t>
            </a:r>
          </a:p>
          <a:p>
            <a:pPr marL="0" indent="0" algn="l">
              <a:buNone/>
            </a:pPr>
            <a:endParaRPr lang="en-AU" sz="1200" i="1" dirty="0">
              <a:solidFill>
                <a:srgbClr val="3B3C3E"/>
              </a:solidFill>
              <a:latin typeface="BlissPro"/>
            </a:endParaRPr>
          </a:p>
          <a:p>
            <a:pPr marL="0" indent="0" algn="l">
              <a:buNone/>
            </a:pPr>
            <a:r>
              <a:rPr lang="en-AU" sz="2400" b="0" i="1" dirty="0">
                <a:solidFill>
                  <a:srgbClr val="3B3C3E"/>
                </a:solidFill>
                <a:effectLst/>
                <a:latin typeface="BlissPro"/>
              </a:rPr>
              <a:t>Over the next decade, </a:t>
            </a:r>
            <a:r>
              <a:rPr lang="en-AU" sz="2400" i="1" dirty="0">
                <a:solidFill>
                  <a:srgbClr val="3B3C3E"/>
                </a:solidFill>
                <a:effectLst/>
                <a:latin typeface="BlissPro"/>
              </a:rPr>
              <a:t>we expect larger deficits as entitlement spending rises while government revenue remains broadly flat</a:t>
            </a:r>
            <a:r>
              <a:rPr lang="en-AU" sz="2400" b="1" i="1" dirty="0">
                <a:solidFill>
                  <a:srgbClr val="3B3C3E"/>
                </a:solidFill>
                <a:effectLst/>
                <a:latin typeface="BlissPro"/>
              </a:rPr>
              <a:t>. </a:t>
            </a:r>
            <a:r>
              <a:rPr lang="en-AU" sz="2400" b="0" i="1" dirty="0">
                <a:solidFill>
                  <a:srgbClr val="3B3C3E"/>
                </a:solidFill>
                <a:effectLst/>
                <a:latin typeface="BlissPro"/>
              </a:rPr>
              <a:t>In turn, </a:t>
            </a:r>
            <a:r>
              <a:rPr lang="en-AU" sz="2400" b="1" i="1" dirty="0">
                <a:solidFill>
                  <a:srgbClr val="3B3C3E"/>
                </a:solidFill>
                <a:effectLst/>
                <a:latin typeface="BlissPro"/>
              </a:rPr>
              <a:t>persistent, large fiscal deficits will drive the government's debt and interest burden higher. </a:t>
            </a:r>
            <a:r>
              <a:rPr lang="en-AU" sz="2400" b="0" i="1" dirty="0">
                <a:solidFill>
                  <a:srgbClr val="3B3C3E"/>
                </a:solidFill>
                <a:effectLst/>
                <a:latin typeface="BlissPro"/>
              </a:rPr>
              <a:t>The US' fiscal performance is likely to deteriorate relative to its own past and compared to other highly-rated sovereigns.</a:t>
            </a:r>
          </a:p>
          <a:p>
            <a:pPr marL="0" indent="0">
              <a:buNone/>
            </a:pPr>
            <a:endParaRPr lang="en-AU" sz="2400" b="0" i="0" dirty="0">
              <a:solidFill>
                <a:srgbClr val="3B3C3E"/>
              </a:solidFill>
              <a:effectLst/>
              <a:latin typeface="BlissPro"/>
            </a:endParaRPr>
          </a:p>
          <a:p>
            <a:pPr marL="0" indent="0">
              <a:buNone/>
            </a:pPr>
            <a:r>
              <a:rPr lang="en-AU" sz="2400" b="1" i="1" dirty="0">
                <a:solidFill>
                  <a:srgbClr val="7030A0"/>
                </a:solidFill>
                <a:latin typeface="BlissPro"/>
              </a:rPr>
              <a:t>A</a:t>
            </a:r>
            <a:r>
              <a:rPr lang="en-AU" sz="2400" b="1" i="1" dirty="0">
                <a:solidFill>
                  <a:srgbClr val="7030A0"/>
                </a:solidFill>
                <a:effectLst/>
                <a:latin typeface="BlissPro"/>
              </a:rPr>
              <a:t>s a result</a:t>
            </a:r>
            <a:r>
              <a:rPr lang="en-AU" sz="2400" b="1" i="1" dirty="0">
                <a:solidFill>
                  <a:srgbClr val="FF0000"/>
                </a:solidFill>
                <a:effectLst/>
                <a:latin typeface="BlissPro"/>
              </a:rPr>
              <a:t>, </a:t>
            </a:r>
            <a:r>
              <a:rPr lang="en-AU" sz="2400" b="1" i="1" dirty="0">
                <a:solidFill>
                  <a:srgbClr val="7030A0"/>
                </a:solidFill>
                <a:effectLst/>
                <a:latin typeface="BlissPro"/>
              </a:rPr>
              <a:t>we expect federal deficits to widen, reaching nearly 9% of GDP by 2035, up from 6.4% in 2024, </a:t>
            </a:r>
            <a:r>
              <a:rPr lang="en-AU" sz="2400" b="0" i="1" dirty="0">
                <a:solidFill>
                  <a:srgbClr val="3B3C3E"/>
                </a:solidFill>
                <a:effectLst/>
                <a:latin typeface="BlissPro"/>
              </a:rPr>
              <a:t>driven mainly by increased interest payments on debt,  rising entitlement spending, and relatively low revenue generation. </a:t>
            </a:r>
            <a:r>
              <a:rPr lang="en-AU" sz="2400" b="1" i="1" dirty="0">
                <a:solidFill>
                  <a:srgbClr val="FF0000"/>
                </a:solidFill>
                <a:effectLst/>
                <a:latin typeface="BlissPro"/>
              </a:rPr>
              <a:t>We anticipate that the federal debt burden will rise to about 134% of GDP by 2035, compared to 98% in 2024.” </a:t>
            </a:r>
          </a:p>
          <a:p>
            <a:pPr marL="0" indent="0" algn="r">
              <a:buNone/>
            </a:pPr>
            <a:r>
              <a:rPr lang="en-AU" sz="1200" b="1" i="1" dirty="0">
                <a:solidFill>
                  <a:srgbClr val="7030A0"/>
                </a:solidFill>
                <a:effectLst/>
                <a:latin typeface="BlissPro"/>
              </a:rPr>
              <a:t>https://ratings.moodys.com/ratings-news/443154</a:t>
            </a:r>
            <a:endParaRPr lang="en-AU" sz="1200" b="1" i="1" dirty="0">
              <a:solidFill>
                <a:srgbClr val="7030A0"/>
              </a:solidFill>
            </a:endParaRPr>
          </a:p>
        </p:txBody>
      </p:sp>
      <p:sp>
        <p:nvSpPr>
          <p:cNvPr id="3" name="Slide Number Placeholder 2">
            <a:extLst>
              <a:ext uri="{FF2B5EF4-FFF2-40B4-BE49-F238E27FC236}">
                <a16:creationId xmlns:a16="http://schemas.microsoft.com/office/drawing/2014/main" id="{A9A1EEC8-7E9B-1DDD-007E-D82B77C5653D}"/>
              </a:ext>
            </a:extLst>
          </p:cNvPr>
          <p:cNvSpPr>
            <a:spLocks noGrp="1"/>
          </p:cNvSpPr>
          <p:nvPr>
            <p:ph type="sldNum" sz="quarter" idx="12"/>
          </p:nvPr>
        </p:nvSpPr>
        <p:spPr/>
        <p:txBody>
          <a:bodyPr/>
          <a:lstStyle/>
          <a:p>
            <a:fld id="{E6316B6A-336A-44FF-82DA-A4D1594FA055}" type="slidenum">
              <a:rPr lang="en-AU" smtClean="0"/>
              <a:t>66</a:t>
            </a:fld>
            <a:endParaRPr lang="en-AU" dirty="0"/>
          </a:p>
        </p:txBody>
      </p:sp>
      <p:sp>
        <p:nvSpPr>
          <p:cNvPr id="4" name="Title 3">
            <a:extLst>
              <a:ext uri="{FF2B5EF4-FFF2-40B4-BE49-F238E27FC236}">
                <a16:creationId xmlns:a16="http://schemas.microsoft.com/office/drawing/2014/main" id="{748F375A-7E1A-7DC6-F0C6-DEB84C4288B1}"/>
              </a:ext>
            </a:extLst>
          </p:cNvPr>
          <p:cNvSpPr>
            <a:spLocks noGrp="1"/>
          </p:cNvSpPr>
          <p:nvPr>
            <p:ph type="title"/>
          </p:nvPr>
        </p:nvSpPr>
        <p:spPr>
          <a:xfrm>
            <a:off x="407504" y="382383"/>
            <a:ext cx="9720000" cy="691043"/>
          </a:xfrm>
        </p:spPr>
        <p:txBody>
          <a:bodyPr/>
          <a:lstStyle/>
          <a:p>
            <a:r>
              <a:rPr lang="en-AU" sz="2000" dirty="0"/>
              <a:t>Moody’s downgraded the US government credit rating from AAA to Aa1 with a negative outlook in May 2025  with the following rationale :</a:t>
            </a:r>
          </a:p>
        </p:txBody>
      </p:sp>
    </p:spTree>
    <p:extLst>
      <p:ext uri="{BB962C8B-B14F-4D97-AF65-F5344CB8AC3E}">
        <p14:creationId xmlns:p14="http://schemas.microsoft.com/office/powerpoint/2010/main" val="1320855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18F37A-D51F-554C-1A83-4416B8861838}"/>
              </a:ext>
            </a:extLst>
          </p:cNvPr>
          <p:cNvPicPr>
            <a:picLocks noGrp="1" noChangeAspect="1"/>
          </p:cNvPicPr>
          <p:nvPr>
            <p:ph idx="1"/>
          </p:nvPr>
        </p:nvPicPr>
        <p:blipFill>
          <a:blip r:embed="rId2"/>
          <a:stretch>
            <a:fillRect/>
          </a:stretch>
        </p:blipFill>
        <p:spPr>
          <a:xfrm>
            <a:off x="1590262" y="1083365"/>
            <a:ext cx="8676860" cy="5612240"/>
          </a:xfrm>
          <a:prstGeom prst="rect">
            <a:avLst/>
          </a:prstGeom>
        </p:spPr>
      </p:pic>
      <p:sp>
        <p:nvSpPr>
          <p:cNvPr id="3" name="Slide Number Placeholder 2">
            <a:extLst>
              <a:ext uri="{FF2B5EF4-FFF2-40B4-BE49-F238E27FC236}">
                <a16:creationId xmlns:a16="http://schemas.microsoft.com/office/drawing/2014/main" id="{9269045E-79E2-6482-8113-93258B9F6C4F}"/>
              </a:ext>
            </a:extLst>
          </p:cNvPr>
          <p:cNvSpPr>
            <a:spLocks noGrp="1"/>
          </p:cNvSpPr>
          <p:nvPr>
            <p:ph type="sldNum" sz="quarter" idx="12"/>
          </p:nvPr>
        </p:nvSpPr>
        <p:spPr/>
        <p:txBody>
          <a:bodyPr/>
          <a:lstStyle/>
          <a:p>
            <a:fld id="{E6316B6A-336A-44FF-82DA-A4D1594FA055}" type="slidenum">
              <a:rPr lang="en-AU" smtClean="0"/>
              <a:t>67</a:t>
            </a:fld>
            <a:endParaRPr lang="en-AU" dirty="0"/>
          </a:p>
        </p:txBody>
      </p:sp>
      <p:sp>
        <p:nvSpPr>
          <p:cNvPr id="4" name="Title 3">
            <a:extLst>
              <a:ext uri="{FF2B5EF4-FFF2-40B4-BE49-F238E27FC236}">
                <a16:creationId xmlns:a16="http://schemas.microsoft.com/office/drawing/2014/main" id="{46AB0DB3-1A4A-0421-27D1-F0CDCA1164DC}"/>
              </a:ext>
            </a:extLst>
          </p:cNvPr>
          <p:cNvSpPr>
            <a:spLocks noGrp="1"/>
          </p:cNvSpPr>
          <p:nvPr>
            <p:ph type="title"/>
          </p:nvPr>
        </p:nvSpPr>
        <p:spPr>
          <a:xfrm>
            <a:off x="182531" y="369418"/>
            <a:ext cx="10462277" cy="516637"/>
          </a:xfrm>
        </p:spPr>
        <p:txBody>
          <a:bodyPr/>
          <a:lstStyle/>
          <a:p>
            <a:r>
              <a:rPr lang="en-AU" sz="1800" dirty="0"/>
              <a:t>USA has been running large budget deficits since Clinton’s last year in the White House in 2020 </a:t>
            </a:r>
            <a:r>
              <a:rPr lang="en-AU" sz="1800" b="0" i="1" dirty="0"/>
              <a:t>Moody’s forecast is just another warning over the lack of fiscal discipline.</a:t>
            </a:r>
          </a:p>
        </p:txBody>
      </p:sp>
      <p:sp>
        <p:nvSpPr>
          <p:cNvPr id="6" name="TextBox 5">
            <a:extLst>
              <a:ext uri="{FF2B5EF4-FFF2-40B4-BE49-F238E27FC236}">
                <a16:creationId xmlns:a16="http://schemas.microsoft.com/office/drawing/2014/main" id="{9483FDA3-D03D-C2AB-3038-1D3A799790C9}"/>
              </a:ext>
            </a:extLst>
          </p:cNvPr>
          <p:cNvSpPr txBox="1"/>
          <p:nvPr/>
        </p:nvSpPr>
        <p:spPr>
          <a:xfrm>
            <a:off x="3876260" y="1699590"/>
            <a:ext cx="1133061" cy="584775"/>
          </a:xfrm>
          <a:prstGeom prst="rect">
            <a:avLst/>
          </a:prstGeom>
          <a:noFill/>
        </p:spPr>
        <p:txBody>
          <a:bodyPr wrap="square" rtlCol="0">
            <a:spAutoFit/>
          </a:bodyPr>
          <a:lstStyle/>
          <a:p>
            <a:pPr algn="ctr"/>
            <a:r>
              <a:rPr lang="en-AU" sz="1600" b="1" dirty="0"/>
              <a:t>Clinton</a:t>
            </a:r>
          </a:p>
          <a:p>
            <a:pPr algn="ctr"/>
            <a:r>
              <a:rPr lang="en-AU" sz="1600" b="1" dirty="0"/>
              <a:t>2000</a:t>
            </a:r>
          </a:p>
        </p:txBody>
      </p:sp>
      <p:sp>
        <p:nvSpPr>
          <p:cNvPr id="7" name="TextBox 6">
            <a:extLst>
              <a:ext uri="{FF2B5EF4-FFF2-40B4-BE49-F238E27FC236}">
                <a16:creationId xmlns:a16="http://schemas.microsoft.com/office/drawing/2014/main" id="{AB46A8E0-8849-7733-949C-992C513638C6}"/>
              </a:ext>
            </a:extLst>
          </p:cNvPr>
          <p:cNvSpPr txBox="1"/>
          <p:nvPr/>
        </p:nvSpPr>
        <p:spPr>
          <a:xfrm>
            <a:off x="8627166" y="4840357"/>
            <a:ext cx="1053548" cy="707886"/>
          </a:xfrm>
          <a:prstGeom prst="rect">
            <a:avLst/>
          </a:prstGeom>
          <a:noFill/>
        </p:spPr>
        <p:txBody>
          <a:bodyPr wrap="square" rtlCol="0">
            <a:spAutoFit/>
          </a:bodyPr>
          <a:lstStyle/>
          <a:p>
            <a:pPr algn="ctr"/>
            <a:r>
              <a:rPr lang="en-AU" sz="2000" b="1" dirty="0">
                <a:solidFill>
                  <a:srgbClr val="7030A0"/>
                </a:solidFill>
              </a:rPr>
              <a:t>- 9 % in 2035</a:t>
            </a:r>
          </a:p>
        </p:txBody>
      </p:sp>
      <p:cxnSp>
        <p:nvCxnSpPr>
          <p:cNvPr id="9" name="Straight Arrow Connector 8">
            <a:extLst>
              <a:ext uri="{FF2B5EF4-FFF2-40B4-BE49-F238E27FC236}">
                <a16:creationId xmlns:a16="http://schemas.microsoft.com/office/drawing/2014/main" id="{2B35357F-77CF-428A-1685-D57421EB4D6D}"/>
              </a:ext>
            </a:extLst>
          </p:cNvPr>
          <p:cNvCxnSpPr>
            <a:cxnSpLocks/>
          </p:cNvCxnSpPr>
          <p:nvPr/>
        </p:nvCxnSpPr>
        <p:spPr>
          <a:xfrm>
            <a:off x="8219661" y="4114800"/>
            <a:ext cx="934279" cy="655983"/>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40056A-7A72-2EDE-BDBD-BB2228154D1A}"/>
              </a:ext>
            </a:extLst>
          </p:cNvPr>
          <p:cNvSpPr txBox="1"/>
          <p:nvPr/>
        </p:nvSpPr>
        <p:spPr>
          <a:xfrm>
            <a:off x="10267122" y="4055526"/>
            <a:ext cx="1908759" cy="1323439"/>
          </a:xfrm>
          <a:prstGeom prst="rect">
            <a:avLst/>
          </a:prstGeom>
          <a:noFill/>
        </p:spPr>
        <p:txBody>
          <a:bodyPr wrap="square">
            <a:spAutoFit/>
          </a:bodyPr>
          <a:lstStyle/>
          <a:p>
            <a:r>
              <a:rPr lang="en-AU" sz="1600" b="1" i="1" dirty="0">
                <a:solidFill>
                  <a:schemeClr val="accent1"/>
                </a:solidFill>
              </a:rPr>
              <a:t>Moody’s forecast </a:t>
            </a:r>
            <a:r>
              <a:rPr lang="en-AU" sz="1600" i="1" dirty="0"/>
              <a:t>“reaching nearly 9% of GDP by 2035, up from 6.4% in 2024 ”</a:t>
            </a:r>
          </a:p>
        </p:txBody>
      </p:sp>
      <p:pic>
        <p:nvPicPr>
          <p:cNvPr id="14" name="Picture 13">
            <a:extLst>
              <a:ext uri="{FF2B5EF4-FFF2-40B4-BE49-F238E27FC236}">
                <a16:creationId xmlns:a16="http://schemas.microsoft.com/office/drawing/2014/main" id="{8EFA6FA5-C0D3-1DD2-088B-BFB83DE51D88}"/>
              </a:ext>
            </a:extLst>
          </p:cNvPr>
          <p:cNvPicPr>
            <a:picLocks noChangeAspect="1"/>
          </p:cNvPicPr>
          <p:nvPr/>
        </p:nvPicPr>
        <p:blipFill>
          <a:blip r:embed="rId3"/>
          <a:stretch>
            <a:fillRect/>
          </a:stretch>
        </p:blipFill>
        <p:spPr>
          <a:xfrm>
            <a:off x="2238784" y="4055526"/>
            <a:ext cx="1299546" cy="953561"/>
          </a:xfrm>
          <a:prstGeom prst="rect">
            <a:avLst/>
          </a:prstGeom>
        </p:spPr>
      </p:pic>
      <p:pic>
        <p:nvPicPr>
          <p:cNvPr id="15" name="Picture 14">
            <a:extLst>
              <a:ext uri="{FF2B5EF4-FFF2-40B4-BE49-F238E27FC236}">
                <a16:creationId xmlns:a16="http://schemas.microsoft.com/office/drawing/2014/main" id="{1FFDF149-6ED7-8024-ED85-28D648794E58}"/>
              </a:ext>
            </a:extLst>
          </p:cNvPr>
          <p:cNvPicPr>
            <a:picLocks noChangeAspect="1"/>
          </p:cNvPicPr>
          <p:nvPr/>
        </p:nvPicPr>
        <p:blipFill>
          <a:blip r:embed="rId4"/>
          <a:stretch>
            <a:fillRect/>
          </a:stretch>
        </p:blipFill>
        <p:spPr>
          <a:xfrm>
            <a:off x="3322983" y="3543675"/>
            <a:ext cx="932137" cy="807236"/>
          </a:xfrm>
          <a:prstGeom prst="rect">
            <a:avLst/>
          </a:prstGeom>
        </p:spPr>
      </p:pic>
      <p:pic>
        <p:nvPicPr>
          <p:cNvPr id="16" name="Picture 15">
            <a:extLst>
              <a:ext uri="{FF2B5EF4-FFF2-40B4-BE49-F238E27FC236}">
                <a16:creationId xmlns:a16="http://schemas.microsoft.com/office/drawing/2014/main" id="{FE2DB8CC-510D-4DDB-BA24-E4CA19E7F979}"/>
              </a:ext>
            </a:extLst>
          </p:cNvPr>
          <p:cNvPicPr>
            <a:picLocks noChangeAspect="1"/>
          </p:cNvPicPr>
          <p:nvPr/>
        </p:nvPicPr>
        <p:blipFill>
          <a:blip r:embed="rId5"/>
          <a:stretch>
            <a:fillRect/>
          </a:stretch>
        </p:blipFill>
        <p:spPr>
          <a:xfrm>
            <a:off x="4962939" y="3744167"/>
            <a:ext cx="1133061" cy="1096190"/>
          </a:xfrm>
          <a:prstGeom prst="rect">
            <a:avLst/>
          </a:prstGeom>
        </p:spPr>
      </p:pic>
      <p:pic>
        <p:nvPicPr>
          <p:cNvPr id="18" name="Picture 17">
            <a:extLst>
              <a:ext uri="{FF2B5EF4-FFF2-40B4-BE49-F238E27FC236}">
                <a16:creationId xmlns:a16="http://schemas.microsoft.com/office/drawing/2014/main" id="{83FD9DA8-AA4B-689E-8E22-565FE6F60EE6}"/>
              </a:ext>
            </a:extLst>
          </p:cNvPr>
          <p:cNvPicPr>
            <a:picLocks noChangeAspect="1"/>
          </p:cNvPicPr>
          <p:nvPr/>
        </p:nvPicPr>
        <p:blipFill>
          <a:blip r:embed="rId6"/>
          <a:stretch>
            <a:fillRect/>
          </a:stretch>
        </p:blipFill>
        <p:spPr>
          <a:xfrm>
            <a:off x="6096000" y="2503683"/>
            <a:ext cx="1358348" cy="610150"/>
          </a:xfrm>
          <a:prstGeom prst="rect">
            <a:avLst/>
          </a:prstGeom>
        </p:spPr>
      </p:pic>
      <p:sp>
        <p:nvSpPr>
          <p:cNvPr id="20" name="TextBox 19">
            <a:extLst>
              <a:ext uri="{FF2B5EF4-FFF2-40B4-BE49-F238E27FC236}">
                <a16:creationId xmlns:a16="http://schemas.microsoft.com/office/drawing/2014/main" id="{BC2E3B63-15DB-C29F-F9F2-CA7826908205}"/>
              </a:ext>
            </a:extLst>
          </p:cNvPr>
          <p:cNvSpPr txBox="1"/>
          <p:nvPr/>
        </p:nvSpPr>
        <p:spPr>
          <a:xfrm>
            <a:off x="6448840" y="5258134"/>
            <a:ext cx="1358348" cy="646331"/>
          </a:xfrm>
          <a:prstGeom prst="rect">
            <a:avLst/>
          </a:prstGeom>
          <a:noFill/>
        </p:spPr>
        <p:txBody>
          <a:bodyPr wrap="square" rtlCol="0">
            <a:spAutoFit/>
          </a:bodyPr>
          <a:lstStyle/>
          <a:p>
            <a:r>
              <a:rPr lang="en-AU" b="1" dirty="0"/>
              <a:t>TRUMP </a:t>
            </a:r>
          </a:p>
          <a:p>
            <a:r>
              <a:rPr lang="en-AU" dirty="0"/>
              <a:t>2017-21</a:t>
            </a:r>
          </a:p>
        </p:txBody>
      </p:sp>
      <p:sp>
        <p:nvSpPr>
          <p:cNvPr id="21" name="TextBox 20">
            <a:extLst>
              <a:ext uri="{FF2B5EF4-FFF2-40B4-BE49-F238E27FC236}">
                <a16:creationId xmlns:a16="http://schemas.microsoft.com/office/drawing/2014/main" id="{E087838A-D3A9-B5FF-D2D2-630D4C5D2EB7}"/>
              </a:ext>
            </a:extLst>
          </p:cNvPr>
          <p:cNvSpPr txBox="1"/>
          <p:nvPr/>
        </p:nvSpPr>
        <p:spPr>
          <a:xfrm>
            <a:off x="7735956" y="4717245"/>
            <a:ext cx="891210" cy="584775"/>
          </a:xfrm>
          <a:prstGeom prst="rect">
            <a:avLst/>
          </a:prstGeom>
          <a:noFill/>
        </p:spPr>
        <p:txBody>
          <a:bodyPr wrap="square" rtlCol="0">
            <a:spAutoFit/>
          </a:bodyPr>
          <a:lstStyle/>
          <a:p>
            <a:r>
              <a:rPr lang="en-AU" sz="1600" b="1" dirty="0"/>
              <a:t>BIDEN</a:t>
            </a:r>
          </a:p>
          <a:p>
            <a:r>
              <a:rPr lang="en-AU" sz="1600" dirty="0"/>
              <a:t>21-25</a:t>
            </a:r>
          </a:p>
        </p:txBody>
      </p:sp>
    </p:spTree>
    <p:extLst>
      <p:ext uri="{BB962C8B-B14F-4D97-AF65-F5344CB8AC3E}">
        <p14:creationId xmlns:p14="http://schemas.microsoft.com/office/powerpoint/2010/main" val="3472657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4E4E0C-C1D2-0FDD-281B-7F514BFDE76C}"/>
              </a:ext>
            </a:extLst>
          </p:cNvPr>
          <p:cNvPicPr>
            <a:picLocks noGrp="1" noChangeAspect="1"/>
          </p:cNvPicPr>
          <p:nvPr>
            <p:ph idx="1"/>
          </p:nvPr>
        </p:nvPicPr>
        <p:blipFill>
          <a:blip r:embed="rId2"/>
          <a:stretch>
            <a:fillRect/>
          </a:stretch>
        </p:blipFill>
        <p:spPr>
          <a:xfrm>
            <a:off x="1669774" y="1083365"/>
            <a:ext cx="7643191" cy="5612240"/>
          </a:xfrm>
          <a:prstGeom prst="rect">
            <a:avLst/>
          </a:prstGeom>
        </p:spPr>
      </p:pic>
      <p:sp>
        <p:nvSpPr>
          <p:cNvPr id="3" name="Slide Number Placeholder 2">
            <a:extLst>
              <a:ext uri="{FF2B5EF4-FFF2-40B4-BE49-F238E27FC236}">
                <a16:creationId xmlns:a16="http://schemas.microsoft.com/office/drawing/2014/main" id="{94F50007-D2FE-B72F-EB73-5F9189327864}"/>
              </a:ext>
            </a:extLst>
          </p:cNvPr>
          <p:cNvSpPr>
            <a:spLocks noGrp="1"/>
          </p:cNvSpPr>
          <p:nvPr>
            <p:ph type="sldNum" sz="quarter" idx="12"/>
          </p:nvPr>
        </p:nvSpPr>
        <p:spPr/>
        <p:txBody>
          <a:bodyPr/>
          <a:lstStyle/>
          <a:p>
            <a:fld id="{E6316B6A-336A-44FF-82DA-A4D1594FA055}" type="slidenum">
              <a:rPr lang="en-AU" smtClean="0"/>
              <a:t>68</a:t>
            </a:fld>
            <a:endParaRPr lang="en-AU" dirty="0"/>
          </a:p>
        </p:txBody>
      </p:sp>
      <p:sp>
        <p:nvSpPr>
          <p:cNvPr id="4" name="Title 3">
            <a:extLst>
              <a:ext uri="{FF2B5EF4-FFF2-40B4-BE49-F238E27FC236}">
                <a16:creationId xmlns:a16="http://schemas.microsoft.com/office/drawing/2014/main" id="{D4640017-3B61-EC1F-39EA-B197200F9CCF}"/>
              </a:ext>
            </a:extLst>
          </p:cNvPr>
          <p:cNvSpPr>
            <a:spLocks noGrp="1"/>
          </p:cNvSpPr>
          <p:nvPr>
            <p:ph type="title"/>
          </p:nvPr>
        </p:nvSpPr>
        <p:spPr>
          <a:xfrm>
            <a:off x="421070" y="344727"/>
            <a:ext cx="9720000" cy="516637"/>
          </a:xfrm>
        </p:spPr>
        <p:txBody>
          <a:bodyPr/>
          <a:lstStyle/>
          <a:p>
            <a:r>
              <a:rPr lang="en-AU" sz="2000" dirty="0"/>
              <a:t>US budget analysis typically focuses on the </a:t>
            </a:r>
            <a:r>
              <a:rPr lang="en-AU" sz="2000" dirty="0">
                <a:solidFill>
                  <a:srgbClr val="FF0000"/>
                </a:solidFill>
              </a:rPr>
              <a:t>“Total  Debt held by the Public” </a:t>
            </a:r>
            <a:r>
              <a:rPr lang="en-AU" sz="2000" dirty="0"/>
              <a:t>which is “</a:t>
            </a:r>
            <a:r>
              <a:rPr lang="en-AU" sz="2000" dirty="0">
                <a:solidFill>
                  <a:srgbClr val="0000FF"/>
                </a:solidFill>
              </a:rPr>
              <a:t>Gross Government Debt </a:t>
            </a:r>
            <a:r>
              <a:rPr lang="en-AU" sz="2000" dirty="0"/>
              <a:t>less the intragovernmental holdings” </a:t>
            </a:r>
          </a:p>
        </p:txBody>
      </p:sp>
      <p:sp>
        <p:nvSpPr>
          <p:cNvPr id="6" name="TextBox 5">
            <a:extLst>
              <a:ext uri="{FF2B5EF4-FFF2-40B4-BE49-F238E27FC236}">
                <a16:creationId xmlns:a16="http://schemas.microsoft.com/office/drawing/2014/main" id="{50E95B43-5734-18F2-8595-C6955C00DD48}"/>
              </a:ext>
            </a:extLst>
          </p:cNvPr>
          <p:cNvSpPr txBox="1"/>
          <p:nvPr/>
        </p:nvSpPr>
        <p:spPr>
          <a:xfrm>
            <a:off x="7732643" y="2024127"/>
            <a:ext cx="993914" cy="1323439"/>
          </a:xfrm>
          <a:prstGeom prst="rect">
            <a:avLst/>
          </a:prstGeom>
          <a:noFill/>
        </p:spPr>
        <p:txBody>
          <a:bodyPr wrap="square" rtlCol="0">
            <a:spAutoFit/>
          </a:bodyPr>
          <a:lstStyle/>
          <a:p>
            <a:r>
              <a:rPr lang="en-AU" sz="2000" b="1" dirty="0">
                <a:solidFill>
                  <a:srgbClr val="0000FF"/>
                </a:solidFill>
              </a:rPr>
              <a:t>121 %</a:t>
            </a:r>
          </a:p>
          <a:p>
            <a:endParaRPr lang="en-AU" sz="2000" dirty="0"/>
          </a:p>
          <a:p>
            <a:endParaRPr lang="en-AU" sz="2000" dirty="0"/>
          </a:p>
          <a:p>
            <a:r>
              <a:rPr lang="en-AU" sz="2000" b="1" dirty="0">
                <a:solidFill>
                  <a:srgbClr val="FF0000"/>
                </a:solidFill>
              </a:rPr>
              <a:t>96 %</a:t>
            </a:r>
          </a:p>
        </p:txBody>
      </p:sp>
      <p:sp>
        <p:nvSpPr>
          <p:cNvPr id="7" name="TextBox 6">
            <a:extLst>
              <a:ext uri="{FF2B5EF4-FFF2-40B4-BE49-F238E27FC236}">
                <a16:creationId xmlns:a16="http://schemas.microsoft.com/office/drawing/2014/main" id="{66B39275-DED5-C8CA-8F7F-9F03713F8CFB}"/>
              </a:ext>
            </a:extLst>
          </p:cNvPr>
          <p:cNvSpPr txBox="1"/>
          <p:nvPr/>
        </p:nvSpPr>
        <p:spPr>
          <a:xfrm>
            <a:off x="9506015" y="2820323"/>
            <a:ext cx="2440820" cy="3508653"/>
          </a:xfrm>
          <a:prstGeom prst="rect">
            <a:avLst/>
          </a:prstGeom>
          <a:noFill/>
        </p:spPr>
        <p:txBody>
          <a:bodyPr wrap="square">
            <a:spAutoFit/>
          </a:bodyPr>
          <a:lstStyle/>
          <a:p>
            <a:r>
              <a:rPr lang="en-AU" sz="1600" b="1" dirty="0">
                <a:solidFill>
                  <a:srgbClr val="FF0000"/>
                </a:solidFill>
              </a:rPr>
              <a:t>Debt held by the Public </a:t>
            </a:r>
            <a:r>
              <a:rPr lang="en-AU" sz="1600" dirty="0"/>
              <a:t>excludes “</a:t>
            </a:r>
            <a:r>
              <a:rPr lang="en-AU" sz="1600" i="1" dirty="0"/>
              <a:t>intra government holdings</a:t>
            </a:r>
            <a:r>
              <a:rPr lang="en-AU" sz="1600" dirty="0"/>
              <a:t>” which is debt is held by “</a:t>
            </a:r>
            <a:r>
              <a:rPr lang="en-AU" sz="1600" i="1" dirty="0"/>
              <a:t>Social Security, Medicare, and other federal programs </a:t>
            </a:r>
            <a:r>
              <a:rPr lang="en-AU" sz="1600" dirty="0"/>
              <a:t>“” that “</a:t>
            </a:r>
            <a:r>
              <a:rPr lang="en-AU" sz="1600" i="1" dirty="0"/>
              <a:t>purchase Treasury debt for their trust funds.” according to the US Treasury</a:t>
            </a:r>
          </a:p>
          <a:p>
            <a:endParaRPr lang="en-AU" sz="1600" dirty="0"/>
          </a:p>
          <a:p>
            <a:r>
              <a:rPr lang="en-AU" sz="1000" dirty="0"/>
              <a:t>Understanding the National Debt | U.S. Treasury Fiscal Data</a:t>
            </a:r>
          </a:p>
          <a:p>
            <a:endParaRPr lang="en-AU" sz="1000" dirty="0"/>
          </a:p>
        </p:txBody>
      </p:sp>
    </p:spTree>
    <p:extLst>
      <p:ext uri="{BB962C8B-B14F-4D97-AF65-F5344CB8AC3E}">
        <p14:creationId xmlns:p14="http://schemas.microsoft.com/office/powerpoint/2010/main" val="91677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3CA0E-31E1-0E24-B197-931CEE9770DA}"/>
              </a:ext>
            </a:extLst>
          </p:cNvPr>
          <p:cNvSpPr>
            <a:spLocks noGrp="1"/>
          </p:cNvSpPr>
          <p:nvPr>
            <p:ph type="sldNum" sz="quarter" idx="12"/>
          </p:nvPr>
        </p:nvSpPr>
        <p:spPr/>
        <p:txBody>
          <a:bodyPr/>
          <a:lstStyle/>
          <a:p>
            <a:fld id="{E6316B6A-336A-44FF-82DA-A4D1594FA055}" type="slidenum">
              <a:rPr lang="en-AU" smtClean="0"/>
              <a:t>69</a:t>
            </a:fld>
            <a:endParaRPr lang="en-AU" dirty="0"/>
          </a:p>
        </p:txBody>
      </p:sp>
      <p:sp>
        <p:nvSpPr>
          <p:cNvPr id="4" name="Title 3">
            <a:extLst>
              <a:ext uri="{FF2B5EF4-FFF2-40B4-BE49-F238E27FC236}">
                <a16:creationId xmlns:a16="http://schemas.microsoft.com/office/drawing/2014/main" id="{594C69B3-8C33-5949-5D85-BCB9751EF710}"/>
              </a:ext>
            </a:extLst>
          </p:cNvPr>
          <p:cNvSpPr>
            <a:spLocks noGrp="1"/>
          </p:cNvSpPr>
          <p:nvPr>
            <p:ph type="title"/>
          </p:nvPr>
        </p:nvSpPr>
        <p:spPr>
          <a:xfrm>
            <a:off x="550279" y="282992"/>
            <a:ext cx="9720000" cy="516637"/>
          </a:xfrm>
        </p:spPr>
        <p:txBody>
          <a:bodyPr/>
          <a:lstStyle/>
          <a:p>
            <a:r>
              <a:rPr lang="en-AU" sz="2000" dirty="0"/>
              <a:t>Given the “ </a:t>
            </a:r>
            <a:r>
              <a:rPr lang="en-AU" sz="2000" i="1" dirty="0"/>
              <a:t>big beautiful bill </a:t>
            </a:r>
            <a:r>
              <a:rPr lang="en-AU" sz="2000" dirty="0"/>
              <a:t>”  CBO estimates that the US public debt will accelerate higher from their prior estimate of 117% to 125 % in 2034 . </a:t>
            </a:r>
          </a:p>
        </p:txBody>
      </p:sp>
      <p:pic>
        <p:nvPicPr>
          <p:cNvPr id="12" name="Content Placeholder 11">
            <a:extLst>
              <a:ext uri="{FF2B5EF4-FFF2-40B4-BE49-F238E27FC236}">
                <a16:creationId xmlns:a16="http://schemas.microsoft.com/office/drawing/2014/main" id="{8A88F2D7-C7CC-50CB-2568-9743CE5C2CE4}"/>
              </a:ext>
            </a:extLst>
          </p:cNvPr>
          <p:cNvPicPr>
            <a:picLocks noGrp="1" noChangeAspect="1"/>
          </p:cNvPicPr>
          <p:nvPr>
            <p:ph idx="1"/>
          </p:nvPr>
        </p:nvPicPr>
        <p:blipFill>
          <a:blip r:embed="rId2"/>
          <a:stretch>
            <a:fillRect/>
          </a:stretch>
        </p:blipFill>
        <p:spPr>
          <a:xfrm>
            <a:off x="1709529" y="1252330"/>
            <a:ext cx="8895523" cy="5526157"/>
          </a:xfrm>
          <a:prstGeom prst="rect">
            <a:avLst/>
          </a:prstGeom>
        </p:spPr>
      </p:pic>
      <p:pic>
        <p:nvPicPr>
          <p:cNvPr id="13" name="Picture 12">
            <a:extLst>
              <a:ext uri="{FF2B5EF4-FFF2-40B4-BE49-F238E27FC236}">
                <a16:creationId xmlns:a16="http://schemas.microsoft.com/office/drawing/2014/main" id="{CBDFB79A-D2DF-0434-EADC-4743C47C9076}"/>
              </a:ext>
            </a:extLst>
          </p:cNvPr>
          <p:cNvPicPr>
            <a:picLocks noChangeAspect="1"/>
          </p:cNvPicPr>
          <p:nvPr/>
        </p:nvPicPr>
        <p:blipFill>
          <a:blip r:embed="rId3"/>
          <a:stretch>
            <a:fillRect/>
          </a:stretch>
        </p:blipFill>
        <p:spPr>
          <a:xfrm>
            <a:off x="6529837" y="3173593"/>
            <a:ext cx="1133954" cy="774259"/>
          </a:xfrm>
          <a:prstGeom prst="rect">
            <a:avLst/>
          </a:prstGeom>
        </p:spPr>
      </p:pic>
      <p:pic>
        <p:nvPicPr>
          <p:cNvPr id="14" name="Picture 13">
            <a:extLst>
              <a:ext uri="{FF2B5EF4-FFF2-40B4-BE49-F238E27FC236}">
                <a16:creationId xmlns:a16="http://schemas.microsoft.com/office/drawing/2014/main" id="{FF49A99B-DF33-681F-A053-ACC49940B8EB}"/>
              </a:ext>
            </a:extLst>
          </p:cNvPr>
          <p:cNvPicPr>
            <a:picLocks noChangeAspect="1"/>
          </p:cNvPicPr>
          <p:nvPr/>
        </p:nvPicPr>
        <p:blipFill>
          <a:blip r:embed="rId4"/>
          <a:stretch>
            <a:fillRect/>
          </a:stretch>
        </p:blipFill>
        <p:spPr>
          <a:xfrm>
            <a:off x="7746702" y="2163471"/>
            <a:ext cx="1085182" cy="768163"/>
          </a:xfrm>
          <a:prstGeom prst="rect">
            <a:avLst/>
          </a:prstGeom>
        </p:spPr>
      </p:pic>
      <p:sp>
        <p:nvSpPr>
          <p:cNvPr id="15" name="TextBox 14">
            <a:extLst>
              <a:ext uri="{FF2B5EF4-FFF2-40B4-BE49-F238E27FC236}">
                <a16:creationId xmlns:a16="http://schemas.microsoft.com/office/drawing/2014/main" id="{E47B8724-177C-6E67-6DC7-CD2796EE43EB}"/>
              </a:ext>
            </a:extLst>
          </p:cNvPr>
          <p:cNvSpPr txBox="1"/>
          <p:nvPr/>
        </p:nvSpPr>
        <p:spPr>
          <a:xfrm>
            <a:off x="7019553" y="2585098"/>
            <a:ext cx="954156" cy="553998"/>
          </a:xfrm>
          <a:prstGeom prst="rect">
            <a:avLst/>
          </a:prstGeom>
          <a:noFill/>
        </p:spPr>
        <p:txBody>
          <a:bodyPr wrap="square" rtlCol="0">
            <a:spAutoFit/>
          </a:bodyPr>
          <a:lstStyle/>
          <a:p>
            <a:r>
              <a:rPr lang="en-AU" b="1" dirty="0"/>
              <a:t>Biden</a:t>
            </a:r>
          </a:p>
          <a:p>
            <a:r>
              <a:rPr lang="en-AU" sz="1200" dirty="0"/>
              <a:t>2021-25</a:t>
            </a:r>
          </a:p>
        </p:txBody>
      </p:sp>
      <p:cxnSp>
        <p:nvCxnSpPr>
          <p:cNvPr id="17" name="Straight Connector 16">
            <a:extLst>
              <a:ext uri="{FF2B5EF4-FFF2-40B4-BE49-F238E27FC236}">
                <a16:creationId xmlns:a16="http://schemas.microsoft.com/office/drawing/2014/main" id="{8B5AFB89-68A5-A760-B48A-5186A7398A95}"/>
              </a:ext>
            </a:extLst>
          </p:cNvPr>
          <p:cNvCxnSpPr>
            <a:cxnSpLocks/>
          </p:cNvCxnSpPr>
          <p:nvPr/>
        </p:nvCxnSpPr>
        <p:spPr>
          <a:xfrm flipV="1">
            <a:off x="8121832" y="2230044"/>
            <a:ext cx="1796579" cy="1020187"/>
          </a:xfrm>
          <a:prstGeom prst="line">
            <a:avLst/>
          </a:prstGeom>
          <a:ln w="5080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416341-DF4F-7B10-4AA3-DA9A989274D9}"/>
              </a:ext>
            </a:extLst>
          </p:cNvPr>
          <p:cNvCxnSpPr>
            <a:cxnSpLocks/>
          </p:cNvCxnSpPr>
          <p:nvPr/>
        </p:nvCxnSpPr>
        <p:spPr>
          <a:xfrm flipV="1">
            <a:off x="8106801" y="1872987"/>
            <a:ext cx="1811610" cy="1365334"/>
          </a:xfrm>
          <a:prstGeom prst="line">
            <a:avLst/>
          </a:prstGeom>
          <a:ln w="635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5CE92C-F10E-A0DB-4160-A225FDBBC61E}"/>
              </a:ext>
            </a:extLst>
          </p:cNvPr>
          <p:cNvSpPr txBox="1"/>
          <p:nvPr/>
        </p:nvSpPr>
        <p:spPr>
          <a:xfrm>
            <a:off x="10051503" y="1152085"/>
            <a:ext cx="1982390" cy="2431435"/>
          </a:xfrm>
          <a:prstGeom prst="rect">
            <a:avLst/>
          </a:prstGeom>
          <a:noFill/>
        </p:spPr>
        <p:txBody>
          <a:bodyPr wrap="square" rtlCol="0">
            <a:spAutoFit/>
          </a:bodyPr>
          <a:lstStyle/>
          <a:p>
            <a:r>
              <a:rPr lang="en-AU" b="1" dirty="0"/>
              <a:t>2034 projection</a:t>
            </a:r>
          </a:p>
          <a:p>
            <a:endParaRPr lang="en-AU" sz="800" b="1" dirty="0"/>
          </a:p>
          <a:p>
            <a:r>
              <a:rPr lang="en-AU" sz="2000" b="1" dirty="0">
                <a:solidFill>
                  <a:srgbClr val="7030A0"/>
                </a:solidFill>
              </a:rPr>
              <a:t>125 %</a:t>
            </a:r>
          </a:p>
          <a:p>
            <a:endParaRPr lang="en-AU" sz="1400" b="1" dirty="0">
              <a:solidFill>
                <a:srgbClr val="7030A0"/>
              </a:solidFill>
            </a:endParaRPr>
          </a:p>
          <a:p>
            <a:r>
              <a:rPr lang="en-AU" sz="2000" b="1" dirty="0">
                <a:solidFill>
                  <a:srgbClr val="008000"/>
                </a:solidFill>
              </a:rPr>
              <a:t>117 %</a:t>
            </a:r>
          </a:p>
          <a:p>
            <a:endParaRPr lang="en-AU" sz="2000" b="1" dirty="0">
              <a:solidFill>
                <a:srgbClr val="008000"/>
              </a:solidFill>
            </a:endParaRPr>
          </a:p>
          <a:p>
            <a:pPr algn="ctr"/>
            <a:r>
              <a:rPr lang="en-AU" sz="2000" b="1" dirty="0"/>
              <a:t>CBO</a:t>
            </a:r>
          </a:p>
          <a:p>
            <a:pPr algn="ctr"/>
            <a:r>
              <a:rPr lang="en-AU" sz="1200" dirty="0"/>
              <a:t>June 2025</a:t>
            </a:r>
          </a:p>
          <a:p>
            <a:pPr algn="ctr"/>
            <a:r>
              <a:rPr lang="en-AU" sz="2000" b="1" dirty="0"/>
              <a:t>  </a:t>
            </a:r>
          </a:p>
        </p:txBody>
      </p:sp>
      <p:sp>
        <p:nvSpPr>
          <p:cNvPr id="28" name="TextBox 27">
            <a:extLst>
              <a:ext uri="{FF2B5EF4-FFF2-40B4-BE49-F238E27FC236}">
                <a16:creationId xmlns:a16="http://schemas.microsoft.com/office/drawing/2014/main" id="{15A6B552-6FB4-A979-7296-731FC2C86790}"/>
              </a:ext>
            </a:extLst>
          </p:cNvPr>
          <p:cNvSpPr txBox="1"/>
          <p:nvPr/>
        </p:nvSpPr>
        <p:spPr>
          <a:xfrm>
            <a:off x="7958678" y="3214188"/>
            <a:ext cx="775252" cy="369332"/>
          </a:xfrm>
          <a:prstGeom prst="rect">
            <a:avLst/>
          </a:prstGeom>
          <a:noFill/>
        </p:spPr>
        <p:txBody>
          <a:bodyPr wrap="square" rtlCol="0">
            <a:spAutoFit/>
          </a:bodyPr>
          <a:lstStyle/>
          <a:p>
            <a:r>
              <a:rPr lang="en-AU" b="1" dirty="0">
                <a:solidFill>
                  <a:srgbClr val="FF0000"/>
                </a:solidFill>
              </a:rPr>
              <a:t>96 %</a:t>
            </a:r>
          </a:p>
        </p:txBody>
      </p:sp>
      <p:sp>
        <p:nvSpPr>
          <p:cNvPr id="30" name="TextBox 29">
            <a:extLst>
              <a:ext uri="{FF2B5EF4-FFF2-40B4-BE49-F238E27FC236}">
                <a16:creationId xmlns:a16="http://schemas.microsoft.com/office/drawing/2014/main" id="{274913EB-A519-A8EE-5EC2-F4EF8B2FBEEB}"/>
              </a:ext>
            </a:extLst>
          </p:cNvPr>
          <p:cNvSpPr txBox="1"/>
          <p:nvPr/>
        </p:nvSpPr>
        <p:spPr>
          <a:xfrm>
            <a:off x="10270279" y="5605670"/>
            <a:ext cx="1600200" cy="830997"/>
          </a:xfrm>
          <a:prstGeom prst="rect">
            <a:avLst/>
          </a:prstGeom>
          <a:noFill/>
        </p:spPr>
        <p:txBody>
          <a:bodyPr wrap="square">
            <a:spAutoFit/>
          </a:bodyPr>
          <a:lstStyle/>
          <a:p>
            <a:pPr algn="ctr"/>
            <a:r>
              <a:rPr lang="en-AU" sz="1200" dirty="0">
                <a:solidFill>
                  <a:srgbClr val="0000FF"/>
                </a:solidFill>
              </a:rPr>
              <a:t>https://www.cbo.gov/system/files/2025-06/61459-Debt-Service.pdf</a:t>
            </a:r>
          </a:p>
        </p:txBody>
      </p:sp>
    </p:spTree>
    <p:extLst>
      <p:ext uri="{BB962C8B-B14F-4D97-AF65-F5344CB8AC3E}">
        <p14:creationId xmlns:p14="http://schemas.microsoft.com/office/powerpoint/2010/main" val="243881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E0CE856-7115-E4B5-FF86-BFF649B8F505}"/>
              </a:ext>
            </a:extLst>
          </p:cNvPr>
          <p:cNvPicPr>
            <a:picLocks noGrp="1" noChangeAspect="1"/>
          </p:cNvPicPr>
          <p:nvPr>
            <p:ph idx="1"/>
          </p:nvPr>
        </p:nvPicPr>
        <p:blipFill>
          <a:blip r:embed="rId3"/>
          <a:stretch>
            <a:fillRect/>
          </a:stretch>
        </p:blipFill>
        <p:spPr>
          <a:xfrm>
            <a:off x="298818" y="707570"/>
            <a:ext cx="5652684" cy="6074229"/>
          </a:xfrm>
          <a:prstGeom prst="rect">
            <a:avLst/>
          </a:prstGeom>
        </p:spPr>
      </p:pic>
      <p:sp>
        <p:nvSpPr>
          <p:cNvPr id="3" name="Slide Number Placeholder 2">
            <a:extLst>
              <a:ext uri="{FF2B5EF4-FFF2-40B4-BE49-F238E27FC236}">
                <a16:creationId xmlns:a16="http://schemas.microsoft.com/office/drawing/2014/main" id="{A4E97438-CBAD-47C7-7155-B186E793B362}"/>
              </a:ext>
            </a:extLst>
          </p:cNvPr>
          <p:cNvSpPr>
            <a:spLocks noGrp="1"/>
          </p:cNvSpPr>
          <p:nvPr>
            <p:ph type="sldNum" sz="quarter" idx="12"/>
          </p:nvPr>
        </p:nvSpPr>
        <p:spPr>
          <a:xfrm>
            <a:off x="11736962" y="6504324"/>
            <a:ext cx="257175" cy="191279"/>
          </a:xfrm>
        </p:spPr>
        <p:txBody>
          <a:bodyPr/>
          <a:lstStyle/>
          <a:p>
            <a:fld id="{E6316B6A-336A-44FF-82DA-A4D1594FA055}" type="slidenum">
              <a:rPr lang="en-AU" smtClean="0"/>
              <a:t>7</a:t>
            </a:fld>
            <a:endParaRPr lang="en-AU" dirty="0"/>
          </a:p>
        </p:txBody>
      </p:sp>
      <p:sp>
        <p:nvSpPr>
          <p:cNvPr id="4" name="Title 3">
            <a:extLst>
              <a:ext uri="{FF2B5EF4-FFF2-40B4-BE49-F238E27FC236}">
                <a16:creationId xmlns:a16="http://schemas.microsoft.com/office/drawing/2014/main" id="{F9DE0ED1-E2E3-9C37-9FD8-5215B0AC57F5}"/>
              </a:ext>
            </a:extLst>
          </p:cNvPr>
          <p:cNvSpPr>
            <a:spLocks noGrp="1"/>
          </p:cNvSpPr>
          <p:nvPr>
            <p:ph type="title"/>
          </p:nvPr>
        </p:nvSpPr>
        <p:spPr>
          <a:xfrm>
            <a:off x="51460" y="306182"/>
            <a:ext cx="10022774" cy="913016"/>
          </a:xfrm>
        </p:spPr>
        <p:txBody>
          <a:bodyPr/>
          <a:lstStyle/>
          <a:p>
            <a:pPr algn="r"/>
            <a:r>
              <a:rPr lang="en-AU" sz="2000" dirty="0">
                <a:solidFill>
                  <a:srgbClr val="0000FF"/>
                </a:solidFill>
              </a:rPr>
              <a:t>The ceasefire between Iran and the USA  is over according to President Trump.  </a:t>
            </a:r>
            <a:endParaRPr lang="en-AU" sz="2000" b="0" dirty="0">
              <a:solidFill>
                <a:srgbClr val="0000FF"/>
              </a:solidFill>
            </a:endParaRPr>
          </a:p>
        </p:txBody>
      </p:sp>
      <p:sp>
        <p:nvSpPr>
          <p:cNvPr id="7" name="TextBox 6">
            <a:extLst>
              <a:ext uri="{FF2B5EF4-FFF2-40B4-BE49-F238E27FC236}">
                <a16:creationId xmlns:a16="http://schemas.microsoft.com/office/drawing/2014/main" id="{37605B8C-ADD5-EA4E-9F87-D771B255FB88}"/>
              </a:ext>
            </a:extLst>
          </p:cNvPr>
          <p:cNvSpPr txBox="1"/>
          <p:nvPr/>
        </p:nvSpPr>
        <p:spPr>
          <a:xfrm>
            <a:off x="6724502" y="6357049"/>
            <a:ext cx="2264229" cy="338554"/>
          </a:xfrm>
          <a:prstGeom prst="rect">
            <a:avLst/>
          </a:prstGeom>
          <a:noFill/>
        </p:spPr>
        <p:txBody>
          <a:bodyPr wrap="square" rtlCol="0">
            <a:spAutoFit/>
          </a:bodyPr>
          <a:lstStyle/>
          <a:p>
            <a:r>
              <a:rPr lang="en-AU" sz="1600" dirty="0">
                <a:solidFill>
                  <a:schemeClr val="bg1"/>
                </a:solidFill>
              </a:rPr>
              <a:t>University of Chicago</a:t>
            </a:r>
          </a:p>
        </p:txBody>
      </p:sp>
      <p:pic>
        <p:nvPicPr>
          <p:cNvPr id="8" name="Picture 7">
            <a:extLst>
              <a:ext uri="{FF2B5EF4-FFF2-40B4-BE49-F238E27FC236}">
                <a16:creationId xmlns:a16="http://schemas.microsoft.com/office/drawing/2014/main" id="{E2F14797-5F87-51A5-CEC7-AA8DAB55877D}"/>
              </a:ext>
            </a:extLst>
          </p:cNvPr>
          <p:cNvPicPr>
            <a:picLocks noChangeAspect="1"/>
          </p:cNvPicPr>
          <p:nvPr/>
        </p:nvPicPr>
        <p:blipFill>
          <a:blip r:embed="rId4"/>
          <a:stretch>
            <a:fillRect/>
          </a:stretch>
        </p:blipFill>
        <p:spPr>
          <a:xfrm>
            <a:off x="6240499" y="1080656"/>
            <a:ext cx="5652683" cy="5614948"/>
          </a:xfrm>
          <a:prstGeom prst="rect">
            <a:avLst/>
          </a:prstGeom>
        </p:spPr>
      </p:pic>
      <p:cxnSp>
        <p:nvCxnSpPr>
          <p:cNvPr id="5" name="Straight Connector 4">
            <a:extLst>
              <a:ext uri="{FF2B5EF4-FFF2-40B4-BE49-F238E27FC236}">
                <a16:creationId xmlns:a16="http://schemas.microsoft.com/office/drawing/2014/main" id="{3EB7D629-D3ED-D5C4-DEF3-E0F38BE0011E}"/>
              </a:ext>
            </a:extLst>
          </p:cNvPr>
          <p:cNvCxnSpPr/>
          <p:nvPr/>
        </p:nvCxnSpPr>
        <p:spPr>
          <a:xfrm>
            <a:off x="9329195" y="4375230"/>
            <a:ext cx="201399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5263BA-6928-E6EA-BD95-C04A7363024C}"/>
              </a:ext>
            </a:extLst>
          </p:cNvPr>
          <p:cNvCxnSpPr/>
          <p:nvPr/>
        </p:nvCxnSpPr>
        <p:spPr>
          <a:xfrm>
            <a:off x="6371474" y="4722471"/>
            <a:ext cx="70605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876A8D-7130-7079-5837-44B63CD51448}"/>
              </a:ext>
            </a:extLst>
          </p:cNvPr>
          <p:cNvSpPr txBox="1"/>
          <p:nvPr/>
        </p:nvSpPr>
        <p:spPr>
          <a:xfrm>
            <a:off x="8299048" y="5347504"/>
            <a:ext cx="1562582" cy="369332"/>
          </a:xfrm>
          <a:prstGeom prst="rect">
            <a:avLst/>
          </a:prstGeom>
          <a:noFill/>
        </p:spPr>
        <p:txBody>
          <a:bodyPr wrap="square" rtlCol="0">
            <a:spAutoFit/>
          </a:bodyPr>
          <a:lstStyle/>
          <a:p>
            <a:r>
              <a:rPr lang="en-AU" dirty="0">
                <a:solidFill>
                  <a:schemeClr val="bg1"/>
                </a:solidFill>
              </a:rPr>
              <a:t>July 10, 2026</a:t>
            </a:r>
            <a:endParaRPr lang="en-AU" dirty="0"/>
          </a:p>
        </p:txBody>
      </p:sp>
      <p:sp>
        <p:nvSpPr>
          <p:cNvPr id="14" name="TextBox 13">
            <a:extLst>
              <a:ext uri="{FF2B5EF4-FFF2-40B4-BE49-F238E27FC236}">
                <a16:creationId xmlns:a16="http://schemas.microsoft.com/office/drawing/2014/main" id="{F871E677-E3FF-9F1F-AE4E-C0861D74ADC4}"/>
              </a:ext>
            </a:extLst>
          </p:cNvPr>
          <p:cNvSpPr txBox="1"/>
          <p:nvPr/>
        </p:nvSpPr>
        <p:spPr>
          <a:xfrm>
            <a:off x="3715473" y="983848"/>
            <a:ext cx="1794678" cy="369332"/>
          </a:xfrm>
          <a:prstGeom prst="rect">
            <a:avLst/>
          </a:prstGeom>
          <a:noFill/>
        </p:spPr>
        <p:txBody>
          <a:bodyPr wrap="square" rtlCol="0">
            <a:spAutoFit/>
          </a:bodyPr>
          <a:lstStyle/>
          <a:p>
            <a:r>
              <a:rPr lang="en-AU" b="1" dirty="0">
                <a:solidFill>
                  <a:srgbClr val="006600"/>
                </a:solidFill>
              </a:rPr>
              <a:t>June 17, 2026</a:t>
            </a:r>
          </a:p>
        </p:txBody>
      </p:sp>
    </p:spTree>
    <p:extLst>
      <p:ext uri="{BB962C8B-B14F-4D97-AF65-F5344CB8AC3E}">
        <p14:creationId xmlns:p14="http://schemas.microsoft.com/office/powerpoint/2010/main" val="3344541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66C09-2BD8-CCFE-C301-609692BDB952}"/>
              </a:ext>
            </a:extLst>
          </p:cNvPr>
          <p:cNvSpPr>
            <a:spLocks noGrp="1"/>
          </p:cNvSpPr>
          <p:nvPr>
            <p:ph idx="1"/>
          </p:nvPr>
        </p:nvSpPr>
        <p:spPr>
          <a:xfrm>
            <a:off x="308115" y="1169581"/>
            <a:ext cx="11479694" cy="5526023"/>
          </a:xfrm>
        </p:spPr>
        <p:txBody>
          <a:bodyPr/>
          <a:lstStyle/>
          <a:p>
            <a:pPr marL="0" indent="0">
              <a:buNone/>
            </a:pPr>
            <a:r>
              <a:rPr lang="en-AU" sz="2000" b="1" dirty="0">
                <a:solidFill>
                  <a:srgbClr val="191919"/>
                </a:solidFill>
              </a:rPr>
              <a:t>A</a:t>
            </a:r>
            <a:r>
              <a:rPr lang="en-AU" sz="2000" b="1" i="0" dirty="0">
                <a:solidFill>
                  <a:srgbClr val="191919"/>
                </a:solidFill>
                <a:effectLst/>
              </a:rPr>
              <a:t> fiscal crisis is </a:t>
            </a:r>
            <a:r>
              <a:rPr lang="en-AU" sz="2000" b="0" i="0" dirty="0">
                <a:solidFill>
                  <a:srgbClr val="191919"/>
                </a:solidFill>
                <a:effectLst/>
              </a:rPr>
              <a:t>“ </a:t>
            </a:r>
            <a:r>
              <a:rPr lang="en-AU" sz="2000" b="1" i="1" dirty="0">
                <a:solidFill>
                  <a:schemeClr val="accent1"/>
                </a:solidFill>
                <a:effectLst/>
              </a:rPr>
              <a:t>a sudden, large, and persistent downturn in demand for Treasury securities </a:t>
            </a:r>
            <a:r>
              <a:rPr lang="en-AU" sz="2000" b="1" i="1" dirty="0">
                <a:effectLst/>
              </a:rPr>
              <a:t>relative to supply that </a:t>
            </a:r>
            <a:r>
              <a:rPr lang="en-AU" sz="2000" b="1" i="1" dirty="0">
                <a:solidFill>
                  <a:srgbClr val="FF0000"/>
                </a:solidFill>
                <a:effectLst/>
              </a:rPr>
              <a:t>triggers a sharp and persistent spike in interest rates.</a:t>
            </a:r>
            <a:r>
              <a:rPr lang="en-AU" sz="2000" b="0" i="1" dirty="0">
                <a:solidFill>
                  <a:srgbClr val="191919"/>
                </a:solidFill>
                <a:effectLst/>
              </a:rPr>
              <a:t> Such a rise in interest rates on Treasuries would most likely precipitate a  crisis in “the global financial system” . </a:t>
            </a:r>
          </a:p>
          <a:p>
            <a:pPr marL="0" indent="0">
              <a:buNone/>
            </a:pPr>
            <a:endParaRPr lang="en-AU" sz="1000" i="1" dirty="0">
              <a:solidFill>
                <a:srgbClr val="191919"/>
              </a:solidFill>
            </a:endParaRPr>
          </a:p>
          <a:p>
            <a:pPr marL="0" indent="0">
              <a:buNone/>
            </a:pPr>
            <a:r>
              <a:rPr lang="en-AU" sz="2000" b="1" dirty="0"/>
              <a:t>Brookings suggested four possible scenarios involving inflation risks, political brinkmanship ,   FED changing their inflation target and</a:t>
            </a:r>
            <a:r>
              <a:rPr lang="en-AU" sz="2000" b="1" dirty="0">
                <a:solidFill>
                  <a:srgbClr val="7030A0"/>
                </a:solidFill>
              </a:rPr>
              <a:t> finally the deterioration in “</a:t>
            </a:r>
            <a:r>
              <a:rPr lang="en-AU" sz="2000" b="1" i="1" dirty="0">
                <a:solidFill>
                  <a:srgbClr val="7030A0"/>
                </a:solidFill>
              </a:rPr>
              <a:t>long term fiscal outlook</a:t>
            </a:r>
            <a:r>
              <a:rPr lang="en-AU" sz="2000" b="1" dirty="0">
                <a:solidFill>
                  <a:srgbClr val="7030A0"/>
                </a:solidFill>
              </a:rPr>
              <a:t>”</a:t>
            </a:r>
            <a:endParaRPr lang="en-AU" sz="2000" b="1" dirty="0">
              <a:solidFill>
                <a:srgbClr val="7030A0"/>
              </a:solidFill>
              <a:effectLst/>
            </a:endParaRPr>
          </a:p>
          <a:p>
            <a:pPr marL="0" indent="0">
              <a:buNone/>
            </a:pPr>
            <a:endParaRPr lang="en-AU" sz="1000" b="1" dirty="0">
              <a:solidFill>
                <a:srgbClr val="7030A0"/>
              </a:solidFill>
            </a:endParaRPr>
          </a:p>
          <a:p>
            <a:pPr marL="457200" indent="-457200">
              <a:buFont typeface="+mj-lt"/>
              <a:buAutoNum type="arabicPeriod"/>
            </a:pPr>
            <a:r>
              <a:rPr lang="en-AU" sz="1800" i="1" dirty="0"/>
              <a:t>Demand or supply of Treasuries could abruptly shift for reasons unrelated to </a:t>
            </a:r>
            <a:r>
              <a:rPr lang="en-AU" sz="1800" b="1" i="1" dirty="0"/>
              <a:t>inflation or default risk </a:t>
            </a:r>
            <a:r>
              <a:rPr lang="en-AU" sz="1800" i="1" dirty="0"/>
              <a:t>such that interest rates spike, causing financial market disruptions that the Federal Reserve is unable or unwilling to mitigate.</a:t>
            </a:r>
          </a:p>
          <a:p>
            <a:pPr marL="457200" indent="-457200">
              <a:buFont typeface="+mj-lt"/>
              <a:buAutoNum type="arabicPeriod"/>
            </a:pPr>
            <a:r>
              <a:rPr lang="en-AU" sz="1800" i="1" dirty="0"/>
              <a:t>Investors could come to believe that the U.S. Treasury might default on interest or principal payments because of </a:t>
            </a:r>
            <a:r>
              <a:rPr lang="en-AU" sz="1800" b="1" i="1" dirty="0"/>
              <a:t>political brinkmanship, </a:t>
            </a:r>
            <a:r>
              <a:rPr lang="en-AU" sz="1800" i="1" dirty="0"/>
              <a:t>and policymakers would be unable or unwilling to regain credibility.</a:t>
            </a:r>
          </a:p>
          <a:p>
            <a:pPr marL="457200" indent="-457200">
              <a:buFont typeface="+mj-lt"/>
              <a:buAutoNum type="arabicPeriod"/>
            </a:pPr>
            <a:r>
              <a:rPr lang="en-AU" sz="1800" b="1" i="1" dirty="0"/>
              <a:t>The Federal Reserve could be perceived as abandoning its mandate </a:t>
            </a:r>
            <a:r>
              <a:rPr lang="en-AU" sz="1800" i="1" dirty="0"/>
              <a:t>to preserve price stability and instead allowing for hyperinflation.</a:t>
            </a:r>
          </a:p>
          <a:p>
            <a:pPr marL="457200" indent="-457200">
              <a:buFont typeface="+mj-lt"/>
              <a:buAutoNum type="arabicPeriod"/>
            </a:pPr>
            <a:r>
              <a:rPr lang="en-AU" sz="1800" b="1" i="1" dirty="0"/>
              <a:t>The </a:t>
            </a:r>
            <a:r>
              <a:rPr lang="en-AU" sz="2000" b="1" i="1" dirty="0">
                <a:solidFill>
                  <a:srgbClr val="7030A0"/>
                </a:solidFill>
              </a:rPr>
              <a:t>long-term fiscal outlook could deteriorate so significantly </a:t>
            </a:r>
            <a:r>
              <a:rPr lang="en-AU" sz="1800" b="1" i="1" dirty="0"/>
              <a:t>and so sharply that investors abruptly worry about some form of default, leading them to abandon Treasuries until policymakers take actions to rein in deficits.</a:t>
            </a:r>
          </a:p>
          <a:p>
            <a:pPr marL="457200" indent="-457200">
              <a:buFont typeface="+mj-lt"/>
              <a:buAutoNum type="arabicPeriod"/>
            </a:pPr>
            <a:endParaRPr lang="en-AU" sz="800" b="1" i="1" dirty="0"/>
          </a:p>
          <a:p>
            <a:pPr marL="0" indent="0" algn="r">
              <a:buNone/>
            </a:pPr>
            <a:r>
              <a:rPr lang="en-AU" sz="1800" dirty="0">
                <a:hlinkClick r:id="rId2"/>
              </a:rPr>
              <a:t>https://www.brookings.edu/articles/assessing-the-risks-and-costs-of-the-rising-us-federal-debt</a:t>
            </a:r>
            <a:endParaRPr lang="en-AU" sz="1800" dirty="0"/>
          </a:p>
          <a:p>
            <a:pPr marL="0" indent="0" algn="r">
              <a:buNone/>
            </a:pPr>
            <a:r>
              <a:rPr lang="en-AU" sz="1800" dirty="0"/>
              <a:t>/</a:t>
            </a:r>
          </a:p>
        </p:txBody>
      </p:sp>
      <p:sp>
        <p:nvSpPr>
          <p:cNvPr id="3" name="Slide Number Placeholder 2">
            <a:extLst>
              <a:ext uri="{FF2B5EF4-FFF2-40B4-BE49-F238E27FC236}">
                <a16:creationId xmlns:a16="http://schemas.microsoft.com/office/drawing/2014/main" id="{6965BD70-C56A-4CFF-9A04-58F284E54B6D}"/>
              </a:ext>
            </a:extLst>
          </p:cNvPr>
          <p:cNvSpPr>
            <a:spLocks noGrp="1"/>
          </p:cNvSpPr>
          <p:nvPr>
            <p:ph type="sldNum" sz="quarter" idx="12"/>
          </p:nvPr>
        </p:nvSpPr>
        <p:spPr/>
        <p:txBody>
          <a:bodyPr/>
          <a:lstStyle/>
          <a:p>
            <a:fld id="{E6316B6A-336A-44FF-82DA-A4D1594FA055}" type="slidenum">
              <a:rPr lang="en-AU" smtClean="0"/>
              <a:t>70</a:t>
            </a:fld>
            <a:endParaRPr lang="en-AU" dirty="0"/>
          </a:p>
        </p:txBody>
      </p:sp>
      <p:sp>
        <p:nvSpPr>
          <p:cNvPr id="4" name="Title 3">
            <a:extLst>
              <a:ext uri="{FF2B5EF4-FFF2-40B4-BE49-F238E27FC236}">
                <a16:creationId xmlns:a16="http://schemas.microsoft.com/office/drawing/2014/main" id="{4634C60A-6308-3BB1-2707-F5B053EFAD48}"/>
              </a:ext>
            </a:extLst>
          </p:cNvPr>
          <p:cNvSpPr>
            <a:spLocks noGrp="1"/>
          </p:cNvSpPr>
          <p:nvPr>
            <p:ph type="title"/>
          </p:nvPr>
        </p:nvSpPr>
        <p:spPr>
          <a:xfrm>
            <a:off x="149087" y="315474"/>
            <a:ext cx="10555356" cy="753185"/>
          </a:xfrm>
        </p:spPr>
        <p:txBody>
          <a:bodyPr/>
          <a:lstStyle/>
          <a:p>
            <a:r>
              <a:rPr lang="en-AU" sz="2400" dirty="0">
                <a:solidFill>
                  <a:srgbClr val="0000FF"/>
                </a:solidFill>
              </a:rPr>
              <a:t>Can the USA have a “fiscal crisis” ? </a:t>
            </a:r>
            <a:r>
              <a:rPr lang="en-AU" sz="2400" b="0" dirty="0"/>
              <a:t>There are many paths to a fiscal crisis but ultimately the destination is devastating.</a:t>
            </a:r>
          </a:p>
        </p:txBody>
      </p:sp>
    </p:spTree>
    <p:extLst>
      <p:ext uri="{BB962C8B-B14F-4D97-AF65-F5344CB8AC3E}">
        <p14:creationId xmlns:p14="http://schemas.microsoft.com/office/powerpoint/2010/main" val="17262030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1116A7-B14D-6E41-EB9B-958868FB9AD4}"/>
              </a:ext>
            </a:extLst>
          </p:cNvPr>
          <p:cNvSpPr>
            <a:spLocks noGrp="1"/>
          </p:cNvSpPr>
          <p:nvPr>
            <p:ph type="sldNum" sz="quarter" idx="12"/>
          </p:nvPr>
        </p:nvSpPr>
        <p:spPr/>
        <p:txBody>
          <a:bodyPr/>
          <a:lstStyle/>
          <a:p>
            <a:fld id="{E6316B6A-336A-44FF-82DA-A4D1594FA055}" type="slidenum">
              <a:rPr lang="en-AU" smtClean="0"/>
              <a:t>71</a:t>
            </a:fld>
            <a:endParaRPr lang="en-AU" dirty="0"/>
          </a:p>
        </p:txBody>
      </p:sp>
      <p:sp>
        <p:nvSpPr>
          <p:cNvPr id="4" name="Title 3">
            <a:extLst>
              <a:ext uri="{FF2B5EF4-FFF2-40B4-BE49-F238E27FC236}">
                <a16:creationId xmlns:a16="http://schemas.microsoft.com/office/drawing/2014/main" id="{AC3C87F3-A9FC-DBFF-E5F0-4943D0E22D76}"/>
              </a:ext>
            </a:extLst>
          </p:cNvPr>
          <p:cNvSpPr>
            <a:spLocks noGrp="1"/>
          </p:cNvSpPr>
          <p:nvPr>
            <p:ph type="title"/>
          </p:nvPr>
        </p:nvSpPr>
        <p:spPr>
          <a:xfrm>
            <a:off x="242166" y="210233"/>
            <a:ext cx="10581310" cy="516637"/>
          </a:xfrm>
        </p:spPr>
        <p:txBody>
          <a:bodyPr/>
          <a:lstStyle/>
          <a:p>
            <a:r>
              <a:rPr lang="en-AU" sz="2000" dirty="0">
                <a:solidFill>
                  <a:srgbClr val="0000FF"/>
                </a:solidFill>
              </a:rPr>
              <a:t>US Government term premiums </a:t>
            </a:r>
            <a:r>
              <a:rPr lang="en-AU" sz="2000" dirty="0">
                <a:solidFill>
                  <a:schemeClr val="tx1"/>
                </a:solidFill>
              </a:rPr>
              <a:t>have risen sharply over recent years  to compensate for perceived credit and  duration risk </a:t>
            </a:r>
            <a:r>
              <a:rPr lang="en-AU" sz="2000" dirty="0">
                <a:solidFill>
                  <a:schemeClr val="accent1"/>
                </a:solidFill>
              </a:rPr>
              <a:t>( essentially higher risk premiums )</a:t>
            </a:r>
          </a:p>
        </p:txBody>
      </p:sp>
      <p:pic>
        <p:nvPicPr>
          <p:cNvPr id="9" name="Content Placeholder 8">
            <a:extLst>
              <a:ext uri="{FF2B5EF4-FFF2-40B4-BE49-F238E27FC236}">
                <a16:creationId xmlns:a16="http://schemas.microsoft.com/office/drawing/2014/main" id="{2D314920-4B83-CD79-673F-F8E6BBE5E45C}"/>
              </a:ext>
            </a:extLst>
          </p:cNvPr>
          <p:cNvPicPr>
            <a:picLocks noGrp="1" noChangeAspect="1"/>
          </p:cNvPicPr>
          <p:nvPr>
            <p:ph idx="1"/>
          </p:nvPr>
        </p:nvPicPr>
        <p:blipFill>
          <a:blip r:embed="rId2"/>
          <a:stretch>
            <a:fillRect/>
          </a:stretch>
        </p:blipFill>
        <p:spPr>
          <a:xfrm>
            <a:off x="2633870" y="983974"/>
            <a:ext cx="8981660" cy="5711631"/>
          </a:xfrm>
          <a:prstGeom prst="rect">
            <a:avLst/>
          </a:prstGeom>
        </p:spPr>
      </p:pic>
      <p:cxnSp>
        <p:nvCxnSpPr>
          <p:cNvPr id="11" name="Straight Arrow Connector 10">
            <a:extLst>
              <a:ext uri="{FF2B5EF4-FFF2-40B4-BE49-F238E27FC236}">
                <a16:creationId xmlns:a16="http://schemas.microsoft.com/office/drawing/2014/main" id="{3F1E2F76-D2FA-1F0F-F5C5-C6040CC4E927}"/>
              </a:ext>
            </a:extLst>
          </p:cNvPr>
          <p:cNvCxnSpPr>
            <a:cxnSpLocks/>
            <a:endCxn id="9" idx="3"/>
          </p:cNvCxnSpPr>
          <p:nvPr/>
        </p:nvCxnSpPr>
        <p:spPr>
          <a:xfrm flipV="1">
            <a:off x="10823475" y="3839790"/>
            <a:ext cx="792055" cy="755272"/>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8D403C-D4A4-C67A-C2A4-18E944ABC198}"/>
              </a:ext>
            </a:extLst>
          </p:cNvPr>
          <p:cNvSpPr txBox="1"/>
          <p:nvPr/>
        </p:nvSpPr>
        <p:spPr>
          <a:xfrm>
            <a:off x="10507319" y="2139279"/>
            <a:ext cx="1480930" cy="307777"/>
          </a:xfrm>
          <a:prstGeom prst="rect">
            <a:avLst/>
          </a:prstGeom>
          <a:noFill/>
        </p:spPr>
        <p:txBody>
          <a:bodyPr wrap="square" rtlCol="0">
            <a:spAutoFit/>
          </a:bodyPr>
          <a:lstStyle/>
          <a:p>
            <a:pPr algn="ctr"/>
            <a:endParaRPr lang="en-AU" sz="1400" dirty="0">
              <a:solidFill>
                <a:srgbClr val="0000FF"/>
              </a:solidFill>
            </a:endParaRPr>
          </a:p>
        </p:txBody>
      </p:sp>
      <p:sp>
        <p:nvSpPr>
          <p:cNvPr id="15" name="TextBox 14">
            <a:extLst>
              <a:ext uri="{FF2B5EF4-FFF2-40B4-BE49-F238E27FC236}">
                <a16:creationId xmlns:a16="http://schemas.microsoft.com/office/drawing/2014/main" id="{B8F9E138-7262-3A75-7A2F-B4D67684D1B8}"/>
              </a:ext>
            </a:extLst>
          </p:cNvPr>
          <p:cNvSpPr txBox="1"/>
          <p:nvPr/>
        </p:nvSpPr>
        <p:spPr>
          <a:xfrm>
            <a:off x="69573" y="1300632"/>
            <a:ext cx="2315818" cy="5447645"/>
          </a:xfrm>
          <a:prstGeom prst="rect">
            <a:avLst/>
          </a:prstGeom>
          <a:noFill/>
        </p:spPr>
        <p:txBody>
          <a:bodyPr wrap="square">
            <a:spAutoFit/>
          </a:bodyPr>
          <a:lstStyle/>
          <a:p>
            <a:r>
              <a:rPr lang="en-AU" b="1" dirty="0">
                <a:solidFill>
                  <a:srgbClr val="0000FF"/>
                </a:solidFill>
              </a:rPr>
              <a:t>Term premium </a:t>
            </a:r>
            <a:r>
              <a:rPr lang="en-AU" dirty="0"/>
              <a:t>is </a:t>
            </a:r>
          </a:p>
          <a:p>
            <a:endParaRPr lang="en-AU" sz="800" dirty="0"/>
          </a:p>
          <a:p>
            <a:pPr algn="ctr"/>
            <a:r>
              <a:rPr lang="en-AU" dirty="0"/>
              <a:t>“</a:t>
            </a:r>
            <a:r>
              <a:rPr lang="en-AU" i="1" dirty="0"/>
              <a:t>compensation that investors require for bearing the risk that interest rates may change over the life of the bond. </a:t>
            </a:r>
          </a:p>
          <a:p>
            <a:pPr algn="ctr"/>
            <a:endParaRPr lang="en-AU" i="1" dirty="0"/>
          </a:p>
          <a:p>
            <a:pPr algn="ctr"/>
            <a:r>
              <a:rPr lang="en-AU" i="1" dirty="0"/>
              <a:t>Since the term premium is not directly observable, it must be estimated, most often from financial and macroeconomic variables</a:t>
            </a:r>
            <a:r>
              <a:rPr lang="en-AU" dirty="0"/>
              <a:t>. ”</a:t>
            </a:r>
          </a:p>
          <a:p>
            <a:pPr algn="ctr"/>
            <a:endParaRPr lang="en-AU" dirty="0"/>
          </a:p>
          <a:p>
            <a:pPr algn="r"/>
            <a:r>
              <a:rPr lang="en-AU" dirty="0"/>
              <a:t>FED NY</a:t>
            </a:r>
          </a:p>
          <a:p>
            <a:pPr algn="r"/>
            <a:r>
              <a:rPr lang="en-AU" sz="800" dirty="0"/>
              <a:t>https://www.newyorkfed.org/research/data_indicators/term-premia-tabs#/overview </a:t>
            </a:r>
          </a:p>
        </p:txBody>
      </p:sp>
      <p:cxnSp>
        <p:nvCxnSpPr>
          <p:cNvPr id="18" name="Straight Arrow Connector 17">
            <a:extLst>
              <a:ext uri="{FF2B5EF4-FFF2-40B4-BE49-F238E27FC236}">
                <a16:creationId xmlns:a16="http://schemas.microsoft.com/office/drawing/2014/main" id="{E3E24082-CA11-538F-7016-7D95BC173010}"/>
              </a:ext>
            </a:extLst>
          </p:cNvPr>
          <p:cNvCxnSpPr/>
          <p:nvPr/>
        </p:nvCxnSpPr>
        <p:spPr>
          <a:xfrm>
            <a:off x="4661452" y="1868557"/>
            <a:ext cx="5446644" cy="2206486"/>
          </a:xfrm>
          <a:prstGeom prst="straightConnector1">
            <a:avLst/>
          </a:prstGeom>
          <a:ln w="508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189416E-8C61-30B4-9F9A-CF46CED232AF}"/>
              </a:ext>
            </a:extLst>
          </p:cNvPr>
          <p:cNvSpPr txBox="1"/>
          <p:nvPr/>
        </p:nvSpPr>
        <p:spPr>
          <a:xfrm>
            <a:off x="3597965" y="1500611"/>
            <a:ext cx="1232451" cy="369332"/>
          </a:xfrm>
          <a:prstGeom prst="rect">
            <a:avLst/>
          </a:prstGeom>
          <a:noFill/>
        </p:spPr>
        <p:txBody>
          <a:bodyPr wrap="square" rtlCol="0">
            <a:spAutoFit/>
          </a:bodyPr>
          <a:lstStyle/>
          <a:p>
            <a:r>
              <a:rPr lang="en-AU" b="1" dirty="0" err="1">
                <a:solidFill>
                  <a:srgbClr val="FF0000"/>
                </a:solidFill>
              </a:rPr>
              <a:t>Dot.Com</a:t>
            </a:r>
            <a:endParaRPr lang="en-AU" b="1" dirty="0">
              <a:solidFill>
                <a:srgbClr val="FF0000"/>
              </a:solidFill>
            </a:endParaRPr>
          </a:p>
        </p:txBody>
      </p:sp>
      <p:sp>
        <p:nvSpPr>
          <p:cNvPr id="20" name="TextBox 19">
            <a:extLst>
              <a:ext uri="{FF2B5EF4-FFF2-40B4-BE49-F238E27FC236}">
                <a16:creationId xmlns:a16="http://schemas.microsoft.com/office/drawing/2014/main" id="{C6337FF9-08DB-913D-6CFF-3FB30CA34359}"/>
              </a:ext>
            </a:extLst>
          </p:cNvPr>
          <p:cNvSpPr txBox="1"/>
          <p:nvPr/>
        </p:nvSpPr>
        <p:spPr>
          <a:xfrm>
            <a:off x="6185452" y="2104938"/>
            <a:ext cx="1109868" cy="400110"/>
          </a:xfrm>
          <a:prstGeom prst="rect">
            <a:avLst/>
          </a:prstGeom>
          <a:noFill/>
        </p:spPr>
        <p:txBody>
          <a:bodyPr wrap="square" rtlCol="0">
            <a:spAutoFit/>
          </a:bodyPr>
          <a:lstStyle/>
          <a:p>
            <a:r>
              <a:rPr lang="en-AU" sz="2000" b="1" dirty="0">
                <a:solidFill>
                  <a:srgbClr val="FF0000"/>
                </a:solidFill>
              </a:rPr>
              <a:t>GFC</a:t>
            </a:r>
          </a:p>
        </p:txBody>
      </p:sp>
      <p:sp>
        <p:nvSpPr>
          <p:cNvPr id="21" name="TextBox 20">
            <a:extLst>
              <a:ext uri="{FF2B5EF4-FFF2-40B4-BE49-F238E27FC236}">
                <a16:creationId xmlns:a16="http://schemas.microsoft.com/office/drawing/2014/main" id="{E9EC991B-A699-856D-C379-432EFE4E458C}"/>
              </a:ext>
            </a:extLst>
          </p:cNvPr>
          <p:cNvSpPr txBox="1"/>
          <p:nvPr/>
        </p:nvSpPr>
        <p:spPr>
          <a:xfrm>
            <a:off x="9182101" y="3059668"/>
            <a:ext cx="1325218" cy="369332"/>
          </a:xfrm>
          <a:prstGeom prst="rect">
            <a:avLst/>
          </a:prstGeom>
          <a:noFill/>
        </p:spPr>
        <p:txBody>
          <a:bodyPr wrap="square" rtlCol="0">
            <a:spAutoFit/>
          </a:bodyPr>
          <a:lstStyle/>
          <a:p>
            <a:r>
              <a:rPr lang="en-AU" b="1" dirty="0">
                <a:solidFill>
                  <a:srgbClr val="FF0000"/>
                </a:solidFill>
              </a:rPr>
              <a:t>Pandemic</a:t>
            </a:r>
          </a:p>
        </p:txBody>
      </p:sp>
      <p:sp>
        <p:nvSpPr>
          <p:cNvPr id="2" name="TextBox 1">
            <a:extLst>
              <a:ext uri="{FF2B5EF4-FFF2-40B4-BE49-F238E27FC236}">
                <a16:creationId xmlns:a16="http://schemas.microsoft.com/office/drawing/2014/main" id="{A6503C91-C2A5-770E-6666-F26186F65225}"/>
              </a:ext>
            </a:extLst>
          </p:cNvPr>
          <p:cNvSpPr txBox="1"/>
          <p:nvPr/>
        </p:nvSpPr>
        <p:spPr>
          <a:xfrm>
            <a:off x="11218790" y="2965534"/>
            <a:ext cx="950845" cy="584775"/>
          </a:xfrm>
          <a:prstGeom prst="rect">
            <a:avLst/>
          </a:prstGeom>
          <a:noFill/>
        </p:spPr>
        <p:txBody>
          <a:bodyPr wrap="square" rtlCol="0">
            <a:spAutoFit/>
          </a:bodyPr>
          <a:lstStyle/>
          <a:p>
            <a:pPr algn="ctr"/>
            <a:r>
              <a:rPr lang="en-AU" sz="1400" b="1" dirty="0"/>
              <a:t>July</a:t>
            </a:r>
          </a:p>
          <a:p>
            <a:pPr algn="ctr"/>
            <a:r>
              <a:rPr lang="en-AU" b="1" dirty="0">
                <a:solidFill>
                  <a:srgbClr val="0000FF"/>
                </a:solidFill>
              </a:rPr>
              <a:t>0.7 </a:t>
            </a:r>
            <a:r>
              <a:rPr lang="en-AU" sz="1400" b="1" dirty="0">
                <a:solidFill>
                  <a:srgbClr val="0000FF"/>
                </a:solidFill>
              </a:rPr>
              <a:t>%</a:t>
            </a:r>
          </a:p>
        </p:txBody>
      </p:sp>
    </p:spTree>
    <p:extLst>
      <p:ext uri="{BB962C8B-B14F-4D97-AF65-F5344CB8AC3E}">
        <p14:creationId xmlns:p14="http://schemas.microsoft.com/office/powerpoint/2010/main" val="25757314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DC5D41-DE52-3165-153D-460ACD991A4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D2850"/>
                </a:solidFill>
                <a:effectLst/>
                <a:uLnTx/>
                <a:uFillTx/>
                <a:latin typeface="Source Sans Pro"/>
                <a:ea typeface="+mn-ea"/>
                <a:cs typeface="+mn-cs"/>
              </a:rPr>
              <a:t>1</a:t>
            </a:r>
          </a:p>
        </p:txBody>
      </p:sp>
      <p:sp>
        <p:nvSpPr>
          <p:cNvPr id="4" name="Title 3">
            <a:extLst>
              <a:ext uri="{FF2B5EF4-FFF2-40B4-BE49-F238E27FC236}">
                <a16:creationId xmlns:a16="http://schemas.microsoft.com/office/drawing/2014/main" id="{2AC10D9B-BD3B-459C-6846-D08F6E85110F}"/>
              </a:ext>
            </a:extLst>
          </p:cNvPr>
          <p:cNvSpPr>
            <a:spLocks noGrp="1"/>
          </p:cNvSpPr>
          <p:nvPr>
            <p:ph type="title"/>
          </p:nvPr>
        </p:nvSpPr>
        <p:spPr>
          <a:xfrm>
            <a:off x="227150" y="346738"/>
            <a:ext cx="10646259" cy="433443"/>
          </a:xfrm>
        </p:spPr>
        <p:txBody>
          <a:bodyPr/>
          <a:lstStyle/>
          <a:p>
            <a:pPr>
              <a:lnSpc>
                <a:spcPct val="96000"/>
              </a:lnSpc>
            </a:pPr>
            <a:r>
              <a:rPr lang="en-AU" sz="2000" dirty="0"/>
              <a:t>Compared</a:t>
            </a:r>
            <a:r>
              <a:rPr lang="en-AU" sz="2000" dirty="0">
                <a:latin typeface="+mj-lt"/>
              </a:rPr>
              <a:t> to USA, Australia shows more fiscal discipline </a:t>
            </a:r>
            <a:r>
              <a:rPr lang="en-AU" sz="2000" dirty="0"/>
              <a:t>with lower</a:t>
            </a:r>
            <a:r>
              <a:rPr lang="en-AU" sz="2000" dirty="0">
                <a:latin typeface="+mj-lt"/>
              </a:rPr>
              <a:t> government debt </a:t>
            </a:r>
            <a:endParaRPr lang="en-AU" sz="2000" i="1" dirty="0">
              <a:solidFill>
                <a:schemeClr val="accent1"/>
              </a:solidFill>
            </a:endParaRPr>
          </a:p>
        </p:txBody>
      </p:sp>
      <p:pic>
        <p:nvPicPr>
          <p:cNvPr id="5" name="Picture 4">
            <a:extLst>
              <a:ext uri="{FF2B5EF4-FFF2-40B4-BE49-F238E27FC236}">
                <a16:creationId xmlns:a16="http://schemas.microsoft.com/office/drawing/2014/main" id="{940F7921-E4D1-7D23-897F-68B9077C0C86}"/>
              </a:ext>
            </a:extLst>
          </p:cNvPr>
          <p:cNvPicPr>
            <a:picLocks noChangeAspect="1"/>
          </p:cNvPicPr>
          <p:nvPr/>
        </p:nvPicPr>
        <p:blipFill>
          <a:blip r:embed="rId2"/>
          <a:stretch>
            <a:fillRect/>
          </a:stretch>
        </p:blipFill>
        <p:spPr>
          <a:xfrm>
            <a:off x="589215" y="917052"/>
            <a:ext cx="8958822" cy="5778553"/>
          </a:xfrm>
          <a:prstGeom prst="rect">
            <a:avLst/>
          </a:prstGeom>
        </p:spPr>
      </p:pic>
      <p:sp>
        <p:nvSpPr>
          <p:cNvPr id="9" name="TextBox 8">
            <a:extLst>
              <a:ext uri="{FF2B5EF4-FFF2-40B4-BE49-F238E27FC236}">
                <a16:creationId xmlns:a16="http://schemas.microsoft.com/office/drawing/2014/main" id="{6669E77A-CA94-59D2-AC50-D1B98275FD40}"/>
              </a:ext>
            </a:extLst>
          </p:cNvPr>
          <p:cNvSpPr txBox="1"/>
          <p:nvPr/>
        </p:nvSpPr>
        <p:spPr>
          <a:xfrm>
            <a:off x="7868092" y="2182194"/>
            <a:ext cx="1107270" cy="2831544"/>
          </a:xfrm>
          <a:prstGeom prst="rect">
            <a:avLst/>
          </a:prstGeom>
          <a:noFill/>
        </p:spPr>
        <p:txBody>
          <a:bodyPr wrap="square" rtlCol="0">
            <a:spAutoFit/>
          </a:bodyPr>
          <a:lstStyle/>
          <a:p>
            <a:r>
              <a:rPr lang="en-AU" sz="2000" b="1" dirty="0">
                <a:solidFill>
                  <a:srgbClr val="0033CC"/>
                </a:solidFill>
                <a:latin typeface="Arial" panose="020B0604020202020204" pitchFamily="34" charset="0"/>
                <a:cs typeface="Arial" panose="020B0604020202020204" pitchFamily="34" charset="0"/>
              </a:rPr>
              <a:t>121 %</a:t>
            </a: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r>
              <a:rPr lang="en-AU" sz="2000" b="1" dirty="0">
                <a:solidFill>
                  <a:srgbClr val="008000"/>
                </a:solidFill>
                <a:latin typeface="Arial" panose="020B0604020202020204" pitchFamily="34" charset="0"/>
                <a:cs typeface="Arial" panose="020B0604020202020204" pitchFamily="34" charset="0"/>
              </a:rPr>
              <a:t>49 %</a:t>
            </a:r>
          </a:p>
          <a:p>
            <a:endParaRPr lang="en-AU" b="1" dirty="0">
              <a:solidFill>
                <a:srgbClr val="0033CC"/>
              </a:solidFill>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0C5C3913-AAAA-828F-F74A-A638D7F9D4CB}"/>
              </a:ext>
            </a:extLst>
          </p:cNvPr>
          <p:cNvCxnSpPr>
            <a:cxnSpLocks/>
          </p:cNvCxnSpPr>
          <p:nvPr/>
        </p:nvCxnSpPr>
        <p:spPr>
          <a:xfrm flipV="1">
            <a:off x="7868092" y="1616149"/>
            <a:ext cx="988829" cy="566045"/>
          </a:xfrm>
          <a:prstGeom prst="straightConnector1">
            <a:avLst/>
          </a:prstGeom>
          <a:ln w="5080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776F53-3DEA-843A-D1D2-F32D7CC3C6D0}"/>
              </a:ext>
            </a:extLst>
          </p:cNvPr>
          <p:cNvSpPr txBox="1"/>
          <p:nvPr/>
        </p:nvSpPr>
        <p:spPr>
          <a:xfrm>
            <a:off x="9898912" y="1499191"/>
            <a:ext cx="1796901" cy="2708434"/>
          </a:xfrm>
          <a:prstGeom prst="rect">
            <a:avLst/>
          </a:prstGeom>
          <a:noFill/>
        </p:spPr>
        <p:txBody>
          <a:bodyPr wrap="square" rtlCol="0">
            <a:spAutoFit/>
          </a:bodyPr>
          <a:lstStyle/>
          <a:p>
            <a:pPr algn="ctr"/>
            <a:r>
              <a:rPr lang="en-AU" b="1" dirty="0">
                <a:solidFill>
                  <a:srgbClr val="0000FF"/>
                </a:solidFill>
              </a:rPr>
              <a:t>US Gross Debt could </a:t>
            </a:r>
            <a:r>
              <a:rPr lang="en-AU" b="1" dirty="0"/>
              <a:t>climb to +</a:t>
            </a:r>
            <a:r>
              <a:rPr lang="en-AU" b="1" dirty="0">
                <a:solidFill>
                  <a:schemeClr val="accent1"/>
                </a:solidFill>
              </a:rPr>
              <a:t>140%</a:t>
            </a:r>
            <a:r>
              <a:rPr lang="en-AU" b="1" dirty="0"/>
              <a:t> of GDP in 2025 </a:t>
            </a:r>
            <a:r>
              <a:rPr lang="en-AU" sz="1400" dirty="0"/>
              <a:t>according to the Congressional Budget Office analysis of the Republican Party’s One Big Beautiful Bill passed in July</a:t>
            </a:r>
          </a:p>
        </p:txBody>
      </p:sp>
    </p:spTree>
    <p:extLst>
      <p:ext uri="{BB962C8B-B14F-4D97-AF65-F5344CB8AC3E}">
        <p14:creationId xmlns:p14="http://schemas.microsoft.com/office/powerpoint/2010/main" val="754937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029C-EC9B-A5BE-8B89-37D363B00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18C88-3227-1C4B-9418-43FF59BBD758}"/>
              </a:ext>
            </a:extLst>
          </p:cNvPr>
          <p:cNvSpPr>
            <a:spLocks noGrp="1"/>
          </p:cNvSpPr>
          <p:nvPr>
            <p:ph type="title"/>
          </p:nvPr>
        </p:nvSpPr>
        <p:spPr>
          <a:xfrm>
            <a:off x="287660" y="338840"/>
            <a:ext cx="10136912" cy="782388"/>
          </a:xfrm>
        </p:spPr>
        <p:txBody>
          <a:bodyPr/>
          <a:lstStyle/>
          <a:p>
            <a:r>
              <a:rPr lang="en-AU" sz="2000" dirty="0"/>
              <a:t>China’s residential property market remains a major concern </a:t>
            </a:r>
            <a:r>
              <a:rPr lang="en-AU" sz="2000" b="0" dirty="0">
                <a:latin typeface="+mn-lt"/>
              </a:rPr>
              <a:t>according to the Reserve Bank (RBA).</a:t>
            </a:r>
          </a:p>
        </p:txBody>
      </p:sp>
      <p:sp>
        <p:nvSpPr>
          <p:cNvPr id="3" name="Content Placeholder 2">
            <a:extLst>
              <a:ext uri="{FF2B5EF4-FFF2-40B4-BE49-F238E27FC236}">
                <a16:creationId xmlns:a16="http://schemas.microsoft.com/office/drawing/2014/main" id="{841E8DE0-7265-F9D3-6A10-FB1604958B24}"/>
              </a:ext>
            </a:extLst>
          </p:cNvPr>
          <p:cNvSpPr>
            <a:spLocks noGrp="1"/>
          </p:cNvSpPr>
          <p:nvPr>
            <p:ph sz="half" idx="1"/>
          </p:nvPr>
        </p:nvSpPr>
        <p:spPr>
          <a:xfrm>
            <a:off x="65314" y="1238180"/>
            <a:ext cx="5780315" cy="5543619"/>
          </a:xfrm>
        </p:spPr>
        <p:txBody>
          <a:bodyPr/>
          <a:lstStyle/>
          <a:p>
            <a:pPr marL="0" indent="0">
              <a:buNone/>
            </a:pPr>
            <a:r>
              <a:rPr lang="en-AU" sz="1800" b="1" i="1" dirty="0">
                <a:solidFill>
                  <a:srgbClr val="FF0000"/>
                </a:solidFill>
              </a:rPr>
              <a:t>“Conditions in the Chinese housing market remain very weak. </a:t>
            </a:r>
            <a:r>
              <a:rPr lang="en-AU" sz="1800" i="1" dirty="0"/>
              <a:t>Prices and sales of new housing (which makes up most of overall housing transactions) have declined further over recent months. </a:t>
            </a:r>
            <a:endParaRPr lang="en-AU" sz="1800" dirty="0"/>
          </a:p>
          <a:p>
            <a:pPr marL="0" indent="0">
              <a:buNone/>
            </a:pPr>
            <a:r>
              <a:rPr lang="en-AU" sz="1800" i="1" dirty="0"/>
              <a:t>Chinese banks, and particularly rural commercial banks, maintain material direct exposures to the property sector. </a:t>
            </a:r>
            <a:r>
              <a:rPr lang="en-AU" sz="1800" b="1" i="1" dirty="0">
                <a:solidFill>
                  <a:srgbClr val="008000"/>
                </a:solidFill>
              </a:rPr>
              <a:t>Risks to banks from the mortgage book are mitigated by moderate loan-to-valuation ratios.</a:t>
            </a:r>
            <a:r>
              <a:rPr lang="en-AU" sz="1800" b="1" dirty="0">
                <a:solidFill>
                  <a:srgbClr val="008000"/>
                </a:solidFill>
              </a:rPr>
              <a:t> </a:t>
            </a:r>
          </a:p>
          <a:p>
            <a:pPr marL="0" indent="0">
              <a:buNone/>
            </a:pPr>
            <a:r>
              <a:rPr lang="en-AU" sz="1800" i="1" dirty="0"/>
              <a:t>Nevertheless, </a:t>
            </a:r>
            <a:r>
              <a:rPr lang="en-AU" sz="1800" b="1" i="1" dirty="0">
                <a:solidFill>
                  <a:srgbClr val="FF0000"/>
                </a:solidFill>
              </a:rPr>
              <a:t>property developers remain under heavy pressure</a:t>
            </a:r>
            <a:r>
              <a:rPr lang="en-AU" sz="1800" i="1" dirty="0"/>
              <a:t>; many are imposing deeper haircuts on creditors amid a recent rise in debt restructurings, reflecting limited cash flows and deteriorating asset valuations</a:t>
            </a:r>
            <a:r>
              <a:rPr lang="en-AU" sz="1800" dirty="0"/>
              <a:t>. </a:t>
            </a:r>
            <a:r>
              <a:rPr lang="en-AU" sz="1800" b="1" i="1" dirty="0">
                <a:solidFill>
                  <a:schemeClr val="accent1"/>
                </a:solidFill>
              </a:rPr>
              <a:t>Household vulnerabilities also remain elevated </a:t>
            </a:r>
            <a:r>
              <a:rPr lang="en-AU" sz="1800" b="1" i="1" dirty="0"/>
              <a:t>as property prices have declined and household income growth is slowing</a:t>
            </a:r>
            <a:r>
              <a:rPr lang="en-AU" sz="1800" b="1" dirty="0"/>
              <a:t>. ” </a:t>
            </a:r>
          </a:p>
          <a:p>
            <a:pPr marL="0" indent="0">
              <a:buNone/>
            </a:pPr>
            <a:endParaRPr lang="en-AU" sz="1800" b="1" dirty="0"/>
          </a:p>
          <a:p>
            <a:pPr marL="0" indent="0">
              <a:buNone/>
            </a:pPr>
            <a:r>
              <a:rPr lang="en-AU" sz="1200" b="1" dirty="0"/>
              <a:t>Source : RBA  Financial Stability Review ,  October   2025   page 5  (RBA)</a:t>
            </a:r>
          </a:p>
        </p:txBody>
      </p:sp>
      <p:pic>
        <p:nvPicPr>
          <p:cNvPr id="6" name="Content Placeholder 5">
            <a:extLst>
              <a:ext uri="{FF2B5EF4-FFF2-40B4-BE49-F238E27FC236}">
                <a16:creationId xmlns:a16="http://schemas.microsoft.com/office/drawing/2014/main" id="{0BC76BFB-9367-C67E-DE33-603E6FDE0F87}"/>
              </a:ext>
            </a:extLst>
          </p:cNvPr>
          <p:cNvPicPr>
            <a:picLocks noGrp="1" noChangeAspect="1"/>
          </p:cNvPicPr>
          <p:nvPr>
            <p:ph sz="half" idx="2"/>
          </p:nvPr>
        </p:nvPicPr>
        <p:blipFill>
          <a:blip r:embed="rId2"/>
          <a:stretch>
            <a:fillRect/>
          </a:stretch>
        </p:blipFill>
        <p:spPr>
          <a:xfrm>
            <a:off x="5845629" y="1001486"/>
            <a:ext cx="6215742" cy="5694119"/>
          </a:xfrm>
          <a:prstGeom prst="rect">
            <a:avLst/>
          </a:prstGeom>
        </p:spPr>
      </p:pic>
      <p:sp>
        <p:nvSpPr>
          <p:cNvPr id="5" name="Slide Number Placeholder 4">
            <a:extLst>
              <a:ext uri="{FF2B5EF4-FFF2-40B4-BE49-F238E27FC236}">
                <a16:creationId xmlns:a16="http://schemas.microsoft.com/office/drawing/2014/main" id="{8398B83E-922D-0F2B-F02F-08C1E525B239}"/>
              </a:ext>
            </a:extLst>
          </p:cNvPr>
          <p:cNvSpPr>
            <a:spLocks noGrp="1"/>
          </p:cNvSpPr>
          <p:nvPr>
            <p:ph type="sldNum" sz="quarter" idx="10"/>
          </p:nvPr>
        </p:nvSpPr>
        <p:spPr/>
        <p:txBody>
          <a:bodyPr/>
          <a:lstStyle/>
          <a:p>
            <a:fld id="{85862CF6-E18B-41F7-91E3-0BE057B5524C}" type="slidenum">
              <a:rPr lang="en-AU" smtClean="0"/>
              <a:pPr/>
              <a:t>73</a:t>
            </a:fld>
            <a:endParaRPr lang="en-AU" sz="749" dirty="0"/>
          </a:p>
        </p:txBody>
      </p:sp>
    </p:spTree>
    <p:extLst>
      <p:ext uri="{BB962C8B-B14F-4D97-AF65-F5344CB8AC3E}">
        <p14:creationId xmlns:p14="http://schemas.microsoft.com/office/powerpoint/2010/main" val="744826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1F44-BE28-0363-AB44-75D5FC887A7F}"/>
              </a:ext>
            </a:extLst>
          </p:cNvPr>
          <p:cNvSpPr>
            <a:spLocks noGrp="1"/>
          </p:cNvSpPr>
          <p:nvPr>
            <p:ph type="title"/>
          </p:nvPr>
        </p:nvSpPr>
        <p:spPr>
          <a:xfrm>
            <a:off x="130627" y="256357"/>
            <a:ext cx="10664058" cy="590197"/>
          </a:xfrm>
        </p:spPr>
        <p:txBody>
          <a:bodyPr/>
          <a:lstStyle/>
          <a:p>
            <a:r>
              <a:rPr lang="en-AU" sz="2000" dirty="0"/>
              <a:t>A China – Taiwan War would have parallels to Russia – Ukraine </a:t>
            </a:r>
            <a:r>
              <a:rPr lang="en-AU" sz="2000" b="0" dirty="0"/>
              <a:t>in terms of a large attacker against a small nation. The question is - </a:t>
            </a:r>
            <a:r>
              <a:rPr lang="en-AU" sz="2000" i="1" dirty="0">
                <a:solidFill>
                  <a:srgbClr val="0000FF"/>
                </a:solidFill>
              </a:rPr>
              <a:t>Does the United States then defend Taiwan</a:t>
            </a:r>
            <a:r>
              <a:rPr lang="en-AU" sz="2000" b="0" i="1" dirty="0">
                <a:solidFill>
                  <a:srgbClr val="0000FF"/>
                </a:solidFill>
              </a:rPr>
              <a:t> ?</a:t>
            </a:r>
            <a:endParaRPr lang="en-AU" sz="2000" b="0" i="1" dirty="0"/>
          </a:p>
        </p:txBody>
      </p:sp>
      <p:sp>
        <p:nvSpPr>
          <p:cNvPr id="4" name="Slide Number Placeholder 3">
            <a:extLst>
              <a:ext uri="{FF2B5EF4-FFF2-40B4-BE49-F238E27FC236}">
                <a16:creationId xmlns:a16="http://schemas.microsoft.com/office/drawing/2014/main" id="{8A5C33CF-7342-6D6E-4578-C5E7B68392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9239CF3-D989-296E-9F57-A6129BD7BE6A}"/>
              </a:ext>
            </a:extLst>
          </p:cNvPr>
          <p:cNvSpPr txBox="1"/>
          <p:nvPr/>
        </p:nvSpPr>
        <p:spPr>
          <a:xfrm>
            <a:off x="130627" y="1049301"/>
            <a:ext cx="441960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panose="020B0604020202020204"/>
                <a:ea typeface="+mn-ea"/>
                <a:cs typeface="+mn-cs"/>
              </a:rPr>
              <a:t>BBC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President Xi Jinping has said "reunification" with the island must be fulfilled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and is believed to have a deadline. In a military confrontation, </a:t>
            </a:r>
            <a:r>
              <a:rPr kumimoji="0" lang="en-AU" sz="2000" b="1" i="1" u="none" strike="noStrike" kern="1200" cap="none" spc="0" normalizeH="0" baseline="0" noProof="0" dirty="0">
                <a:ln>
                  <a:noFill/>
                </a:ln>
                <a:solidFill>
                  <a:srgbClr val="FF0000"/>
                </a:solidFill>
                <a:effectLst/>
                <a:uLnTx/>
                <a:uFillTx/>
                <a:latin typeface="Arial" panose="020B0604020202020204"/>
                <a:ea typeface="+mn-ea"/>
                <a:cs typeface="+mn-cs"/>
              </a:rPr>
              <a:t>China's armed forces would dwarf</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srgbClr val="FF0000"/>
                </a:solidFill>
                <a:effectLst/>
                <a:uLnTx/>
                <a:uFillTx/>
                <a:latin typeface="Arial" panose="020B0604020202020204"/>
                <a:ea typeface="+mn-ea"/>
                <a:cs typeface="+mn-cs"/>
              </a:rPr>
              <a:t>those of Taiwan.”</a:t>
            </a:r>
            <a:endParaRPr kumimoji="0" lang="en-AU" sz="2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graphicFrame>
        <p:nvGraphicFramePr>
          <p:cNvPr id="11" name="Table 11">
            <a:extLst>
              <a:ext uri="{FF2B5EF4-FFF2-40B4-BE49-F238E27FC236}">
                <a16:creationId xmlns:a16="http://schemas.microsoft.com/office/drawing/2014/main" id="{2301027E-E720-F0C7-F2D5-9E544DFBB2BB}"/>
              </a:ext>
            </a:extLst>
          </p:cNvPr>
          <p:cNvGraphicFramePr>
            <a:graphicFrameLocks noGrp="1"/>
          </p:cNvGraphicFramePr>
          <p:nvPr/>
        </p:nvGraphicFramePr>
        <p:xfrm>
          <a:off x="269144" y="3752495"/>
          <a:ext cx="4125687" cy="2405757"/>
        </p:xfrm>
        <a:graphic>
          <a:graphicData uri="http://schemas.openxmlformats.org/drawingml/2006/table">
            <a:tbl>
              <a:tblPr firstRow="1" bandRow="1">
                <a:tableStyleId>{5C22544A-7EE6-4342-B048-85BDC9FD1C3A}</a:tableStyleId>
              </a:tblPr>
              <a:tblGrid>
                <a:gridCol w="1273629">
                  <a:extLst>
                    <a:ext uri="{9D8B030D-6E8A-4147-A177-3AD203B41FA5}">
                      <a16:colId xmlns:a16="http://schemas.microsoft.com/office/drawing/2014/main" val="901694878"/>
                    </a:ext>
                  </a:extLst>
                </a:gridCol>
                <a:gridCol w="1338943">
                  <a:extLst>
                    <a:ext uri="{9D8B030D-6E8A-4147-A177-3AD203B41FA5}">
                      <a16:colId xmlns:a16="http://schemas.microsoft.com/office/drawing/2014/main" val="566958082"/>
                    </a:ext>
                  </a:extLst>
                </a:gridCol>
                <a:gridCol w="1513115">
                  <a:extLst>
                    <a:ext uri="{9D8B030D-6E8A-4147-A177-3AD203B41FA5}">
                      <a16:colId xmlns:a16="http://schemas.microsoft.com/office/drawing/2014/main" val="3522530676"/>
                    </a:ext>
                  </a:extLst>
                </a:gridCol>
              </a:tblGrid>
              <a:tr h="484755">
                <a:tc>
                  <a:txBody>
                    <a:bodyPr/>
                    <a:lstStyle/>
                    <a:p>
                      <a:endParaRPr lang="en-AU" dirty="0"/>
                    </a:p>
                  </a:txBody>
                  <a:tcPr/>
                </a:tc>
                <a:tc>
                  <a:txBody>
                    <a:bodyPr/>
                    <a:lstStyle/>
                    <a:p>
                      <a:pPr algn="ctr"/>
                      <a:r>
                        <a:rPr lang="en-AU" sz="2400" dirty="0"/>
                        <a:t>CHINA</a:t>
                      </a:r>
                    </a:p>
                  </a:txBody>
                  <a:tcPr/>
                </a:tc>
                <a:tc>
                  <a:txBody>
                    <a:bodyPr/>
                    <a:lstStyle/>
                    <a:p>
                      <a:pPr algn="ctr"/>
                      <a:r>
                        <a:rPr lang="en-AU" dirty="0"/>
                        <a:t>TAIWAN</a:t>
                      </a:r>
                    </a:p>
                  </a:txBody>
                  <a:tcPr/>
                </a:tc>
                <a:extLst>
                  <a:ext uri="{0D108BD9-81ED-4DB2-BD59-A6C34878D82A}">
                    <a16:rowId xmlns:a16="http://schemas.microsoft.com/office/drawing/2014/main" val="1850965438"/>
                  </a:ext>
                </a:extLst>
              </a:tr>
              <a:tr h="623815">
                <a:tc>
                  <a:txBody>
                    <a:bodyPr/>
                    <a:lstStyle/>
                    <a:p>
                      <a:pPr algn="ctr"/>
                      <a:r>
                        <a:rPr lang="en-AU" b="1" dirty="0"/>
                        <a:t>Active Soldiers</a:t>
                      </a:r>
                    </a:p>
                  </a:txBody>
                  <a:tcPr/>
                </a:tc>
                <a:tc>
                  <a:txBody>
                    <a:bodyPr/>
                    <a:lstStyle/>
                    <a:p>
                      <a:pPr algn="ctr"/>
                      <a:r>
                        <a:rPr lang="en-AU" sz="1800" b="1" dirty="0"/>
                        <a:t>2</a:t>
                      </a:r>
                    </a:p>
                    <a:p>
                      <a:pPr algn="ctr"/>
                      <a:r>
                        <a:rPr lang="en-AU" sz="1800" b="1" dirty="0"/>
                        <a:t>million</a:t>
                      </a:r>
                    </a:p>
                  </a:txBody>
                  <a:tcPr/>
                </a:tc>
                <a:tc>
                  <a:txBody>
                    <a:bodyPr/>
                    <a:lstStyle/>
                    <a:p>
                      <a:pPr algn="ctr"/>
                      <a:r>
                        <a:rPr lang="en-AU" sz="1800" b="1" dirty="0"/>
                        <a:t>169 </a:t>
                      </a:r>
                    </a:p>
                    <a:p>
                      <a:pPr algn="ctr"/>
                      <a:r>
                        <a:rPr lang="en-AU" sz="1800" b="1" dirty="0"/>
                        <a:t>thousand</a:t>
                      </a:r>
                    </a:p>
                  </a:txBody>
                  <a:tcPr/>
                </a:tc>
                <a:extLst>
                  <a:ext uri="{0D108BD9-81ED-4DB2-BD59-A6C34878D82A}">
                    <a16:rowId xmlns:a16="http://schemas.microsoft.com/office/drawing/2014/main" val="1798132291"/>
                  </a:ext>
                </a:extLst>
              </a:tr>
              <a:tr h="623815">
                <a:tc>
                  <a:txBody>
                    <a:bodyPr/>
                    <a:lstStyle/>
                    <a:p>
                      <a:pPr algn="ctr"/>
                      <a:r>
                        <a:rPr lang="en-AU" dirty="0"/>
                        <a:t>Fighter</a:t>
                      </a:r>
                    </a:p>
                    <a:p>
                      <a:pPr algn="ctr"/>
                      <a:r>
                        <a:rPr lang="en-AU" dirty="0"/>
                        <a:t>aircraft</a:t>
                      </a:r>
                    </a:p>
                  </a:txBody>
                  <a:tcPr/>
                </a:tc>
                <a:tc>
                  <a:txBody>
                    <a:bodyPr/>
                    <a:lstStyle/>
                    <a:p>
                      <a:pPr algn="ctr"/>
                      <a:r>
                        <a:rPr lang="en-AU" dirty="0"/>
                        <a:t> 3,438</a:t>
                      </a:r>
                    </a:p>
                  </a:txBody>
                  <a:tcPr/>
                </a:tc>
                <a:tc>
                  <a:txBody>
                    <a:bodyPr/>
                    <a:lstStyle/>
                    <a:p>
                      <a:pPr algn="ctr"/>
                      <a:r>
                        <a:rPr lang="en-AU" dirty="0"/>
                        <a:t> 531</a:t>
                      </a:r>
                    </a:p>
                  </a:txBody>
                  <a:tcPr/>
                </a:tc>
                <a:extLst>
                  <a:ext uri="{0D108BD9-81ED-4DB2-BD59-A6C34878D82A}">
                    <a16:rowId xmlns:a16="http://schemas.microsoft.com/office/drawing/2014/main" val="3522338002"/>
                  </a:ext>
                </a:extLst>
              </a:tr>
              <a:tr h="623815">
                <a:tc>
                  <a:txBody>
                    <a:bodyPr/>
                    <a:lstStyle/>
                    <a:p>
                      <a:pPr algn="ctr"/>
                      <a:r>
                        <a:rPr lang="en-AU" b="1" dirty="0"/>
                        <a:t>Tower</a:t>
                      </a:r>
                    </a:p>
                    <a:p>
                      <a:pPr algn="ctr"/>
                      <a:r>
                        <a:rPr lang="en-AU" b="1" dirty="0"/>
                        <a:t>Artillery</a:t>
                      </a:r>
                    </a:p>
                  </a:txBody>
                  <a:tcPr/>
                </a:tc>
                <a:tc>
                  <a:txBody>
                    <a:bodyPr/>
                    <a:lstStyle/>
                    <a:p>
                      <a:pPr algn="ctr"/>
                      <a:r>
                        <a:rPr lang="en-AU" b="1" dirty="0"/>
                        <a:t>  9,752</a:t>
                      </a:r>
                    </a:p>
                  </a:txBody>
                  <a:tcPr/>
                </a:tc>
                <a:tc>
                  <a:txBody>
                    <a:bodyPr/>
                    <a:lstStyle/>
                    <a:p>
                      <a:pPr algn="ctr"/>
                      <a:r>
                        <a:rPr lang="en-AU" b="1" dirty="0"/>
                        <a:t>  2,093</a:t>
                      </a:r>
                    </a:p>
                  </a:txBody>
                  <a:tcPr/>
                </a:tc>
                <a:extLst>
                  <a:ext uri="{0D108BD9-81ED-4DB2-BD59-A6C34878D82A}">
                    <a16:rowId xmlns:a16="http://schemas.microsoft.com/office/drawing/2014/main" val="4142657113"/>
                  </a:ext>
                </a:extLst>
              </a:tr>
            </a:tbl>
          </a:graphicData>
        </a:graphic>
      </p:graphicFrame>
      <p:sp>
        <p:nvSpPr>
          <p:cNvPr id="16" name="TextBox 15">
            <a:extLst>
              <a:ext uri="{FF2B5EF4-FFF2-40B4-BE49-F238E27FC236}">
                <a16:creationId xmlns:a16="http://schemas.microsoft.com/office/drawing/2014/main" id="{47B97B9C-1E19-9329-A5F0-044B384DB9E2}"/>
              </a:ext>
            </a:extLst>
          </p:cNvPr>
          <p:cNvSpPr txBox="1"/>
          <p:nvPr/>
        </p:nvSpPr>
        <p:spPr>
          <a:xfrm>
            <a:off x="269144" y="6327038"/>
            <a:ext cx="41949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Arial" panose="020B0604020202020204"/>
                <a:ea typeface="+mn-ea"/>
                <a:cs typeface="+mn-cs"/>
              </a:rPr>
              <a:t>Source ;  The Military Balance , ISS   &amp; BBC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Arial" panose="020B0604020202020204"/>
                <a:ea typeface="+mn-ea"/>
                <a:cs typeface="+mn-cs"/>
              </a:rPr>
              <a:t>https://www.bbc.com/news/world-asia-china-59900139</a:t>
            </a:r>
          </a:p>
        </p:txBody>
      </p:sp>
      <p:pic>
        <p:nvPicPr>
          <p:cNvPr id="3" name="Picture 2">
            <a:extLst>
              <a:ext uri="{FF2B5EF4-FFF2-40B4-BE49-F238E27FC236}">
                <a16:creationId xmlns:a16="http://schemas.microsoft.com/office/drawing/2014/main" id="{861A7C7C-9EDB-22EB-6506-8C5637E40D58}"/>
              </a:ext>
            </a:extLst>
          </p:cNvPr>
          <p:cNvPicPr>
            <a:picLocks noChangeAspect="1"/>
          </p:cNvPicPr>
          <p:nvPr/>
        </p:nvPicPr>
        <p:blipFill>
          <a:blip r:embed="rId3"/>
          <a:stretch>
            <a:fillRect/>
          </a:stretch>
        </p:blipFill>
        <p:spPr>
          <a:xfrm>
            <a:off x="4637313" y="1015340"/>
            <a:ext cx="7151915" cy="5842659"/>
          </a:xfrm>
          <a:prstGeom prst="rect">
            <a:avLst/>
          </a:prstGeom>
        </p:spPr>
      </p:pic>
      <p:sp>
        <p:nvSpPr>
          <p:cNvPr id="6" name="TextBox 5">
            <a:extLst>
              <a:ext uri="{FF2B5EF4-FFF2-40B4-BE49-F238E27FC236}">
                <a16:creationId xmlns:a16="http://schemas.microsoft.com/office/drawing/2014/main" id="{034AB459-D032-D8DC-5114-B54B5B38053C}"/>
              </a:ext>
            </a:extLst>
          </p:cNvPr>
          <p:cNvSpPr txBox="1"/>
          <p:nvPr/>
        </p:nvSpPr>
        <p:spPr>
          <a:xfrm>
            <a:off x="4637313" y="4903888"/>
            <a:ext cx="237308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1" u="none" strike="noStrike" kern="1200" cap="none" spc="0" normalizeH="0" baseline="0" noProof="0" dirty="0">
                <a:ln>
                  <a:noFill/>
                </a:ln>
                <a:solidFill>
                  <a:prstClr val="black"/>
                </a:solidFill>
                <a:effectLst/>
                <a:uLnTx/>
                <a:uFillTx/>
                <a:latin typeface="Arial" panose="020B0604020202020204"/>
                <a:ea typeface="+mn-ea"/>
                <a:cs typeface="+mn-cs"/>
              </a:rPr>
              <a:t>Taiwan sits in the so-called "first island chain", which includes a list of US-friendly territories that are crucial to Washington's foreign policy in the region.</a:t>
            </a:r>
          </a:p>
        </p:txBody>
      </p:sp>
    </p:spTree>
    <p:extLst>
      <p:ext uri="{BB962C8B-B14F-4D97-AF65-F5344CB8AC3E}">
        <p14:creationId xmlns:p14="http://schemas.microsoft.com/office/powerpoint/2010/main" val="2908649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8E678-7542-B643-E4E3-8BA21225A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F9F7A-C4F4-B5F6-934E-B28D08345C65}"/>
              </a:ext>
            </a:extLst>
          </p:cNvPr>
          <p:cNvSpPr>
            <a:spLocks noGrp="1"/>
          </p:cNvSpPr>
          <p:nvPr>
            <p:ph type="title"/>
          </p:nvPr>
        </p:nvSpPr>
        <p:spPr>
          <a:xfrm>
            <a:off x="280360" y="218894"/>
            <a:ext cx="7611783" cy="641077"/>
          </a:xfrm>
        </p:spPr>
        <p:txBody>
          <a:bodyPr/>
          <a:lstStyle/>
          <a:p>
            <a:r>
              <a:rPr lang="en-AU" sz="2000" dirty="0"/>
              <a:t>Russia – Ukraine War appears to be a stalemate </a:t>
            </a:r>
            <a:r>
              <a:rPr lang="en-AU" sz="2000" b="0" dirty="0"/>
              <a:t>with Russia holding eastern Ukraine &amp; Crimea despite Ukraine’s brave defence</a:t>
            </a:r>
            <a:br>
              <a:rPr lang="en-AU" sz="2000" dirty="0"/>
            </a:br>
            <a:endParaRPr lang="en-AU" sz="2000" dirty="0"/>
          </a:p>
        </p:txBody>
      </p:sp>
      <p:sp>
        <p:nvSpPr>
          <p:cNvPr id="4" name="Slide Number Placeholder 3">
            <a:extLst>
              <a:ext uri="{FF2B5EF4-FFF2-40B4-BE49-F238E27FC236}">
                <a16:creationId xmlns:a16="http://schemas.microsoft.com/office/drawing/2014/main" id="{7DF39F54-48EE-B075-1EEE-85C0DD218FE2}"/>
              </a:ext>
            </a:extLst>
          </p:cNvPr>
          <p:cNvSpPr>
            <a:spLocks noGrp="1"/>
          </p:cNvSpPr>
          <p:nvPr>
            <p:ph type="sldNum" sz="quarter" idx="10"/>
          </p:nvPr>
        </p:nvSpPr>
        <p:spPr>
          <a:xfrm>
            <a:off x="11587790" y="218894"/>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D8FECD3B-6912-8031-AC8C-1F6B9148C0BB}"/>
              </a:ext>
            </a:extLst>
          </p:cNvPr>
          <p:cNvSpPr txBox="1"/>
          <p:nvPr/>
        </p:nvSpPr>
        <p:spPr>
          <a:xfrm>
            <a:off x="7892143" y="1313810"/>
            <a:ext cx="41256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rial" panose="020B0604020202020204"/>
                <a:ea typeface="+mn-ea"/>
                <a:cs typeface="+mn-cs"/>
              </a:rPr>
              <a:t>UKRAINE has a smaller defence force </a:t>
            </a:r>
            <a:r>
              <a:rPr kumimoji="0" lang="en-AU" sz="2000" b="0" i="0" u="none" strike="noStrike" kern="1200" cap="none" spc="0" normalizeH="0" baseline="0" noProof="0" dirty="0">
                <a:ln>
                  <a:noFill/>
                </a:ln>
                <a:solidFill>
                  <a:prstClr val="black"/>
                </a:solidFill>
                <a:effectLst/>
                <a:uLnTx/>
                <a:uFillTx/>
                <a:latin typeface="Arial" panose="020B0604020202020204"/>
                <a:ea typeface="+mn-ea"/>
                <a:cs typeface="+mn-cs"/>
              </a:rPr>
              <a:t>than Russia yet has still managed to inflict more casualties.</a:t>
            </a:r>
          </a:p>
        </p:txBody>
      </p:sp>
      <p:graphicFrame>
        <p:nvGraphicFramePr>
          <p:cNvPr id="11" name="Table 11">
            <a:extLst>
              <a:ext uri="{FF2B5EF4-FFF2-40B4-BE49-F238E27FC236}">
                <a16:creationId xmlns:a16="http://schemas.microsoft.com/office/drawing/2014/main" id="{BF8A2812-24FD-5E3C-051D-8BA5861B6F4A}"/>
              </a:ext>
            </a:extLst>
          </p:cNvPr>
          <p:cNvGraphicFramePr>
            <a:graphicFrameLocks noGrp="1"/>
          </p:cNvGraphicFramePr>
          <p:nvPr>
            <p:extLst>
              <p:ext uri="{D42A27DB-BD31-4B8C-83A1-F6EECF244321}">
                <p14:modId xmlns:p14="http://schemas.microsoft.com/office/powerpoint/2010/main" val="100069476"/>
              </p:ext>
            </p:extLst>
          </p:nvPr>
        </p:nvGraphicFramePr>
        <p:xfrm>
          <a:off x="7866430" y="2538841"/>
          <a:ext cx="4125687" cy="3869432"/>
        </p:xfrm>
        <a:graphic>
          <a:graphicData uri="http://schemas.openxmlformats.org/drawingml/2006/table">
            <a:tbl>
              <a:tblPr firstRow="1" bandRow="1">
                <a:tableStyleId>{5C22544A-7EE6-4342-B048-85BDC9FD1C3A}</a:tableStyleId>
              </a:tblPr>
              <a:tblGrid>
                <a:gridCol w="1273629">
                  <a:extLst>
                    <a:ext uri="{9D8B030D-6E8A-4147-A177-3AD203B41FA5}">
                      <a16:colId xmlns:a16="http://schemas.microsoft.com/office/drawing/2014/main" val="901694878"/>
                    </a:ext>
                  </a:extLst>
                </a:gridCol>
                <a:gridCol w="1338943">
                  <a:extLst>
                    <a:ext uri="{9D8B030D-6E8A-4147-A177-3AD203B41FA5}">
                      <a16:colId xmlns:a16="http://schemas.microsoft.com/office/drawing/2014/main" val="566958082"/>
                    </a:ext>
                  </a:extLst>
                </a:gridCol>
                <a:gridCol w="1513115">
                  <a:extLst>
                    <a:ext uri="{9D8B030D-6E8A-4147-A177-3AD203B41FA5}">
                      <a16:colId xmlns:a16="http://schemas.microsoft.com/office/drawing/2014/main" val="3522530676"/>
                    </a:ext>
                  </a:extLst>
                </a:gridCol>
              </a:tblGrid>
              <a:tr h="484755">
                <a:tc>
                  <a:txBody>
                    <a:bodyPr/>
                    <a:lstStyle/>
                    <a:p>
                      <a:endParaRPr lang="en-AU" dirty="0"/>
                    </a:p>
                  </a:txBody>
                  <a:tcPr/>
                </a:tc>
                <a:tc>
                  <a:txBody>
                    <a:bodyPr/>
                    <a:lstStyle/>
                    <a:p>
                      <a:pPr algn="ctr"/>
                      <a:r>
                        <a:rPr lang="en-AU" dirty="0"/>
                        <a:t>RUSSIA</a:t>
                      </a:r>
                    </a:p>
                  </a:txBody>
                  <a:tcPr/>
                </a:tc>
                <a:tc>
                  <a:txBody>
                    <a:bodyPr/>
                    <a:lstStyle/>
                    <a:p>
                      <a:pPr algn="ctr"/>
                      <a:r>
                        <a:rPr lang="en-AU" dirty="0"/>
                        <a:t>UKRAINE</a:t>
                      </a:r>
                    </a:p>
                  </a:txBody>
                  <a:tcPr/>
                </a:tc>
                <a:extLst>
                  <a:ext uri="{0D108BD9-81ED-4DB2-BD59-A6C34878D82A}">
                    <a16:rowId xmlns:a16="http://schemas.microsoft.com/office/drawing/2014/main" val="1850965438"/>
                  </a:ext>
                </a:extLst>
              </a:tr>
              <a:tr h="623815">
                <a:tc>
                  <a:txBody>
                    <a:bodyPr/>
                    <a:lstStyle/>
                    <a:p>
                      <a:pPr algn="ctr"/>
                      <a:r>
                        <a:rPr lang="en-AU" b="1" dirty="0"/>
                        <a:t>Active Soldiers</a:t>
                      </a:r>
                    </a:p>
                  </a:txBody>
                  <a:tcPr/>
                </a:tc>
                <a:tc>
                  <a:txBody>
                    <a:bodyPr/>
                    <a:lstStyle/>
                    <a:p>
                      <a:pPr algn="ctr"/>
                      <a:r>
                        <a:rPr lang="en-AU" sz="1800" b="1" dirty="0"/>
                        <a:t>1.32 </a:t>
                      </a:r>
                    </a:p>
                    <a:p>
                      <a:pPr algn="ctr"/>
                      <a:r>
                        <a:rPr lang="en-AU" sz="1800" b="1" dirty="0"/>
                        <a:t>million</a:t>
                      </a:r>
                    </a:p>
                  </a:txBody>
                  <a:tcPr/>
                </a:tc>
                <a:tc>
                  <a:txBody>
                    <a:bodyPr/>
                    <a:lstStyle/>
                    <a:p>
                      <a:pPr algn="ctr"/>
                      <a:r>
                        <a:rPr lang="en-AU" sz="1800" b="1" dirty="0"/>
                        <a:t>0.9 </a:t>
                      </a:r>
                    </a:p>
                    <a:p>
                      <a:pPr algn="ctr"/>
                      <a:r>
                        <a:rPr lang="en-AU" sz="1800" b="1" dirty="0"/>
                        <a:t>million</a:t>
                      </a:r>
                    </a:p>
                  </a:txBody>
                  <a:tcPr/>
                </a:tc>
                <a:extLst>
                  <a:ext uri="{0D108BD9-81ED-4DB2-BD59-A6C34878D82A}">
                    <a16:rowId xmlns:a16="http://schemas.microsoft.com/office/drawing/2014/main" val="1798132291"/>
                  </a:ext>
                </a:extLst>
              </a:tr>
              <a:tr h="623815">
                <a:tc>
                  <a:txBody>
                    <a:bodyPr/>
                    <a:lstStyle/>
                    <a:p>
                      <a:pPr algn="ctr"/>
                      <a:r>
                        <a:rPr lang="en-AU" dirty="0"/>
                        <a:t>Fighter</a:t>
                      </a:r>
                    </a:p>
                    <a:p>
                      <a:pPr algn="ctr"/>
                      <a:r>
                        <a:rPr lang="en-AU" dirty="0"/>
                        <a:t>aircraft</a:t>
                      </a:r>
                    </a:p>
                  </a:txBody>
                  <a:tcPr/>
                </a:tc>
                <a:tc>
                  <a:txBody>
                    <a:bodyPr/>
                    <a:lstStyle/>
                    <a:p>
                      <a:pPr algn="ctr"/>
                      <a:r>
                        <a:rPr lang="en-AU" dirty="0"/>
                        <a:t> 809</a:t>
                      </a:r>
                    </a:p>
                  </a:txBody>
                  <a:tcPr/>
                </a:tc>
                <a:tc>
                  <a:txBody>
                    <a:bodyPr/>
                    <a:lstStyle/>
                    <a:p>
                      <a:pPr algn="ctr"/>
                      <a:r>
                        <a:rPr lang="en-AU" dirty="0"/>
                        <a:t>  72</a:t>
                      </a:r>
                    </a:p>
                  </a:txBody>
                  <a:tcPr/>
                </a:tc>
                <a:extLst>
                  <a:ext uri="{0D108BD9-81ED-4DB2-BD59-A6C34878D82A}">
                    <a16:rowId xmlns:a16="http://schemas.microsoft.com/office/drawing/2014/main" val="3522338002"/>
                  </a:ext>
                </a:extLst>
              </a:tr>
              <a:tr h="623815">
                <a:tc>
                  <a:txBody>
                    <a:bodyPr/>
                    <a:lstStyle/>
                    <a:p>
                      <a:pPr algn="ctr"/>
                      <a:r>
                        <a:rPr lang="en-AU" b="1" dirty="0"/>
                        <a:t>Tower</a:t>
                      </a:r>
                    </a:p>
                    <a:p>
                      <a:pPr algn="ctr"/>
                      <a:r>
                        <a:rPr lang="en-AU" b="1" dirty="0"/>
                        <a:t>Artillery</a:t>
                      </a:r>
                    </a:p>
                  </a:txBody>
                  <a:tcPr/>
                </a:tc>
                <a:tc>
                  <a:txBody>
                    <a:bodyPr/>
                    <a:lstStyle/>
                    <a:p>
                      <a:pPr algn="ctr"/>
                      <a:r>
                        <a:rPr lang="en-AU" b="1" dirty="0"/>
                        <a:t>  8,356</a:t>
                      </a:r>
                    </a:p>
                  </a:txBody>
                  <a:tcPr/>
                </a:tc>
                <a:tc>
                  <a:txBody>
                    <a:bodyPr/>
                    <a:lstStyle/>
                    <a:p>
                      <a:pPr algn="ctr"/>
                      <a:r>
                        <a:rPr lang="en-AU" b="1" dirty="0"/>
                        <a:t>  1,012</a:t>
                      </a:r>
                    </a:p>
                  </a:txBody>
                  <a:tcPr/>
                </a:tc>
                <a:extLst>
                  <a:ext uri="{0D108BD9-81ED-4DB2-BD59-A6C34878D82A}">
                    <a16:rowId xmlns:a16="http://schemas.microsoft.com/office/drawing/2014/main" val="4142657113"/>
                  </a:ext>
                </a:extLst>
              </a:tr>
              <a:tr h="1158549">
                <a:tc>
                  <a:txBody>
                    <a:bodyPr/>
                    <a:lstStyle/>
                    <a:p>
                      <a:r>
                        <a:rPr lang="en-AU" dirty="0"/>
                        <a:t>Casualties</a:t>
                      </a:r>
                    </a:p>
                    <a:p>
                      <a:r>
                        <a:rPr lang="en-AU" dirty="0"/>
                        <a:t>Killed, Wounded &amp; Missing</a:t>
                      </a:r>
                    </a:p>
                  </a:txBody>
                  <a:tcPr/>
                </a:tc>
                <a:tc>
                  <a:txBody>
                    <a:bodyPr/>
                    <a:lstStyle/>
                    <a:p>
                      <a:r>
                        <a:rPr lang="en-AU" dirty="0"/>
                        <a:t>    </a:t>
                      </a:r>
                    </a:p>
                    <a:p>
                      <a:r>
                        <a:rPr lang="en-AU" dirty="0"/>
                        <a:t>    + 1.2 </a:t>
                      </a:r>
                    </a:p>
                    <a:p>
                      <a:r>
                        <a:rPr lang="en-AU" dirty="0"/>
                        <a:t>  million</a:t>
                      </a:r>
                    </a:p>
                  </a:txBody>
                  <a:tcPr/>
                </a:tc>
                <a:tc>
                  <a:txBody>
                    <a:bodyPr/>
                    <a:lstStyle/>
                    <a:p>
                      <a:r>
                        <a:rPr lang="en-AU" dirty="0"/>
                        <a:t> </a:t>
                      </a:r>
                    </a:p>
                    <a:p>
                      <a:pPr algn="ctr"/>
                      <a:r>
                        <a:rPr lang="en-AU" dirty="0"/>
                        <a:t>    +  100 </a:t>
                      </a:r>
                    </a:p>
                    <a:p>
                      <a:pPr algn="ctr"/>
                      <a:r>
                        <a:rPr lang="en-AU" dirty="0"/>
                        <a:t>to + 140 </a:t>
                      </a:r>
                    </a:p>
                    <a:p>
                      <a:pPr algn="ctr"/>
                      <a:r>
                        <a:rPr lang="en-AU" dirty="0"/>
                        <a:t>  thousand</a:t>
                      </a:r>
                    </a:p>
                    <a:p>
                      <a:endParaRPr lang="en-AU" dirty="0"/>
                    </a:p>
                  </a:txBody>
                  <a:tcPr/>
                </a:tc>
                <a:extLst>
                  <a:ext uri="{0D108BD9-81ED-4DB2-BD59-A6C34878D82A}">
                    <a16:rowId xmlns:a16="http://schemas.microsoft.com/office/drawing/2014/main" val="1437275659"/>
                  </a:ext>
                </a:extLst>
              </a:tr>
            </a:tbl>
          </a:graphicData>
        </a:graphic>
      </p:graphicFrame>
      <p:sp>
        <p:nvSpPr>
          <p:cNvPr id="16" name="TextBox 15">
            <a:extLst>
              <a:ext uri="{FF2B5EF4-FFF2-40B4-BE49-F238E27FC236}">
                <a16:creationId xmlns:a16="http://schemas.microsoft.com/office/drawing/2014/main" id="{305FF741-144D-E097-43E4-8918A18207E2}"/>
              </a:ext>
            </a:extLst>
          </p:cNvPr>
          <p:cNvSpPr txBox="1"/>
          <p:nvPr/>
        </p:nvSpPr>
        <p:spPr>
          <a:xfrm>
            <a:off x="130627" y="6408273"/>
            <a:ext cx="41949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Arial" panose="020B0604020202020204"/>
                <a:ea typeface="+mn-ea"/>
                <a:cs typeface="+mn-cs"/>
              </a:rPr>
              <a:t>Source ;  Harvard University &amp; DW Media </a:t>
            </a:r>
          </a:p>
        </p:txBody>
      </p:sp>
      <p:pic>
        <p:nvPicPr>
          <p:cNvPr id="14" name="Picture 13">
            <a:extLst>
              <a:ext uri="{FF2B5EF4-FFF2-40B4-BE49-F238E27FC236}">
                <a16:creationId xmlns:a16="http://schemas.microsoft.com/office/drawing/2014/main" id="{401F4E90-4D76-7744-C6C8-CCBAD0F837DF}"/>
              </a:ext>
            </a:extLst>
          </p:cNvPr>
          <p:cNvPicPr>
            <a:picLocks noChangeAspect="1"/>
          </p:cNvPicPr>
          <p:nvPr/>
        </p:nvPicPr>
        <p:blipFill>
          <a:blip r:embed="rId2"/>
          <a:stretch>
            <a:fillRect/>
          </a:stretch>
        </p:blipFill>
        <p:spPr>
          <a:xfrm>
            <a:off x="393246" y="957943"/>
            <a:ext cx="7334250" cy="5273447"/>
          </a:xfrm>
          <a:prstGeom prst="rect">
            <a:avLst/>
          </a:prstGeom>
        </p:spPr>
      </p:pic>
    </p:spTree>
    <p:extLst>
      <p:ext uri="{BB962C8B-B14F-4D97-AF65-F5344CB8AC3E}">
        <p14:creationId xmlns:p14="http://schemas.microsoft.com/office/powerpoint/2010/main" val="63416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11A8A-416B-8B31-4758-C2AD71C5D21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BC0F81E-1914-71F3-F452-7257A7E62431}"/>
              </a:ext>
            </a:extLst>
          </p:cNvPr>
          <p:cNvSpPr>
            <a:spLocks noGrp="1"/>
          </p:cNvSpPr>
          <p:nvPr>
            <p:ph type="title"/>
          </p:nvPr>
        </p:nvSpPr>
        <p:spPr>
          <a:xfrm>
            <a:off x="323976" y="304438"/>
            <a:ext cx="10450286" cy="581256"/>
          </a:xfrm>
        </p:spPr>
        <p:txBody>
          <a:bodyPr/>
          <a:lstStyle/>
          <a:p>
            <a:r>
              <a:rPr lang="en-AU" sz="2000" dirty="0">
                <a:solidFill>
                  <a:srgbClr val="006600"/>
                </a:solidFill>
                <a:latin typeface="Arial" panose="020B0604020202020204"/>
              </a:rPr>
              <a:t>Iran appears to have again closed the</a:t>
            </a:r>
            <a:r>
              <a:rPr kumimoji="0" lang="en-AU" sz="2000" b="1" i="0" u="none" strike="noStrike" kern="1200" cap="none" spc="0" normalizeH="0" baseline="0" noProof="0" dirty="0">
                <a:ln>
                  <a:noFill/>
                </a:ln>
                <a:solidFill>
                  <a:srgbClr val="006600"/>
                </a:solidFill>
                <a:effectLst/>
                <a:uLnTx/>
                <a:uFillTx/>
                <a:latin typeface="Arial" panose="020B0604020202020204"/>
                <a:ea typeface="+mj-ea"/>
                <a:cs typeface="+mj-cs"/>
              </a:rPr>
              <a:t> Strait of Hormuz to shipping. </a:t>
            </a:r>
            <a:br>
              <a:rPr kumimoji="0" lang="en-AU" sz="2000" b="1" i="0" u="none" strike="noStrike" kern="1200" cap="none" spc="0" normalizeH="0" baseline="0" noProof="0" dirty="0">
                <a:ln>
                  <a:noFill/>
                </a:ln>
                <a:solidFill>
                  <a:srgbClr val="006600"/>
                </a:solidFill>
                <a:effectLst/>
                <a:uLnTx/>
                <a:uFillTx/>
                <a:latin typeface="Arial" panose="020B0604020202020204"/>
                <a:ea typeface="+mj-ea"/>
                <a:cs typeface="+mj-cs"/>
              </a:rPr>
            </a:br>
            <a:r>
              <a:rPr lang="en-AU" sz="2000" i="1" dirty="0">
                <a:solidFill>
                  <a:srgbClr val="161818"/>
                </a:solidFill>
                <a:latin typeface="Arial" panose="020B0604020202020204"/>
              </a:rPr>
              <a:t>The recent opening only allowed </a:t>
            </a:r>
            <a:r>
              <a:rPr kumimoji="0" lang="en-AU" sz="2000" b="1" i="1" u="none" strike="noStrike" kern="1200" cap="none" spc="0" normalizeH="0" baseline="0" noProof="0" dirty="0">
                <a:ln>
                  <a:noFill/>
                </a:ln>
                <a:solidFill>
                  <a:srgbClr val="161818"/>
                </a:solidFill>
                <a:effectLst/>
                <a:uLnTx/>
                <a:uFillTx/>
                <a:latin typeface="Arial" panose="020B0604020202020204"/>
                <a:ea typeface="+mj-ea"/>
                <a:cs typeface="+mj-cs"/>
              </a:rPr>
              <a:t> 38% of the pre-war traffic flows</a:t>
            </a:r>
            <a:endParaRPr lang="en-US" b="0" i="1" dirty="0"/>
          </a:p>
        </p:txBody>
      </p:sp>
      <p:sp>
        <p:nvSpPr>
          <p:cNvPr id="4" name="Slide Number Placeholder 3">
            <a:extLst>
              <a:ext uri="{FF2B5EF4-FFF2-40B4-BE49-F238E27FC236}">
                <a16:creationId xmlns:a16="http://schemas.microsoft.com/office/drawing/2014/main" id="{F605E9E9-8683-50B5-A217-C918968C891F}"/>
              </a:ext>
            </a:extLst>
          </p:cNvPr>
          <p:cNvSpPr>
            <a:spLocks noGrp="1"/>
          </p:cNvSpPr>
          <p:nvPr>
            <p:ph type="sldNum" sz="quarter" idx="10"/>
          </p:nvPr>
        </p:nvSpPr>
        <p:spPr>
          <a:xfrm>
            <a:off x="11236219" y="6504326"/>
            <a:ext cx="257175" cy="191279"/>
          </a:xfrm>
        </p:spPr>
        <p:txBody>
          <a:bodyPr wrap="non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9C9BFAA-3B0E-4CAA-B601-94365616986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FB20B191-4D86-D900-D76A-9CCBBC8CD2B4}"/>
              </a:ext>
            </a:extLst>
          </p:cNvPr>
          <p:cNvSpPr txBox="1"/>
          <p:nvPr/>
        </p:nvSpPr>
        <p:spPr>
          <a:xfrm>
            <a:off x="174170" y="4811486"/>
            <a:ext cx="155665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rPr>
              <a:t>IMF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rPr>
              <a:t>PORTWATCH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https://portwatch.imf.org/pages/chokepoint6</a:t>
            </a:r>
          </a:p>
        </p:txBody>
      </p:sp>
      <p:pic>
        <p:nvPicPr>
          <p:cNvPr id="5" name="Picture 4">
            <a:extLst>
              <a:ext uri="{FF2B5EF4-FFF2-40B4-BE49-F238E27FC236}">
                <a16:creationId xmlns:a16="http://schemas.microsoft.com/office/drawing/2014/main" id="{466AF284-B183-6F90-96E0-206F4C8DACDC}"/>
              </a:ext>
            </a:extLst>
          </p:cNvPr>
          <p:cNvPicPr>
            <a:picLocks noChangeAspect="1"/>
          </p:cNvPicPr>
          <p:nvPr/>
        </p:nvPicPr>
        <p:blipFill>
          <a:blip r:embed="rId2"/>
          <a:stretch>
            <a:fillRect/>
          </a:stretch>
        </p:blipFill>
        <p:spPr>
          <a:xfrm>
            <a:off x="1785257" y="997527"/>
            <a:ext cx="9708137" cy="5698078"/>
          </a:xfrm>
          <a:prstGeom prst="rect">
            <a:avLst/>
          </a:prstGeom>
        </p:spPr>
      </p:pic>
      <p:pic>
        <p:nvPicPr>
          <p:cNvPr id="9" name="Picture 8">
            <a:extLst>
              <a:ext uri="{FF2B5EF4-FFF2-40B4-BE49-F238E27FC236}">
                <a16:creationId xmlns:a16="http://schemas.microsoft.com/office/drawing/2014/main" id="{26CF98F9-1A37-F6A0-614B-C5B2FE8195D9}"/>
              </a:ext>
            </a:extLst>
          </p:cNvPr>
          <p:cNvPicPr>
            <a:picLocks noChangeAspect="1"/>
          </p:cNvPicPr>
          <p:nvPr/>
        </p:nvPicPr>
        <p:blipFill>
          <a:blip r:embed="rId3"/>
          <a:stretch>
            <a:fillRect/>
          </a:stretch>
        </p:blipFill>
        <p:spPr>
          <a:xfrm>
            <a:off x="5126461" y="2062138"/>
            <a:ext cx="2170364" cy="786452"/>
          </a:xfrm>
          <a:prstGeom prst="rect">
            <a:avLst/>
          </a:prstGeom>
        </p:spPr>
      </p:pic>
      <p:pic>
        <p:nvPicPr>
          <p:cNvPr id="12" name="Picture 11">
            <a:extLst>
              <a:ext uri="{FF2B5EF4-FFF2-40B4-BE49-F238E27FC236}">
                <a16:creationId xmlns:a16="http://schemas.microsoft.com/office/drawing/2014/main" id="{D0583D2D-A06D-2B39-D891-14408C38BA26}"/>
              </a:ext>
            </a:extLst>
          </p:cNvPr>
          <p:cNvPicPr>
            <a:picLocks noChangeAspect="1"/>
          </p:cNvPicPr>
          <p:nvPr/>
        </p:nvPicPr>
        <p:blipFill>
          <a:blip r:embed="rId4"/>
          <a:stretch>
            <a:fillRect/>
          </a:stretch>
        </p:blipFill>
        <p:spPr>
          <a:xfrm>
            <a:off x="5966462" y="4952099"/>
            <a:ext cx="3080657" cy="676715"/>
          </a:xfrm>
          <a:prstGeom prst="rect">
            <a:avLst/>
          </a:prstGeom>
        </p:spPr>
      </p:pic>
      <p:pic>
        <p:nvPicPr>
          <p:cNvPr id="16" name="Picture 15">
            <a:extLst>
              <a:ext uri="{FF2B5EF4-FFF2-40B4-BE49-F238E27FC236}">
                <a16:creationId xmlns:a16="http://schemas.microsoft.com/office/drawing/2014/main" id="{6A1360A7-3858-796D-DBCD-BBB5CB8CAA5A}"/>
              </a:ext>
            </a:extLst>
          </p:cNvPr>
          <p:cNvPicPr>
            <a:picLocks noChangeAspect="1"/>
          </p:cNvPicPr>
          <p:nvPr/>
        </p:nvPicPr>
        <p:blipFill>
          <a:blip r:embed="rId5"/>
          <a:stretch>
            <a:fillRect/>
          </a:stretch>
        </p:blipFill>
        <p:spPr>
          <a:xfrm>
            <a:off x="2700674" y="2185381"/>
            <a:ext cx="1627773" cy="810838"/>
          </a:xfrm>
          <a:prstGeom prst="rect">
            <a:avLst/>
          </a:prstGeom>
        </p:spPr>
      </p:pic>
      <p:sp>
        <p:nvSpPr>
          <p:cNvPr id="18" name="TextBox 17">
            <a:extLst>
              <a:ext uri="{FF2B5EF4-FFF2-40B4-BE49-F238E27FC236}">
                <a16:creationId xmlns:a16="http://schemas.microsoft.com/office/drawing/2014/main" id="{3424A93D-EF85-72B3-EF66-A80987B5DE27}"/>
              </a:ext>
            </a:extLst>
          </p:cNvPr>
          <p:cNvSpPr txBox="1"/>
          <p:nvPr/>
        </p:nvSpPr>
        <p:spPr>
          <a:xfrm>
            <a:off x="10722549" y="4811486"/>
            <a:ext cx="116465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6600"/>
                </a:solidFill>
                <a:effectLst/>
                <a:uLnTx/>
                <a:uFillTx/>
                <a:latin typeface="Arial" panose="020B0604020202020204"/>
                <a:ea typeface="+mn-ea"/>
                <a:cs typeface="+mn-cs"/>
              </a:rPr>
              <a:t>Average </a:t>
            </a:r>
            <a:r>
              <a:rPr lang="en-AU" sz="1600" b="1" dirty="0">
                <a:solidFill>
                  <a:srgbClr val="006600"/>
                </a:solidFill>
                <a:latin typeface="Arial" panose="020B0604020202020204"/>
              </a:rPr>
              <a:t>32</a:t>
            </a:r>
            <a:r>
              <a:rPr kumimoji="0" lang="en-AU" sz="1600" b="1" i="0" u="none" strike="noStrike" kern="1200" cap="none" spc="0" normalizeH="0" baseline="0" noProof="0" dirty="0">
                <a:ln>
                  <a:noFill/>
                </a:ln>
                <a:solidFill>
                  <a:srgbClr val="006600"/>
                </a:solidFill>
                <a:effectLst/>
                <a:uLnTx/>
                <a:uFillTx/>
                <a:latin typeface="Arial" panose="020B0604020202020204"/>
                <a:ea typeface="+mn-ea"/>
                <a:cs typeface="+mn-cs"/>
              </a:rPr>
              <a:t> ships daily </a:t>
            </a:r>
            <a:r>
              <a:rPr kumimoji="0" lang="en-AU" sz="1600" b="0" i="0" u="none" strike="noStrike" kern="1200" cap="none" spc="0" normalizeH="0" baseline="0" noProof="0" dirty="0">
                <a:ln>
                  <a:noFill/>
                </a:ln>
                <a:solidFill>
                  <a:srgbClr val="006600"/>
                </a:solidFill>
                <a:effectLst/>
                <a:uLnTx/>
                <a:uFillTx/>
                <a:latin typeface="Arial" panose="020B0604020202020204"/>
                <a:ea typeface="+mn-ea"/>
                <a:cs typeface="+mn-cs"/>
              </a:rPr>
              <a:t>in last </a:t>
            </a:r>
            <a:r>
              <a:rPr lang="en-AU" sz="1600" dirty="0">
                <a:solidFill>
                  <a:srgbClr val="006600"/>
                </a:solidFill>
                <a:latin typeface="Arial" panose="020B0604020202020204"/>
              </a:rPr>
              <a:t>7</a:t>
            </a:r>
            <a:r>
              <a:rPr kumimoji="0" lang="en-AU" sz="1600" b="0" i="0" u="none" strike="noStrike" kern="1200" cap="none" spc="0" normalizeH="0" baseline="0" noProof="0" dirty="0">
                <a:ln>
                  <a:noFill/>
                </a:ln>
                <a:solidFill>
                  <a:srgbClr val="006600"/>
                </a:solidFill>
                <a:effectLst/>
                <a:uLnTx/>
                <a:uFillTx/>
                <a:latin typeface="Arial" panose="020B0604020202020204"/>
                <a:ea typeface="+mn-ea"/>
                <a:cs typeface="+mn-cs"/>
              </a:rPr>
              <a:t> days to July 5</a:t>
            </a:r>
          </a:p>
        </p:txBody>
      </p:sp>
      <p:cxnSp>
        <p:nvCxnSpPr>
          <p:cNvPr id="20" name="Straight Arrow Connector 19">
            <a:extLst>
              <a:ext uri="{FF2B5EF4-FFF2-40B4-BE49-F238E27FC236}">
                <a16:creationId xmlns:a16="http://schemas.microsoft.com/office/drawing/2014/main" id="{8C1DBA23-C331-2FD5-C362-320BD039F452}"/>
              </a:ext>
            </a:extLst>
          </p:cNvPr>
          <p:cNvCxnSpPr/>
          <p:nvPr/>
        </p:nvCxnSpPr>
        <p:spPr>
          <a:xfrm flipV="1">
            <a:off x="9857509" y="5177411"/>
            <a:ext cx="381000" cy="653143"/>
          </a:xfrm>
          <a:prstGeom prst="straightConnector1">
            <a:avLst/>
          </a:prstGeom>
          <a:ln w="50800">
            <a:solidFill>
              <a:srgbClr val="0066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C36210-45C8-AEED-23EF-6DDD32EA950F}"/>
              </a:ext>
            </a:extLst>
          </p:cNvPr>
          <p:cNvCxnSpPr>
            <a:cxnSpLocks/>
          </p:cNvCxnSpPr>
          <p:nvPr/>
        </p:nvCxnSpPr>
        <p:spPr>
          <a:xfrm>
            <a:off x="5416986" y="2996219"/>
            <a:ext cx="264267" cy="2731635"/>
          </a:xfrm>
          <a:prstGeom prst="straightConnector1">
            <a:avLst/>
          </a:prstGeom>
          <a:ln w="508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25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84890-372F-4758-1DB4-F23A0A49334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09A8F-B83D-7AE0-2CA0-4C40F2BC8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3769F497-F604-EBD0-1D62-179A85AF6360}"/>
              </a:ext>
            </a:extLst>
          </p:cNvPr>
          <p:cNvSpPr>
            <a:spLocks noGrp="1"/>
          </p:cNvSpPr>
          <p:nvPr>
            <p:ph type="title"/>
          </p:nvPr>
        </p:nvSpPr>
        <p:spPr>
          <a:xfrm>
            <a:off x="497744" y="295298"/>
            <a:ext cx="9720000" cy="387478"/>
          </a:xfrm>
        </p:spPr>
        <p:txBody>
          <a:bodyPr/>
          <a:lstStyle/>
          <a:p>
            <a:r>
              <a:rPr lang="en-AU" sz="2000" dirty="0"/>
              <a:t> The Strait of Hormuz importance in the Global commodity supply chain. </a:t>
            </a:r>
          </a:p>
        </p:txBody>
      </p:sp>
      <p:sp>
        <p:nvSpPr>
          <p:cNvPr id="7" name="Title 3">
            <a:extLst>
              <a:ext uri="{FF2B5EF4-FFF2-40B4-BE49-F238E27FC236}">
                <a16:creationId xmlns:a16="http://schemas.microsoft.com/office/drawing/2014/main" id="{27FDDD89-C9F5-3FE7-6EDB-3E86D7FF768E}"/>
              </a:ext>
            </a:extLst>
          </p:cNvPr>
          <p:cNvSpPr txBox="1">
            <a:spLocks/>
          </p:cNvSpPr>
          <p:nvPr/>
        </p:nvSpPr>
        <p:spPr>
          <a:xfrm>
            <a:off x="420608" y="6470805"/>
            <a:ext cx="9720000" cy="258319"/>
          </a:xfrm>
          <a:prstGeom prst="rect">
            <a:avLst/>
          </a:prstGeom>
        </p:spPr>
        <p:txBody>
          <a:bodyPr vert="horz" lIns="0" tIns="0" rIns="0" bIns="0" rtlCol="0" anchor="t" anchorCtr="0">
            <a:noAutofit/>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pPr marL="0" marR="0" lvl="0" indent="0" algn="ctr" defTabSz="914332" rtl="0" eaLnBrk="1" fontAlgn="auto" latinLnBrk="0" hangingPunct="1">
              <a:lnSpc>
                <a:spcPct val="90000"/>
              </a:lnSpc>
              <a:spcBef>
                <a:spcPct val="0"/>
              </a:spcBef>
              <a:spcAft>
                <a:spcPts val="0"/>
              </a:spcAft>
              <a:buClrTx/>
              <a:buSzTx/>
              <a:buFontTx/>
              <a:buNone/>
              <a:tabLst/>
              <a:defRPr/>
            </a:pPr>
            <a:r>
              <a:rPr kumimoji="0" lang="en-AU" sz="1400" b="1" i="0" u="none" strike="noStrike" kern="1200" cap="none" spc="0" normalizeH="0" baseline="0" noProof="0" dirty="0">
                <a:ln>
                  <a:noFill/>
                </a:ln>
                <a:solidFill>
                  <a:srgbClr val="161818"/>
                </a:solidFill>
                <a:effectLst/>
                <a:uLnTx/>
                <a:uFillTx/>
                <a:latin typeface="Arial" panose="020B0604020202020204"/>
                <a:ea typeface="+mj-ea"/>
                <a:cs typeface="+mj-cs"/>
              </a:rPr>
              <a:t>Australian Federal Budget Paper 1   , page  51 </a:t>
            </a:r>
          </a:p>
        </p:txBody>
      </p:sp>
      <p:sp>
        <p:nvSpPr>
          <p:cNvPr id="5" name="TextBox 4">
            <a:extLst>
              <a:ext uri="{FF2B5EF4-FFF2-40B4-BE49-F238E27FC236}">
                <a16:creationId xmlns:a16="http://schemas.microsoft.com/office/drawing/2014/main" id="{79ED143D-D004-62E5-B4A3-07D972C939F1}"/>
              </a:ext>
            </a:extLst>
          </p:cNvPr>
          <p:cNvSpPr txBox="1"/>
          <p:nvPr/>
        </p:nvSpPr>
        <p:spPr>
          <a:xfrm>
            <a:off x="316281" y="917912"/>
            <a:ext cx="4716118"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The Middle East is a significant global producer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of crude oil, refined petroleum products, LNG and LPG, and the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Strait of Hormuz is central to global supply chains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Gulf countries account for around 8 % per cent of global aluminium production and around 10 per cent of global ethylene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(a feedstock used to manufacture plastics and clothing).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Around one third of global seaborne fertiliser supply also transits the Strait of Hormuz,</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 placing additional pressure on input costs for businesses in all economies. ”</a:t>
            </a:r>
          </a:p>
        </p:txBody>
      </p:sp>
      <p:sp>
        <p:nvSpPr>
          <p:cNvPr id="8" name="TextBox 7">
            <a:extLst>
              <a:ext uri="{FF2B5EF4-FFF2-40B4-BE49-F238E27FC236}">
                <a16:creationId xmlns:a16="http://schemas.microsoft.com/office/drawing/2014/main" id="{3DFC8430-EF04-479D-219B-3BE8942215CB}"/>
              </a:ext>
            </a:extLst>
          </p:cNvPr>
          <p:cNvSpPr txBox="1"/>
          <p:nvPr/>
        </p:nvSpPr>
        <p:spPr>
          <a:xfrm>
            <a:off x="6911394" y="943361"/>
            <a:ext cx="47161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of global commodity trade transiting the Strait of Hormuz</a:t>
            </a:r>
            <a:endPar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5677C5A-13DD-6565-E715-E8D623E0BD9B}"/>
              </a:ext>
            </a:extLst>
          </p:cNvPr>
          <p:cNvPicPr>
            <a:picLocks noChangeAspect="1"/>
          </p:cNvPicPr>
          <p:nvPr/>
        </p:nvPicPr>
        <p:blipFill>
          <a:blip r:embed="rId2"/>
          <a:stretch>
            <a:fillRect/>
          </a:stretch>
        </p:blipFill>
        <p:spPr>
          <a:xfrm>
            <a:off x="5280608" y="1589692"/>
            <a:ext cx="6595112" cy="4645976"/>
          </a:xfrm>
          <a:prstGeom prst="rect">
            <a:avLst/>
          </a:prstGeom>
        </p:spPr>
      </p:pic>
    </p:spTree>
    <p:extLst>
      <p:ext uri="{BB962C8B-B14F-4D97-AF65-F5344CB8AC3E}">
        <p14:creationId xmlns:p14="http://schemas.microsoft.com/office/powerpoint/2010/main" val="3800698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jSyn0iOPy5iuAl3OwhRMQ"/>
</p:tagLst>
</file>

<file path=ppt/theme/theme1.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2.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err="1" smtClean="0"/>
        </a:defPPr>
      </a:lstStyle>
    </a:txDef>
  </a:objectDefaults>
  <a:extraClrSchemeLst/>
  <a:extLst>
    <a:ext uri="{05A4C25C-085E-4340-85A3-A5531E510DB2}">
      <thm15:themeFamily xmlns:thm15="http://schemas.microsoft.com/office/thememl/2012/main" name="MLC_AM_Nov19_PPT_4x3" id="{0EBB225C-FEB4-8047-86A6-EBADDC329171}" vid="{5F8A0AD2-CCA4-0248-8F08-3BF3189EA561}"/>
    </a:ext>
  </a:extLst>
</a:theme>
</file>

<file path=ppt/theme/theme3.xml><?xml version="1.0" encoding="utf-8"?>
<a:theme xmlns:a="http://schemas.openxmlformats.org/drawingml/2006/main" name="1_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 xmlns="a1de4505-fde3-44d7-8c48-d0ca123304b9" xsi:nil="true"/>
    <_activity xmlns="a1de4505-fde3-44d7-8c48-d0ca123304b9" xsi:nil="true"/>
    <MigrationWizIdPermissionLevels xmlns="a1de4505-fde3-44d7-8c48-d0ca123304b9" xsi:nil="true"/>
    <MigrationWizIdDocumentLibraryPermissions xmlns="a1de4505-fde3-44d7-8c48-d0ca123304b9" xsi:nil="true"/>
    <MigrationWizIdSecurityGroups xmlns="a1de4505-fde3-44d7-8c48-d0ca123304b9" xsi:nil="true"/>
    <MigrationWizIdPermissions xmlns="a1de4505-fde3-44d7-8c48-d0ca123304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5D6822C1B36B499D21BB90285B6762" ma:contentTypeVersion="20" ma:contentTypeDescription="Create a new document." ma:contentTypeScope="" ma:versionID="a0fc1c73c652d7c97d3ef0c21246eddf">
  <xsd:schema xmlns:xsd="http://www.w3.org/2001/XMLSchema" xmlns:xs="http://www.w3.org/2001/XMLSchema" xmlns:p="http://schemas.microsoft.com/office/2006/metadata/properties" xmlns:ns3="a1de4505-fde3-44d7-8c48-d0ca123304b9" xmlns:ns4="ca39ead2-6ae9-4bf2-8262-68a5287c7690" targetNamespace="http://schemas.microsoft.com/office/2006/metadata/properties" ma:root="true" ma:fieldsID="b3d768af04f671c958658cc6eddc20dc" ns3:_="" ns4:_="">
    <xsd:import namespace="a1de4505-fde3-44d7-8c48-d0ca123304b9"/>
    <xsd:import namespace="ca39ead2-6ae9-4bf2-8262-68a5287c76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ObjectDetectorVersions"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e4505-fde3-44d7-8c48-d0ca123304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igrationWizId" ma:index="14" nillable="true" ma:displayName="MigrationWizId" ma:internalName="MigrationWizId">
      <xsd:simpleType>
        <xsd:restriction base="dms:Text"/>
      </xsd:simpleType>
    </xsd:element>
    <xsd:element name="MigrationWizIdPermissions" ma:index="15" nillable="true" ma:displayName="MigrationWizIdPermissions" ma:internalName="MigrationWizIdPermissions">
      <xsd:simpleType>
        <xsd:restriction base="dms:Text"/>
      </xsd:simpleType>
    </xsd:element>
    <xsd:element name="MigrationWizIdPermissionLevels" ma:index="16" nillable="true" ma:displayName="MigrationWizIdPermissionLevels" ma:internalName="MigrationWizIdPermissionLevels">
      <xsd:simpleType>
        <xsd:restriction base="dms:Text"/>
      </xsd:simpleType>
    </xsd:element>
    <xsd:element name="MigrationWizIdDocumentLibraryPermissions" ma:index="17" nillable="true" ma:displayName="MigrationWizIdDocumentLibraryPermissions" ma:internalName="MigrationWizIdDocumentLibraryPermissions">
      <xsd:simpleType>
        <xsd:restriction base="dms:Text"/>
      </xsd:simpleType>
    </xsd:element>
    <xsd:element name="MigrationWizIdSecurityGroups" ma:index="18" nillable="true" ma:displayName="MigrationWizIdSecurityGroups" ma:internalName="MigrationWizIdSecurityGroups">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SystemTags" ma:index="2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39ead2-6ae9-4bf2-8262-68a5287c7690"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5EA2F-BA12-425D-A581-BAB777C8770B}">
  <ds:schemaRefs>
    <ds:schemaRef ds:uri="http://schemas.microsoft.com/sharepoint/v3/contenttype/forms"/>
  </ds:schemaRefs>
</ds:datastoreItem>
</file>

<file path=customXml/itemProps2.xml><?xml version="1.0" encoding="utf-8"?>
<ds:datastoreItem xmlns:ds="http://schemas.openxmlformats.org/officeDocument/2006/customXml" ds:itemID="{418E3592-DBB5-43A9-9610-F26E63C75AFC}">
  <ds:schemaRefs>
    <ds:schemaRef ds:uri="http://purl.org/dc/dcmitype/"/>
    <ds:schemaRef ds:uri="http://schemas.microsoft.com/office/2006/documentManagement/types"/>
    <ds:schemaRef ds:uri="ca39ead2-6ae9-4bf2-8262-68a5287c7690"/>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a1de4505-fde3-44d7-8c48-d0ca123304b9"/>
    <ds:schemaRef ds:uri="http://www.w3.org/XML/1998/namespace"/>
  </ds:schemaRefs>
</ds:datastoreItem>
</file>

<file path=customXml/itemProps3.xml><?xml version="1.0" encoding="utf-8"?>
<ds:datastoreItem xmlns:ds="http://schemas.openxmlformats.org/officeDocument/2006/customXml" ds:itemID="{47C8813F-A9AC-4DBF-8A38-53516D377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e4505-fde3-44d7-8c48-d0ca123304b9"/>
    <ds:schemaRef ds:uri="ca39ead2-6ae9-4bf2-8262-68a5287c7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31935</TotalTime>
  <Words>6817</Words>
  <Application>Microsoft Office PowerPoint</Application>
  <PresentationFormat>Widescreen</PresentationFormat>
  <Paragraphs>924</Paragraphs>
  <Slides>75</Slides>
  <Notes>16</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75</vt:i4>
      </vt:variant>
    </vt:vector>
  </HeadingPairs>
  <TitlesOfParts>
    <vt:vector size="93" baseType="lpstr">
      <vt:lpstr>Amiri</vt:lpstr>
      <vt:lpstr>Aptos</vt:lpstr>
      <vt:lpstr>Aptos Display</vt:lpstr>
      <vt:lpstr>Arial</vt:lpstr>
      <vt:lpstr>BlissPro</vt:lpstr>
      <vt:lpstr>Calibri</vt:lpstr>
      <vt:lpstr>Corpid C1 Heavy</vt:lpstr>
      <vt:lpstr>Georgia</vt:lpstr>
      <vt:lpstr>Merriweather</vt:lpstr>
      <vt:lpstr>Noto Sans</vt:lpstr>
      <vt:lpstr>Open Sans</vt:lpstr>
      <vt:lpstr>Source Sans Pro</vt:lpstr>
      <vt:lpstr>Times New Roman</vt:lpstr>
      <vt:lpstr>Title Slides</vt:lpstr>
      <vt:lpstr>Slide Layouts</vt:lpstr>
      <vt:lpstr>1_Title Slides</vt:lpstr>
      <vt:lpstr>Office Theme</vt:lpstr>
      <vt:lpstr>think-cell Slide</vt:lpstr>
      <vt:lpstr>  Global   Economics   &amp;   Markets </vt:lpstr>
      <vt:lpstr>Important information</vt:lpstr>
      <vt:lpstr>Global share markets delivered mixed performances in local currency terms for the last financial year. Optimism over Artificial Intelligence, strong corporate profits and a solid US economy favoured Wall Street.  Australia’s ASX is  in the slow lane.</vt:lpstr>
      <vt:lpstr>Wall Street’s  return outperformance reflects stronger corporate profits growth</vt:lpstr>
      <vt:lpstr>Australian and US shares have expensive valuations judging by  high  Forward P/E </vt:lpstr>
      <vt:lpstr>Equity risk premiums remain extraordinarily low  for American  &amp;  Australian  Shares </vt:lpstr>
      <vt:lpstr>The ceasefire between Iran and the USA  is over according to President Trump.  </vt:lpstr>
      <vt:lpstr>Iran appears to have again closed the Strait of Hormuz to shipping.  The recent opening only allowed  38% of the pre-war traffic flows</vt:lpstr>
      <vt:lpstr> The Strait of Hormuz importance in the Global commodity supply chain. </vt:lpstr>
      <vt:lpstr>PowerPoint Presentation</vt:lpstr>
      <vt:lpstr>A calmer Middle East had seen  global energy  prices fall .  However, the ceasefire’s durability is now questionable given the recent attacks.</vt:lpstr>
      <vt:lpstr>US consumer inflation data for May showed  Headline annual inflation rising from 3.8 % to 4.2 % and core inflation edging up from 2.8 % to 2.9 %.</vt:lpstr>
      <vt:lpstr> US central bank’s recent  view of “ Artificial Intelligence ‘AI’ impact</vt:lpstr>
      <vt:lpstr>Federal Reserve’s June meeting kept the cash interest rate steady at 3.5 % to 3.75 %. Bond market is  suggesting that the FED should be raising interest rates this year. </vt:lpstr>
      <vt:lpstr>Australia’s Reserve (RBA) reversed course on interest rates with three consecutive  0.25% increases in February, March &amp; May.  The European and Japanese central banks have now joined in with interest rate rises in June. China and the USA have held rates steady</vt:lpstr>
      <vt:lpstr>Long term government bond yields continue to rise. Investors are becoming more concerned over inflation risks with the Middle East conflict as well as rising debt obligations</vt:lpstr>
      <vt:lpstr>Global inflation measure have been rising with higher energy prices from the Iran War. This signals interest rate rises are being considered by central banks to contain inflation</vt:lpstr>
      <vt:lpstr>European Central Bank (ECB) raised cash interest rate by 0.25 % in June given the sharp  increase in inflation with the Middle East crisis. </vt:lpstr>
      <vt:lpstr>The Bank of Japan (BoJ) raised their policy interest rate by 0.25 % in June given that  “ there is a risk ” of  inflation going “ above the price stability target of 2 percent ” </vt:lpstr>
      <vt:lpstr>China’s activity data for May shows solid industrial production  but weak retail spending given the struggling residential property market </vt:lpstr>
      <vt:lpstr>Iron Ore prices have also been a positive surprise by staying  around US$ 100 per ton despite the reality that China’s steel production is falling. </vt:lpstr>
      <vt:lpstr>RBA’s new forecasts are for higher immediate inflation in 2026  which then moderates  next year  (SMP May 2026)</vt:lpstr>
      <vt:lpstr>Australia’s headline annual inflation came in at 4 % and the Trimmed Mean at 3.6 % in May. This is still well above the RBA’s 2%  to  3% target range .</vt:lpstr>
      <vt:lpstr>Australian key essentials still show considerable price pressures with the ABS measure showing 4.7 % annual inflation in May.</vt:lpstr>
      <vt:lpstr>RBA Board statement  on June 16 :</vt:lpstr>
      <vt:lpstr>Impact of Middle East on Australian diesel fuel costs across industry sectors </vt:lpstr>
      <vt:lpstr>RBA notes that  this Iran War “shock” is likely to lead to the “faster and more extensive “ pass-through of rising fuel prices to inflation</vt:lpstr>
      <vt:lpstr>NAB survey for May shows  purchases costs are moderating after April’s surge. So the NAB has abandoned their forecast that the RBA will raise interest rate again </vt:lpstr>
      <vt:lpstr>NAB survey  shows that  business confidence has rebounded in May but is still weak. Business conditions are sedate but  below  “ long run average ”  </vt:lpstr>
      <vt:lpstr>Recent Australian economic activity data is subdued with a slowdown in   new house building approvals and flat job advertisements. </vt:lpstr>
      <vt:lpstr>Australian Consumer Sentiment  remains weak in June.  A wall of worries include  “cost of living” , “house price expectations” and “tax changes” with the Federal Budget  </vt:lpstr>
      <vt:lpstr>A broad measure of the Leading Indicators suggest the Australian economy is slowing</vt:lpstr>
      <vt:lpstr>Australia’s Reserve Bank (RBA) kept interest rates steady at 4.35 % at June's meeting as expected.    </vt:lpstr>
      <vt:lpstr>Australia’s nominal household spending showed another sharp swing in spending.  However, the 1.3% rise in May largely reflects travel refunds. Higher mortgage interest rates and lower house prices in Sydney and Melbourne appears set to weigh on spending . </vt:lpstr>
      <vt:lpstr>After adjusting for consumer inflation, Australia’s household spending shows only modest growth in real terms.  </vt:lpstr>
      <vt:lpstr>Australian house prices have entered a downturn given the RBA’s interest rate rises. Melbourne is down by  - 3.4 % year to data and Sydney by – 3,2 % to the end of June.</vt:lpstr>
      <vt:lpstr>Australia’s labour data for May saw a revival. May’s job gains of circa +40 thousand came after April’s -41 thousand fall.  The Unemployment rate edge down from 4.5 % to 4.4 %.  For the RBA, the labour market appears “ resilient ”.</vt:lpstr>
      <vt:lpstr>The bond market is leaning towards  another RBA 0.25 % interest rate hike. </vt:lpstr>
      <vt:lpstr>APPENDIX</vt:lpstr>
      <vt:lpstr>PowerPoint Presentation</vt:lpstr>
      <vt:lpstr> “ Overconfidence ” and the Middle East  war</vt:lpstr>
      <vt:lpstr>Impact of Military Conflicts and Oil Supply shocks  on US economy and markets…. The 1979-80 Iran hostage crisis &amp; revolution had less impact on US Shares because Wall Street’s S&amp;P 500 in 1979 was actually below its 1973 level. </vt:lpstr>
      <vt:lpstr>Conflicts in the Middle East have a history of providing a sharp cut in Global Oil supply  that result  in surging prices</vt:lpstr>
      <vt:lpstr>The current Middel East conflicts’ impact on global oil production is the largest on record going back to the 1970s </vt:lpstr>
      <vt:lpstr>PowerPoint Presentation</vt:lpstr>
      <vt:lpstr>PowerPoint Presentation</vt:lpstr>
      <vt:lpstr>US Headline Consumer Inflation has accelerated on a monthly basis since the Iran War started in February.</vt:lpstr>
      <vt:lpstr>FED’s  forecasts for this year are for the US economy to continue  with solid growth, a stable unemployment rate but with core inflation staying well above the 2% target.</vt:lpstr>
      <vt:lpstr>Financial conditions yet to show significant tightening according to the FED Chicago NFCI</vt:lpstr>
      <vt:lpstr>PowerPoint Presentation</vt:lpstr>
      <vt:lpstr>PowerPoint Presentation</vt:lpstr>
      <vt:lpstr>RBA’s reasoning on   “greater capacity pressures” … </vt:lpstr>
      <vt:lpstr>RBA’s assessment is that  “most of the labour market indicators we monitor remain tighter than their estimated trend levels”.   </vt:lpstr>
      <vt:lpstr>Australia’s Financial Conditions are still “restrictive”  judging by a simple version of the RBA’s measures and methodology.  </vt:lpstr>
      <vt:lpstr>Higher mortgage interest rates are squeezing borrowers</vt:lpstr>
      <vt:lpstr>Given three RBA interest rate rises this year,  mortgage borrowers are back to paying nearly 10% of their disposable income in interest payments</vt:lpstr>
      <vt:lpstr>Australia’s Productivity problem  and the  many reasons why  !!!</vt:lpstr>
      <vt:lpstr>RBA has highlighted  that Productivity is constrained by regulations and skills availability</vt:lpstr>
      <vt:lpstr>Australian Federal Budget  2026/2027 noted on page 137 : </vt:lpstr>
      <vt:lpstr>“ Declines in home ownership have been most significant for younger Australians.   Home ownership for people aged 25–34 fell by 7 percentage points in the two decades from 2001 to 2021 and 17 percentage points since 1981.    In 2021, only half of people aged 30–34 and about one third of those aged 25–29 owned their own home </vt:lpstr>
      <vt:lpstr>Australia’s new housing construction has been subdued despite a sharp increase in population in the past four years.</vt:lpstr>
      <vt:lpstr>Australian Corporate Bonds and Term Deposits offer higher gross yields compared to Australian Shares</vt:lpstr>
      <vt:lpstr>Australian Dollar gains have faded against the US Dollar.  Australian bond yields are higher than the United States but the margin has declined from 0.8 % to 0.3%. </vt:lpstr>
      <vt:lpstr>President Trump in April 2025 : “ I always say ‘ tariffs' is the most beautiful word to me in the dictionary ” *</vt:lpstr>
      <vt:lpstr>“Back to the Future” for US trade policy  :  American consumers confront an  “average effective tariff rate of 17.9 %  according to the Yale University’s  Budget Lab.      </vt:lpstr>
      <vt:lpstr>Moody’s downgraded the US government credit rating from AAA to Aa1 with a negative outlook in May 2025  with the following rationale :</vt:lpstr>
      <vt:lpstr>USA has been running large budget deficits since Clinton’s last year in the White House in 2020 Moody’s forecast is just another warning over the lack of fiscal discipline.</vt:lpstr>
      <vt:lpstr>US budget analysis typically focuses on the “Total  Debt held by the Public” which is “Gross Government Debt less the intragovernmental holdings” </vt:lpstr>
      <vt:lpstr>Given the “ big beautiful bill ”  CBO estimates that the US public debt will accelerate higher from their prior estimate of 117% to 125 % in 2034 . </vt:lpstr>
      <vt:lpstr>Can the USA have a “fiscal crisis” ? There are many paths to a fiscal crisis but ultimately the destination is devastating.</vt:lpstr>
      <vt:lpstr>US Government term premiums have risen sharply over recent years  to compensate for perceived credit and  duration risk ( essentially higher risk premiums )</vt:lpstr>
      <vt:lpstr>Compared to USA, Australia shows more fiscal discipline with lower government debt </vt:lpstr>
      <vt:lpstr>China’s residential property market remains a major concern according to the Reserve Bank (RBA).</vt:lpstr>
      <vt:lpstr>A China – Taiwan War would have parallels to Russia – Ukraine in terms of a large attacker against a small nation. The question is - Does the United States then defend Taiwan ?</vt:lpstr>
      <vt:lpstr>Russia – Ukraine War appears to be a stalemate with Russia holding eastern Ukraine &amp; Crimea despite Ukraine’s brave defence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interest rates and credit growth have been remarkably stable during the crisis but inflation pressures are surging.</dc:title>
  <dc:creator>Bob J Cunneen (MLC)</dc:creator>
  <cp:lastModifiedBy>Bob Cunneen</cp:lastModifiedBy>
  <cp:revision>171</cp:revision>
  <cp:lastPrinted>2026-07-09T02:55:19Z</cp:lastPrinted>
  <dcterms:created xsi:type="dcterms:W3CDTF">2021-12-02T01:52:28Z</dcterms:created>
  <dcterms:modified xsi:type="dcterms:W3CDTF">2026-07-13T00:31:32Z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445648-85c5-40d2-912a-e1ed7b95771d_Enabled">
    <vt:lpwstr>true</vt:lpwstr>
  </property>
  <property fmtid="{D5CDD505-2E9C-101B-9397-08002B2CF9AE}" pid="3" name="MSIP_Label_af445648-85c5-40d2-912a-e1ed7b95771d_SetDate">
    <vt:lpwstr>2021-12-02T01:54:02Z</vt:lpwstr>
  </property>
  <property fmtid="{D5CDD505-2E9C-101B-9397-08002B2CF9AE}" pid="4" name="MSIP_Label_af445648-85c5-40d2-912a-e1ed7b95771d_Method">
    <vt:lpwstr>Privileged</vt:lpwstr>
  </property>
  <property fmtid="{D5CDD505-2E9C-101B-9397-08002B2CF9AE}" pid="5" name="MSIP_Label_af445648-85c5-40d2-912a-e1ed7b95771d_Name">
    <vt:lpwstr>af445648-85c5-40d2-912a-e1ed7b95771d</vt:lpwstr>
  </property>
  <property fmtid="{D5CDD505-2E9C-101B-9397-08002B2CF9AE}" pid="6" name="MSIP_Label_af445648-85c5-40d2-912a-e1ed7b95771d_SiteId">
    <vt:lpwstr>48d6943f-580e-40b1-a0e1-c07fa3707873</vt:lpwstr>
  </property>
  <property fmtid="{D5CDD505-2E9C-101B-9397-08002B2CF9AE}" pid="7" name="MSIP_Label_af445648-85c5-40d2-912a-e1ed7b95771d_ActionId">
    <vt:lpwstr>1146350c-58e1-4784-99d0-40679e1bf3f4</vt:lpwstr>
  </property>
  <property fmtid="{D5CDD505-2E9C-101B-9397-08002B2CF9AE}" pid="8" name="MSIP_Label_af445648-85c5-40d2-912a-e1ed7b95771d_ContentBits">
    <vt:lpwstr>0</vt:lpwstr>
  </property>
  <property fmtid="{D5CDD505-2E9C-101B-9397-08002B2CF9AE}" pid="9" name="MSIP_Label_adfde655-1408-4237-9815-a4273f4d9126_Enabled">
    <vt:lpwstr>true</vt:lpwstr>
  </property>
  <property fmtid="{D5CDD505-2E9C-101B-9397-08002B2CF9AE}" pid="10" name="MSIP_Label_adfde655-1408-4237-9815-a4273f4d9126_SetDate">
    <vt:lpwstr>2026-06-09T06:11:09Z</vt:lpwstr>
  </property>
  <property fmtid="{D5CDD505-2E9C-101B-9397-08002B2CF9AE}" pid="11" name="MSIP_Label_adfde655-1408-4237-9815-a4273f4d9126_Method">
    <vt:lpwstr>Standard</vt:lpwstr>
  </property>
  <property fmtid="{D5CDD505-2E9C-101B-9397-08002B2CF9AE}" pid="12" name="MSIP_Label_adfde655-1408-4237-9815-a4273f4d9126_Name">
    <vt:lpwstr>Internal</vt:lpwstr>
  </property>
  <property fmtid="{D5CDD505-2E9C-101B-9397-08002B2CF9AE}" pid="13" name="MSIP_Label_adfde655-1408-4237-9815-a4273f4d9126_SiteId">
    <vt:lpwstr>f13ec28a-924d-4d29-86d9-395409448a5c</vt:lpwstr>
  </property>
  <property fmtid="{D5CDD505-2E9C-101B-9397-08002B2CF9AE}" pid="14" name="MSIP_Label_adfde655-1408-4237-9815-a4273f4d9126_ActionId">
    <vt:lpwstr>ee4d6e92-8648-41b5-af7b-aefeae4c88f6</vt:lpwstr>
  </property>
  <property fmtid="{D5CDD505-2E9C-101B-9397-08002B2CF9AE}" pid="15" name="MSIP_Label_adfde655-1408-4237-9815-a4273f4d9126_ContentBits">
    <vt:lpwstr>0</vt:lpwstr>
  </property>
  <property fmtid="{D5CDD505-2E9C-101B-9397-08002B2CF9AE}" pid="16" name="MSIP_Label_adfde655-1408-4237-9815-a4273f4d9126_Tag">
    <vt:lpwstr>10, 3, 0, 1</vt:lpwstr>
  </property>
  <property fmtid="{D5CDD505-2E9C-101B-9397-08002B2CF9AE}" pid="17" name="ContentTypeId">
    <vt:lpwstr>0x010100245D6822C1B36B499D21BB90285B6762</vt:lpwstr>
  </property>
</Properties>
</file>