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702" r:id="rId6"/>
    <p:sldMasterId id="2147483763" r:id="rId7"/>
  </p:sldMasterIdLst>
  <p:notesMasterIdLst>
    <p:notesMasterId r:id="rId87"/>
  </p:notesMasterIdLst>
  <p:sldIdLst>
    <p:sldId id="2147483623" r:id="rId8"/>
    <p:sldId id="275" r:id="rId9"/>
    <p:sldId id="262" r:id="rId10"/>
    <p:sldId id="298" r:id="rId11"/>
    <p:sldId id="310" r:id="rId12"/>
    <p:sldId id="306" r:id="rId13"/>
    <p:sldId id="309" r:id="rId14"/>
    <p:sldId id="337" r:id="rId15"/>
    <p:sldId id="303" r:id="rId16"/>
    <p:sldId id="362" r:id="rId17"/>
    <p:sldId id="352" r:id="rId18"/>
    <p:sldId id="359" r:id="rId19"/>
    <p:sldId id="340" r:id="rId20"/>
    <p:sldId id="278" r:id="rId21"/>
    <p:sldId id="361" r:id="rId22"/>
    <p:sldId id="2147483645" r:id="rId23"/>
    <p:sldId id="282" r:id="rId24"/>
    <p:sldId id="256" r:id="rId25"/>
    <p:sldId id="276" r:id="rId26"/>
    <p:sldId id="301" r:id="rId27"/>
    <p:sldId id="261" r:id="rId28"/>
    <p:sldId id="290" r:id="rId29"/>
    <p:sldId id="296" r:id="rId30"/>
    <p:sldId id="268" r:id="rId31"/>
    <p:sldId id="264" r:id="rId32"/>
    <p:sldId id="356" r:id="rId33"/>
    <p:sldId id="257" r:id="rId34"/>
    <p:sldId id="259" r:id="rId35"/>
    <p:sldId id="2147483647" r:id="rId36"/>
    <p:sldId id="2147483585" r:id="rId37"/>
    <p:sldId id="339" r:id="rId38"/>
    <p:sldId id="348" r:id="rId39"/>
    <p:sldId id="316" r:id="rId40"/>
    <p:sldId id="293" r:id="rId41"/>
    <p:sldId id="331" r:id="rId42"/>
    <p:sldId id="355" r:id="rId43"/>
    <p:sldId id="274" r:id="rId44"/>
    <p:sldId id="300" r:id="rId45"/>
    <p:sldId id="304" r:id="rId46"/>
    <p:sldId id="308" r:id="rId47"/>
    <p:sldId id="297" r:id="rId48"/>
    <p:sldId id="265" r:id="rId49"/>
    <p:sldId id="263" r:id="rId50"/>
    <p:sldId id="271" r:id="rId51"/>
    <p:sldId id="281" r:id="rId52"/>
    <p:sldId id="294" r:id="rId53"/>
    <p:sldId id="318" r:id="rId54"/>
    <p:sldId id="279" r:id="rId55"/>
    <p:sldId id="2147483643" r:id="rId56"/>
    <p:sldId id="285" r:id="rId57"/>
    <p:sldId id="299" r:id="rId58"/>
    <p:sldId id="260" r:id="rId59"/>
    <p:sldId id="291" r:id="rId60"/>
    <p:sldId id="273" r:id="rId61"/>
    <p:sldId id="292" r:id="rId62"/>
    <p:sldId id="277" r:id="rId63"/>
    <p:sldId id="307" r:id="rId64"/>
    <p:sldId id="311" r:id="rId65"/>
    <p:sldId id="288" r:id="rId66"/>
    <p:sldId id="289" r:id="rId67"/>
    <p:sldId id="302" r:id="rId68"/>
    <p:sldId id="2147483629" r:id="rId69"/>
    <p:sldId id="2147483635" r:id="rId70"/>
    <p:sldId id="269" r:id="rId71"/>
    <p:sldId id="305" r:id="rId72"/>
    <p:sldId id="266" r:id="rId73"/>
    <p:sldId id="267" r:id="rId74"/>
    <p:sldId id="280" r:id="rId75"/>
    <p:sldId id="270" r:id="rId76"/>
    <p:sldId id="295" r:id="rId77"/>
    <p:sldId id="2147483588" r:id="rId78"/>
    <p:sldId id="2147483583" r:id="rId79"/>
    <p:sldId id="272" r:id="rId80"/>
    <p:sldId id="258" r:id="rId81"/>
    <p:sldId id="283" r:id="rId82"/>
    <p:sldId id="286" r:id="rId83"/>
    <p:sldId id="284" r:id="rId84"/>
    <p:sldId id="2147483609" r:id="rId85"/>
    <p:sldId id="287" r:id="rId86"/>
  </p:sldIdLst>
  <p:sldSz cx="12192000" cy="6858000"/>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42F6491-B8D0-4EDD-9B5B-14DFB4FFEB79}">
          <p14:sldIdLst>
            <p14:sldId id="2147483623"/>
            <p14:sldId id="275"/>
            <p14:sldId id="262"/>
            <p14:sldId id="298"/>
            <p14:sldId id="310"/>
            <p14:sldId id="306"/>
            <p14:sldId id="309"/>
            <p14:sldId id="337"/>
            <p14:sldId id="303"/>
            <p14:sldId id="362"/>
            <p14:sldId id="352"/>
            <p14:sldId id="359"/>
            <p14:sldId id="340"/>
            <p14:sldId id="278"/>
            <p14:sldId id="361"/>
            <p14:sldId id="2147483645"/>
            <p14:sldId id="282"/>
            <p14:sldId id="256"/>
            <p14:sldId id="276"/>
            <p14:sldId id="301"/>
            <p14:sldId id="261"/>
            <p14:sldId id="290"/>
            <p14:sldId id="296"/>
            <p14:sldId id="268"/>
            <p14:sldId id="264"/>
            <p14:sldId id="356"/>
            <p14:sldId id="257"/>
            <p14:sldId id="259"/>
            <p14:sldId id="2147483647"/>
            <p14:sldId id="2147483585"/>
            <p14:sldId id="339"/>
            <p14:sldId id="348"/>
            <p14:sldId id="316"/>
            <p14:sldId id="293"/>
            <p14:sldId id="331"/>
            <p14:sldId id="355"/>
            <p14:sldId id="274"/>
            <p14:sldId id="300"/>
            <p14:sldId id="304"/>
            <p14:sldId id="308"/>
            <p14:sldId id="297"/>
            <p14:sldId id="265"/>
            <p14:sldId id="263"/>
            <p14:sldId id="271"/>
            <p14:sldId id="281"/>
            <p14:sldId id="294"/>
            <p14:sldId id="318"/>
            <p14:sldId id="279"/>
            <p14:sldId id="2147483643"/>
            <p14:sldId id="285"/>
            <p14:sldId id="299"/>
            <p14:sldId id="260"/>
            <p14:sldId id="291"/>
            <p14:sldId id="273"/>
            <p14:sldId id="292"/>
            <p14:sldId id="277"/>
            <p14:sldId id="307"/>
            <p14:sldId id="311"/>
            <p14:sldId id="288"/>
            <p14:sldId id="289"/>
            <p14:sldId id="302"/>
            <p14:sldId id="2147483629"/>
            <p14:sldId id="2147483635"/>
            <p14:sldId id="269"/>
            <p14:sldId id="305"/>
            <p14:sldId id="266"/>
            <p14:sldId id="267"/>
            <p14:sldId id="280"/>
            <p14:sldId id="270"/>
            <p14:sldId id="295"/>
            <p14:sldId id="2147483588"/>
            <p14:sldId id="2147483583"/>
            <p14:sldId id="272"/>
            <p14:sldId id="258"/>
            <p14:sldId id="283"/>
            <p14:sldId id="286"/>
            <p14:sldId id="284"/>
            <p14:sldId id="2147483609"/>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0066FF"/>
    <a:srgbClr val="008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1F8DF-FD99-48FF-A446-7406CE5DCB5E}" v="9" dt="2026-08-17T00:44:23.9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67" autoAdjust="0"/>
  </p:normalViewPr>
  <p:slideViewPr>
    <p:cSldViewPr snapToGrid="0">
      <p:cViewPr varScale="1">
        <p:scale>
          <a:sx n="54" d="100"/>
          <a:sy n="54" d="100"/>
        </p:scale>
        <p:origin x="400" y="60"/>
      </p:cViewPr>
      <p:guideLst/>
    </p:cSldViewPr>
  </p:slideViewPr>
  <p:outlineViewPr>
    <p:cViewPr>
      <p:scale>
        <a:sx n="33" d="100"/>
        <a:sy n="33" d="100"/>
      </p:scale>
      <p:origin x="0" y="-8972"/>
    </p:cViewPr>
  </p:outlineViewPr>
  <p:notesTextViewPr>
    <p:cViewPr>
      <p:scale>
        <a:sx n="3" d="2"/>
        <a:sy n="3" d="2"/>
      </p:scale>
      <p:origin x="0" y="0"/>
    </p:cViewPr>
  </p:notesTextViewPr>
  <p:sorterViewPr>
    <p:cViewPr varScale="1">
      <p:scale>
        <a:sx n="100" d="100"/>
        <a:sy n="100" d="100"/>
      </p:scale>
      <p:origin x="0" y="-156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slide" Target="slides/slide77.xml"/><Relationship Id="rId89"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4.xml"/><Relationship Id="rId92"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theme" Target="theme/theme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4" Type="http://schemas.openxmlformats.org/officeDocument/2006/relationships/slideMaster" Target="slideMasters/slideMaster1.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Cunneen" userId="6f2fea3d-cd41-411a-99fb-0b6bf71ac23d" providerId="ADAL" clId="{64CE515A-A0F7-4E51-8E57-F2FD2F8D5DDC}"/>
    <pc:docChg chg="custSel delSld modSld modSection">
      <pc:chgData name="Bob Cunneen" userId="6f2fea3d-cd41-411a-99fb-0b6bf71ac23d" providerId="ADAL" clId="{64CE515A-A0F7-4E51-8E57-F2FD2F8D5DDC}" dt="2026-08-16T01:57:19.708" v="99" actId="21"/>
      <pc:docMkLst>
        <pc:docMk/>
      </pc:docMkLst>
      <pc:sldChg chg="addSp modSp mod">
        <pc:chgData name="Bob Cunneen" userId="6f2fea3d-cd41-411a-99fb-0b6bf71ac23d" providerId="ADAL" clId="{64CE515A-A0F7-4E51-8E57-F2FD2F8D5DDC}" dt="2026-08-16T01:36:55.118" v="71" actId="20577"/>
        <pc:sldMkLst>
          <pc:docMk/>
          <pc:sldMk cId="1244707064" sldId="340"/>
        </pc:sldMkLst>
        <pc:spChg chg="add mod">
          <ac:chgData name="Bob Cunneen" userId="6f2fea3d-cd41-411a-99fb-0b6bf71ac23d" providerId="ADAL" clId="{64CE515A-A0F7-4E51-8E57-F2FD2F8D5DDC}" dt="2026-08-16T01:36:55.118" v="71" actId="20577"/>
          <ac:spMkLst>
            <pc:docMk/>
            <pc:sldMk cId="1244707064" sldId="340"/>
            <ac:spMk id="3" creationId="{5CFF26B7-80AD-3C96-5769-DAF91F71C065}"/>
          </ac:spMkLst>
        </pc:spChg>
      </pc:sldChg>
      <pc:sldChg chg="addSp delSp modSp mod">
        <pc:chgData name="Bob Cunneen" userId="6f2fea3d-cd41-411a-99fb-0b6bf71ac23d" providerId="ADAL" clId="{64CE515A-A0F7-4E51-8E57-F2FD2F8D5DDC}" dt="2026-08-16T01:48:52.340" v="86" actId="14100"/>
        <pc:sldMkLst>
          <pc:docMk/>
          <pc:sldMk cId="828306086" sldId="352"/>
        </pc:sldMkLst>
        <pc:picChg chg="add mod">
          <ac:chgData name="Bob Cunneen" userId="6f2fea3d-cd41-411a-99fb-0b6bf71ac23d" providerId="ADAL" clId="{64CE515A-A0F7-4E51-8E57-F2FD2F8D5DDC}" dt="2026-08-16T01:45:54.441" v="80" actId="1076"/>
          <ac:picMkLst>
            <pc:docMk/>
            <pc:sldMk cId="828306086" sldId="352"/>
            <ac:picMk id="2" creationId="{0012BDE5-4209-1529-6C45-9FB8DD37B62B}"/>
          </ac:picMkLst>
        </pc:picChg>
        <pc:picChg chg="mod">
          <ac:chgData name="Bob Cunneen" userId="6f2fea3d-cd41-411a-99fb-0b6bf71ac23d" providerId="ADAL" clId="{64CE515A-A0F7-4E51-8E57-F2FD2F8D5DDC}" dt="2026-08-16T01:48:38.707" v="81" actId="14100"/>
          <ac:picMkLst>
            <pc:docMk/>
            <pc:sldMk cId="828306086" sldId="352"/>
            <ac:picMk id="5" creationId="{2C24F6AE-6BA7-96E9-DC13-81A52D0B17A1}"/>
          </ac:picMkLst>
        </pc:picChg>
        <pc:picChg chg="mod">
          <ac:chgData name="Bob Cunneen" userId="6f2fea3d-cd41-411a-99fb-0b6bf71ac23d" providerId="ADAL" clId="{64CE515A-A0F7-4E51-8E57-F2FD2F8D5DDC}" dt="2026-08-16T01:48:52.340" v="86" actId="14100"/>
          <ac:picMkLst>
            <pc:docMk/>
            <pc:sldMk cId="828306086" sldId="352"/>
            <ac:picMk id="12" creationId="{543ACEC4-9304-0FFB-F0D2-B46E4132C4F2}"/>
          </ac:picMkLst>
        </pc:picChg>
        <pc:picChg chg="mod">
          <ac:chgData name="Bob Cunneen" userId="6f2fea3d-cd41-411a-99fb-0b6bf71ac23d" providerId="ADAL" clId="{64CE515A-A0F7-4E51-8E57-F2FD2F8D5DDC}" dt="2026-08-16T01:48:42.507" v="82" actId="1076"/>
          <ac:picMkLst>
            <pc:docMk/>
            <pc:sldMk cId="828306086" sldId="352"/>
            <ac:picMk id="15" creationId="{2F0FC9EB-5523-D9E1-C6C6-136A5EEB401F}"/>
          </ac:picMkLst>
        </pc:picChg>
        <pc:picChg chg="mod">
          <ac:chgData name="Bob Cunneen" userId="6f2fea3d-cd41-411a-99fb-0b6bf71ac23d" providerId="ADAL" clId="{64CE515A-A0F7-4E51-8E57-F2FD2F8D5DDC}" dt="2026-08-16T01:48:44.147" v="83" actId="1076"/>
          <ac:picMkLst>
            <pc:docMk/>
            <pc:sldMk cId="828306086" sldId="352"/>
            <ac:picMk id="18" creationId="{76717BF3-2AF5-604C-BC97-DBBA4B9BDDF1}"/>
          </ac:picMkLst>
        </pc:picChg>
        <pc:picChg chg="del">
          <ac:chgData name="Bob Cunneen" userId="6f2fea3d-cd41-411a-99fb-0b6bf71ac23d" providerId="ADAL" clId="{64CE515A-A0F7-4E51-8E57-F2FD2F8D5DDC}" dt="2026-08-16T01:45:10.014" v="72" actId="21"/>
          <ac:picMkLst>
            <pc:docMk/>
            <pc:sldMk cId="828306086" sldId="352"/>
            <ac:picMk id="21" creationId="{2322B0DE-EC3F-9619-47AE-7C3CBE301D36}"/>
          </ac:picMkLst>
        </pc:picChg>
      </pc:sldChg>
      <pc:sldChg chg="del">
        <pc:chgData name="Bob Cunneen" userId="6f2fea3d-cd41-411a-99fb-0b6bf71ac23d" providerId="ADAL" clId="{64CE515A-A0F7-4E51-8E57-F2FD2F8D5DDC}" dt="2026-08-16T01:16:17.900" v="0" actId="2696"/>
        <pc:sldMkLst>
          <pc:docMk/>
          <pc:sldMk cId="972349781" sldId="360"/>
        </pc:sldMkLst>
      </pc:sldChg>
      <pc:sldChg chg="modSp mod">
        <pc:chgData name="Bob Cunneen" userId="6f2fea3d-cd41-411a-99fb-0b6bf71ac23d" providerId="ADAL" clId="{64CE515A-A0F7-4E51-8E57-F2FD2F8D5DDC}" dt="2026-08-16T01:49:07.915" v="88" actId="14100"/>
        <pc:sldMkLst>
          <pc:docMk/>
          <pc:sldMk cId="3344541417" sldId="2147483644"/>
        </pc:sldMkLst>
        <pc:spChg chg="mod">
          <ac:chgData name="Bob Cunneen" userId="6f2fea3d-cd41-411a-99fb-0b6bf71ac23d" providerId="ADAL" clId="{64CE515A-A0F7-4E51-8E57-F2FD2F8D5DDC}" dt="2026-08-16T01:49:07.915" v="88" actId="14100"/>
          <ac:spMkLst>
            <pc:docMk/>
            <pc:sldMk cId="3344541417" sldId="2147483644"/>
            <ac:spMk id="2" creationId="{338CFEAD-E759-EE49-376E-1348CA634396}"/>
          </ac:spMkLst>
        </pc:spChg>
      </pc:sldChg>
      <pc:sldChg chg="delSp modSp mod">
        <pc:chgData name="Bob Cunneen" userId="6f2fea3d-cd41-411a-99fb-0b6bf71ac23d" providerId="ADAL" clId="{64CE515A-A0F7-4E51-8E57-F2FD2F8D5DDC}" dt="2026-08-16T01:57:19.708" v="99" actId="21"/>
        <pc:sldMkLst>
          <pc:docMk/>
          <pc:sldMk cId="2280955928" sldId="2147483645"/>
        </pc:sldMkLst>
        <pc:spChg chg="mod">
          <ac:chgData name="Bob Cunneen" userId="6f2fea3d-cd41-411a-99fb-0b6bf71ac23d" providerId="ADAL" clId="{64CE515A-A0F7-4E51-8E57-F2FD2F8D5DDC}" dt="2026-08-16T01:57:11.907" v="96" actId="20577"/>
          <ac:spMkLst>
            <pc:docMk/>
            <pc:sldMk cId="2280955928" sldId="2147483645"/>
            <ac:spMk id="2" creationId="{880D875E-39F1-7D70-D758-A3C555EA5A02}"/>
          </ac:spMkLst>
        </pc:spChg>
        <pc:picChg chg="del">
          <ac:chgData name="Bob Cunneen" userId="6f2fea3d-cd41-411a-99fb-0b6bf71ac23d" providerId="ADAL" clId="{64CE515A-A0F7-4E51-8E57-F2FD2F8D5DDC}" dt="2026-08-16T01:57:15.301" v="97" actId="21"/>
          <ac:picMkLst>
            <pc:docMk/>
            <pc:sldMk cId="2280955928" sldId="2147483645"/>
            <ac:picMk id="5" creationId="{A53560AC-AF4C-2212-EE10-30CD8996F409}"/>
          </ac:picMkLst>
        </pc:picChg>
        <pc:picChg chg="del">
          <ac:chgData name="Bob Cunneen" userId="6f2fea3d-cd41-411a-99fb-0b6bf71ac23d" providerId="ADAL" clId="{64CE515A-A0F7-4E51-8E57-F2FD2F8D5DDC}" dt="2026-08-16T01:57:17.514" v="98" actId="21"/>
          <ac:picMkLst>
            <pc:docMk/>
            <pc:sldMk cId="2280955928" sldId="2147483645"/>
            <ac:picMk id="6" creationId="{805F6953-58E2-53D0-F139-1FD322445CF0}"/>
          </ac:picMkLst>
        </pc:picChg>
        <pc:cxnChg chg="del">
          <ac:chgData name="Bob Cunneen" userId="6f2fea3d-cd41-411a-99fb-0b6bf71ac23d" providerId="ADAL" clId="{64CE515A-A0F7-4E51-8E57-F2FD2F8D5DDC}" dt="2026-08-16T01:57:19.708" v="99" actId="21"/>
          <ac:cxnSpMkLst>
            <pc:docMk/>
            <pc:sldMk cId="2280955928" sldId="2147483645"/>
            <ac:cxnSpMk id="8" creationId="{D96B4888-6971-002A-4547-84384855E7E3}"/>
          </ac:cxnSpMkLst>
        </pc:cxnChg>
      </pc:sldChg>
    </pc:docChg>
  </pc:docChgLst>
  <pc:docChgLst>
    <pc:chgData name="Bob Cunneen" userId="6f2fea3d-cd41-411a-99fb-0b6bf71ac23d" providerId="ADAL" clId="{872357C1-B725-439E-9BAE-595BA74D965D}"/>
    <pc:docChg chg="custSel addSld delSld modSld modSection">
      <pc:chgData name="Bob Cunneen" userId="6f2fea3d-cd41-411a-99fb-0b6bf71ac23d" providerId="ADAL" clId="{872357C1-B725-439E-9BAE-595BA74D965D}" dt="2026-08-17T02:23:43.785" v="2364" actId="21"/>
      <pc:docMkLst>
        <pc:docMk/>
      </pc:docMkLst>
      <pc:sldChg chg="addSp delSp modSp mod">
        <pc:chgData name="Bob Cunneen" userId="6f2fea3d-cd41-411a-99fb-0b6bf71ac23d" providerId="ADAL" clId="{872357C1-B725-439E-9BAE-595BA74D965D}" dt="2026-08-16T09:56:54.036" v="1333" actId="692"/>
        <pc:sldMkLst>
          <pc:docMk/>
          <pc:sldMk cId="4191378279" sldId="256"/>
        </pc:sldMkLst>
        <pc:picChg chg="add del mod">
          <ac:chgData name="Bob Cunneen" userId="6f2fea3d-cd41-411a-99fb-0b6bf71ac23d" providerId="ADAL" clId="{872357C1-B725-439E-9BAE-595BA74D965D}" dt="2026-08-16T09:56:09.780" v="1305" actId="21"/>
          <ac:picMkLst>
            <pc:docMk/>
            <pc:sldMk cId="4191378279" sldId="256"/>
            <ac:picMk id="5" creationId="{EA4BDE96-B304-C07F-9446-68BF5F02DA9E}"/>
          </ac:picMkLst>
        </pc:picChg>
        <pc:picChg chg="del">
          <ac:chgData name="Bob Cunneen" userId="6f2fea3d-cd41-411a-99fb-0b6bf71ac23d" providerId="ADAL" clId="{872357C1-B725-439E-9BAE-595BA74D965D}" dt="2026-08-16T09:56:06.920" v="1304" actId="21"/>
          <ac:picMkLst>
            <pc:docMk/>
            <pc:sldMk cId="4191378279" sldId="256"/>
            <ac:picMk id="6" creationId="{ACC02AB1-ADE7-8F02-9411-8D338ADA41E7}"/>
          </ac:picMkLst>
        </pc:picChg>
        <pc:picChg chg="add mod">
          <ac:chgData name="Bob Cunneen" userId="6f2fea3d-cd41-411a-99fb-0b6bf71ac23d" providerId="ADAL" clId="{872357C1-B725-439E-9BAE-595BA74D965D}" dt="2026-08-16T09:56:23.515" v="1312" actId="14100"/>
          <ac:picMkLst>
            <pc:docMk/>
            <pc:sldMk cId="4191378279" sldId="256"/>
            <ac:picMk id="7" creationId="{54FA544B-5A5A-DEB1-0B39-2BFAECC0855A}"/>
          </ac:picMkLst>
        </pc:picChg>
        <pc:cxnChg chg="add mod">
          <ac:chgData name="Bob Cunneen" userId="6f2fea3d-cd41-411a-99fb-0b6bf71ac23d" providerId="ADAL" clId="{872357C1-B725-439E-9BAE-595BA74D965D}" dt="2026-08-16T09:56:54.036" v="1333" actId="692"/>
          <ac:cxnSpMkLst>
            <pc:docMk/>
            <pc:sldMk cId="4191378279" sldId="256"/>
            <ac:cxnSpMk id="9" creationId="{51433C81-52BD-6FF7-DE97-3D36C36282DF}"/>
          </ac:cxnSpMkLst>
        </pc:cxnChg>
      </pc:sldChg>
      <pc:sldChg chg="add">
        <pc:chgData name="Bob Cunneen" userId="6f2fea3d-cd41-411a-99fb-0b6bf71ac23d" providerId="ADAL" clId="{872357C1-B725-439E-9BAE-595BA74D965D}" dt="2026-08-13T02:27:31.659" v="192"/>
        <pc:sldMkLst>
          <pc:docMk/>
          <pc:sldMk cId="1799028425" sldId="257"/>
        </pc:sldMkLst>
      </pc:sldChg>
      <pc:sldChg chg="modSp mod">
        <pc:chgData name="Bob Cunneen" userId="6f2fea3d-cd41-411a-99fb-0b6bf71ac23d" providerId="ADAL" clId="{872357C1-B725-439E-9BAE-595BA74D965D}" dt="2026-08-13T07:35:49.529" v="1280" actId="20577"/>
        <pc:sldMkLst>
          <pc:docMk/>
          <pc:sldMk cId="3818172057" sldId="259"/>
        </pc:sldMkLst>
        <pc:spChg chg="mod">
          <ac:chgData name="Bob Cunneen" userId="6f2fea3d-cd41-411a-99fb-0b6bf71ac23d" providerId="ADAL" clId="{872357C1-B725-439E-9BAE-595BA74D965D}" dt="2026-08-13T06:13:21.360" v="515" actId="20577"/>
          <ac:spMkLst>
            <pc:docMk/>
            <pc:sldMk cId="3818172057" sldId="259"/>
            <ac:spMk id="2" creationId="{8EBBBCCB-970E-829E-0BDE-DB6D89DB160E}"/>
          </ac:spMkLst>
        </pc:spChg>
        <pc:spChg chg="mod">
          <ac:chgData name="Bob Cunneen" userId="6f2fea3d-cd41-411a-99fb-0b6bf71ac23d" providerId="ADAL" clId="{872357C1-B725-439E-9BAE-595BA74D965D}" dt="2026-08-13T07:35:49.529" v="1280" actId="20577"/>
          <ac:spMkLst>
            <pc:docMk/>
            <pc:sldMk cId="3818172057" sldId="259"/>
            <ac:spMk id="4" creationId="{DBEE5EED-462F-353E-5CBB-35037AA68B8B}"/>
          </ac:spMkLst>
        </pc:spChg>
        <pc:spChg chg="mod">
          <ac:chgData name="Bob Cunneen" userId="6f2fea3d-cd41-411a-99fb-0b6bf71ac23d" providerId="ADAL" clId="{872357C1-B725-439E-9BAE-595BA74D965D}" dt="2026-08-13T06:13:07.217" v="509" actId="20577"/>
          <ac:spMkLst>
            <pc:docMk/>
            <pc:sldMk cId="3818172057" sldId="259"/>
            <ac:spMk id="9" creationId="{8A37AFDB-B559-8451-0208-0A59624F37A2}"/>
          </ac:spMkLst>
        </pc:spChg>
      </pc:sldChg>
      <pc:sldChg chg="addSp delSp modSp mod">
        <pc:chgData name="Bob Cunneen" userId="6f2fea3d-cd41-411a-99fb-0b6bf71ac23d" providerId="ADAL" clId="{872357C1-B725-439E-9BAE-595BA74D965D}" dt="2026-08-16T10:59:17.308" v="1587" actId="14100"/>
        <pc:sldMkLst>
          <pc:docMk/>
          <pc:sldMk cId="2435723289" sldId="261"/>
        </pc:sldMkLst>
        <pc:spChg chg="mod">
          <ac:chgData name="Bob Cunneen" userId="6f2fea3d-cd41-411a-99fb-0b6bf71ac23d" providerId="ADAL" clId="{872357C1-B725-439E-9BAE-595BA74D965D}" dt="2026-08-16T10:58:31.138" v="1583" actId="20577"/>
          <ac:spMkLst>
            <pc:docMk/>
            <pc:sldMk cId="2435723289" sldId="261"/>
            <ac:spMk id="2" creationId="{32794B0D-E718-AB70-7202-A72BC5466FD1}"/>
          </ac:spMkLst>
        </pc:spChg>
        <pc:spChg chg="add del mod">
          <ac:chgData name="Bob Cunneen" userId="6f2fea3d-cd41-411a-99fb-0b6bf71ac23d" providerId="ADAL" clId="{872357C1-B725-439E-9BAE-595BA74D965D}" dt="2026-08-16T10:57:15.918" v="1551"/>
          <ac:spMkLst>
            <pc:docMk/>
            <pc:sldMk cId="2435723289" sldId="261"/>
            <ac:spMk id="13" creationId="{B4C1A879-D7F9-BE03-A344-CA1A8FBC37E1}"/>
          </ac:spMkLst>
        </pc:spChg>
        <pc:spChg chg="add mod">
          <ac:chgData name="Bob Cunneen" userId="6f2fea3d-cd41-411a-99fb-0b6bf71ac23d" providerId="ADAL" clId="{872357C1-B725-439E-9BAE-595BA74D965D}" dt="2026-08-16T10:58:44.762" v="1586" actId="1076"/>
          <ac:spMkLst>
            <pc:docMk/>
            <pc:sldMk cId="2435723289" sldId="261"/>
            <ac:spMk id="14" creationId="{FDE0BADD-DB85-E44A-5E0F-3C40933D6B07}"/>
          </ac:spMkLst>
        </pc:spChg>
        <pc:picChg chg="add del mod">
          <ac:chgData name="Bob Cunneen" userId="6f2fea3d-cd41-411a-99fb-0b6bf71ac23d" providerId="ADAL" clId="{872357C1-B725-439E-9BAE-595BA74D965D}" dt="2026-08-16T10:56:32.249" v="1538" actId="21"/>
          <ac:picMkLst>
            <pc:docMk/>
            <pc:sldMk cId="2435723289" sldId="261"/>
            <ac:picMk id="6" creationId="{DE6673FC-0518-1D08-4416-AEDD95D02563}"/>
          </ac:picMkLst>
        </pc:picChg>
        <pc:picChg chg="del">
          <ac:chgData name="Bob Cunneen" userId="6f2fea3d-cd41-411a-99fb-0b6bf71ac23d" providerId="ADAL" clId="{872357C1-B725-439E-9BAE-595BA74D965D}" dt="2026-08-16T10:56:28.816" v="1537" actId="21"/>
          <ac:picMkLst>
            <pc:docMk/>
            <pc:sldMk cId="2435723289" sldId="261"/>
            <ac:picMk id="7" creationId="{CB246AE9-039A-4594-27EB-F46F2CE98B11}"/>
          </ac:picMkLst>
        </pc:picChg>
        <pc:picChg chg="add mod">
          <ac:chgData name="Bob Cunneen" userId="6f2fea3d-cd41-411a-99fb-0b6bf71ac23d" providerId="ADAL" clId="{872357C1-B725-439E-9BAE-595BA74D965D}" dt="2026-08-16T10:59:17.308" v="1587" actId="14100"/>
          <ac:picMkLst>
            <pc:docMk/>
            <pc:sldMk cId="2435723289" sldId="261"/>
            <ac:picMk id="8" creationId="{D897A4E0-C31F-7AF8-9A05-7B2366322BE8}"/>
          </ac:picMkLst>
        </pc:picChg>
        <pc:picChg chg="del mod">
          <ac:chgData name="Bob Cunneen" userId="6f2fea3d-cd41-411a-99fb-0b6bf71ac23d" providerId="ADAL" clId="{872357C1-B725-439E-9BAE-595BA74D965D}" dt="2026-08-16T10:57:24.706" v="1554" actId="21"/>
          <ac:picMkLst>
            <pc:docMk/>
            <pc:sldMk cId="2435723289" sldId="261"/>
            <ac:picMk id="9" creationId="{408CEED9-2373-B8FA-0BF4-C2711746495E}"/>
          </ac:picMkLst>
        </pc:picChg>
        <pc:picChg chg="add mod">
          <ac:chgData name="Bob Cunneen" userId="6f2fea3d-cd41-411a-99fb-0b6bf71ac23d" providerId="ADAL" clId="{872357C1-B725-439E-9BAE-595BA74D965D}" dt="2026-08-16T10:57:03.843" v="1547" actId="1076"/>
          <ac:picMkLst>
            <pc:docMk/>
            <pc:sldMk cId="2435723289" sldId="261"/>
            <ac:picMk id="11" creationId="{88ED754B-959E-78E0-7B75-537A9C225645}"/>
          </ac:picMkLst>
        </pc:picChg>
        <pc:picChg chg="del mod">
          <ac:chgData name="Bob Cunneen" userId="6f2fea3d-cd41-411a-99fb-0b6bf71ac23d" providerId="ADAL" clId="{872357C1-B725-439E-9BAE-595BA74D965D}" dt="2026-08-16T10:57:05.735" v="1548" actId="21"/>
          <ac:picMkLst>
            <pc:docMk/>
            <pc:sldMk cId="2435723289" sldId="261"/>
            <ac:picMk id="12" creationId="{99CC4088-CA7F-D699-14B8-F59611B5E828}"/>
          </ac:picMkLst>
        </pc:picChg>
      </pc:sldChg>
      <pc:sldChg chg="addSp delSp modSp del mod">
        <pc:chgData name="Bob Cunneen" userId="6f2fea3d-cd41-411a-99fb-0b6bf71ac23d" providerId="ADAL" clId="{872357C1-B725-439E-9BAE-595BA74D965D}" dt="2026-08-16T10:09:16.124" v="1364" actId="2696"/>
        <pc:sldMkLst>
          <pc:docMk/>
          <pc:sldMk cId="836395753" sldId="262"/>
        </pc:sldMkLst>
        <pc:spChg chg="mod">
          <ac:chgData name="Bob Cunneen" userId="6f2fea3d-cd41-411a-99fb-0b6bf71ac23d" providerId="ADAL" clId="{872357C1-B725-439E-9BAE-595BA74D965D}" dt="2026-08-16T10:08:36.181" v="1362" actId="20577"/>
          <ac:spMkLst>
            <pc:docMk/>
            <pc:sldMk cId="836395753" sldId="262"/>
            <ac:spMk id="5" creationId="{26C6EC42-66D7-88BD-0C01-30B8DC74F1F5}"/>
          </ac:spMkLst>
        </pc:spChg>
        <pc:picChg chg="add del">
          <ac:chgData name="Bob Cunneen" userId="6f2fea3d-cd41-411a-99fb-0b6bf71ac23d" providerId="ADAL" clId="{872357C1-B725-439E-9BAE-595BA74D965D}" dt="2026-08-16T10:05:45.186" v="1339" actId="21"/>
          <ac:picMkLst>
            <pc:docMk/>
            <pc:sldMk cId="836395753" sldId="262"/>
            <ac:picMk id="6" creationId="{E5F3C6C5-FD0C-7DAF-7E63-44D9F24D7665}"/>
          </ac:picMkLst>
        </pc:picChg>
        <pc:picChg chg="del">
          <ac:chgData name="Bob Cunneen" userId="6f2fea3d-cd41-411a-99fb-0b6bf71ac23d" providerId="ADAL" clId="{872357C1-B725-439E-9BAE-595BA74D965D}" dt="2026-08-16T10:05:35.693" v="1335" actId="21"/>
          <ac:picMkLst>
            <pc:docMk/>
            <pc:sldMk cId="836395753" sldId="262"/>
            <ac:picMk id="7" creationId="{C60C4683-18C0-D43C-2DF0-61746936C2FA}"/>
          </ac:picMkLst>
        </pc:picChg>
        <pc:picChg chg="add mod">
          <ac:chgData name="Bob Cunneen" userId="6f2fea3d-cd41-411a-99fb-0b6bf71ac23d" providerId="ADAL" clId="{872357C1-B725-439E-9BAE-595BA74D965D}" dt="2026-08-16T10:05:51.928" v="1342" actId="14100"/>
          <ac:picMkLst>
            <pc:docMk/>
            <pc:sldMk cId="836395753" sldId="262"/>
            <ac:picMk id="8" creationId="{AC74FAC4-4F20-E441-17E7-51642B2828F0}"/>
          </ac:picMkLst>
        </pc:picChg>
      </pc:sldChg>
      <pc:sldChg chg="addSp delSp modSp add mod">
        <pc:chgData name="Bob Cunneen" userId="6f2fea3d-cd41-411a-99fb-0b6bf71ac23d" providerId="ADAL" clId="{872357C1-B725-439E-9BAE-595BA74D965D}" dt="2026-08-16T11:46:51.858" v="2019" actId="14100"/>
        <pc:sldMkLst>
          <pc:docMk/>
          <pc:sldMk cId="2833953142" sldId="262"/>
        </pc:sldMkLst>
        <pc:spChg chg="mod">
          <ac:chgData name="Bob Cunneen" userId="6f2fea3d-cd41-411a-99fb-0b6bf71ac23d" providerId="ADAL" clId="{872357C1-B725-439E-9BAE-595BA74D965D}" dt="2026-08-16T11:09:18.286" v="1622" actId="1076"/>
          <ac:spMkLst>
            <pc:docMk/>
            <pc:sldMk cId="2833953142" sldId="262"/>
            <ac:spMk id="3" creationId="{4EF5C334-3780-17FE-66AA-A980F878AD74}"/>
          </ac:spMkLst>
        </pc:spChg>
        <pc:picChg chg="add mod">
          <ac:chgData name="Bob Cunneen" userId="6f2fea3d-cd41-411a-99fb-0b6bf71ac23d" providerId="ADAL" clId="{872357C1-B725-439E-9BAE-595BA74D965D}" dt="2026-08-16T11:09:27.525" v="1626" actId="14100"/>
          <ac:picMkLst>
            <pc:docMk/>
            <pc:sldMk cId="2833953142" sldId="262"/>
            <ac:picMk id="6" creationId="{D2E40B5A-0484-3B4F-7298-3FCA63ECC6E0}"/>
          </ac:picMkLst>
        </pc:picChg>
        <pc:picChg chg="del">
          <ac:chgData name="Bob Cunneen" userId="6f2fea3d-cd41-411a-99fb-0b6bf71ac23d" providerId="ADAL" clId="{872357C1-B725-439E-9BAE-595BA74D965D}" dt="2026-08-16T11:07:17.111" v="1589" actId="21"/>
          <ac:picMkLst>
            <pc:docMk/>
            <pc:sldMk cId="2833953142" sldId="262"/>
            <ac:picMk id="8" creationId="{AAD95251-5FBE-A025-3CEE-8037CEC1930E}"/>
          </ac:picMkLst>
        </pc:picChg>
        <pc:picChg chg="add mod">
          <ac:chgData name="Bob Cunneen" userId="6f2fea3d-cd41-411a-99fb-0b6bf71ac23d" providerId="ADAL" clId="{872357C1-B725-439E-9BAE-595BA74D965D}" dt="2026-08-16T11:10:35.994" v="1647" actId="14100"/>
          <ac:picMkLst>
            <pc:docMk/>
            <pc:sldMk cId="2833953142" sldId="262"/>
            <ac:picMk id="9" creationId="{7FCA2CEE-CB97-7F83-CA86-C58D0F6BF829}"/>
          </ac:picMkLst>
        </pc:picChg>
        <pc:picChg chg="del">
          <ac:chgData name="Bob Cunneen" userId="6f2fea3d-cd41-411a-99fb-0b6bf71ac23d" providerId="ADAL" clId="{872357C1-B725-439E-9BAE-595BA74D965D}" dt="2026-08-16T11:07:27.830" v="1594" actId="21"/>
          <ac:picMkLst>
            <pc:docMk/>
            <pc:sldMk cId="2833953142" sldId="262"/>
            <ac:picMk id="11" creationId="{8F605342-02E1-5671-779F-560BF58D448D}"/>
          </ac:picMkLst>
        </pc:picChg>
        <pc:picChg chg="add mod">
          <ac:chgData name="Bob Cunneen" userId="6f2fea3d-cd41-411a-99fb-0b6bf71ac23d" providerId="ADAL" clId="{872357C1-B725-439E-9BAE-595BA74D965D}" dt="2026-08-16T11:11:18.992" v="1657" actId="14100"/>
          <ac:picMkLst>
            <pc:docMk/>
            <pc:sldMk cId="2833953142" sldId="262"/>
            <ac:picMk id="12" creationId="{CE2A642D-6D87-C9AE-48CA-1E55A9F7C5D6}"/>
          </ac:picMkLst>
        </pc:picChg>
        <pc:picChg chg="del mod">
          <ac:chgData name="Bob Cunneen" userId="6f2fea3d-cd41-411a-99fb-0b6bf71ac23d" providerId="ADAL" clId="{872357C1-B725-439E-9BAE-595BA74D965D}" dt="2026-08-16T11:09:43.443" v="1632" actId="21"/>
          <ac:picMkLst>
            <pc:docMk/>
            <pc:sldMk cId="2833953142" sldId="262"/>
            <ac:picMk id="13" creationId="{6D9FF762-CF1C-69F5-6D2A-F74849ACC5F0}"/>
          </ac:picMkLst>
        </pc:picChg>
        <pc:picChg chg="del mod">
          <ac:chgData name="Bob Cunneen" userId="6f2fea3d-cd41-411a-99fb-0b6bf71ac23d" providerId="ADAL" clId="{872357C1-B725-439E-9BAE-595BA74D965D}" dt="2026-08-16T11:09:58.507" v="1638" actId="21"/>
          <ac:picMkLst>
            <pc:docMk/>
            <pc:sldMk cId="2833953142" sldId="262"/>
            <ac:picMk id="15" creationId="{019AD750-562D-6560-EDE6-6C7C55FA3A64}"/>
          </ac:picMkLst>
        </pc:picChg>
        <pc:picChg chg="add mod">
          <ac:chgData name="Bob Cunneen" userId="6f2fea3d-cd41-411a-99fb-0b6bf71ac23d" providerId="ADAL" clId="{872357C1-B725-439E-9BAE-595BA74D965D}" dt="2026-08-16T11:11:12" v="1655" actId="1076"/>
          <ac:picMkLst>
            <pc:docMk/>
            <pc:sldMk cId="2833953142" sldId="262"/>
            <ac:picMk id="16" creationId="{9182B646-32F4-916C-F837-B638EBFD55F6}"/>
          </ac:picMkLst>
        </pc:picChg>
        <pc:picChg chg="del mod">
          <ac:chgData name="Bob Cunneen" userId="6f2fea3d-cd41-411a-99fb-0b6bf71ac23d" providerId="ADAL" clId="{872357C1-B725-439E-9BAE-595BA74D965D}" dt="2026-08-16T11:10:14.179" v="1641" actId="21"/>
          <ac:picMkLst>
            <pc:docMk/>
            <pc:sldMk cId="2833953142" sldId="262"/>
            <ac:picMk id="17" creationId="{DE37C335-9E60-AAAD-8D5B-8EA83727FB11}"/>
          </ac:picMkLst>
        </pc:picChg>
        <pc:picChg chg="del mod">
          <ac:chgData name="Bob Cunneen" userId="6f2fea3d-cd41-411a-99fb-0b6bf71ac23d" providerId="ADAL" clId="{872357C1-B725-439E-9BAE-595BA74D965D}" dt="2026-08-16T11:10:38.789" v="1648" actId="21"/>
          <ac:picMkLst>
            <pc:docMk/>
            <pc:sldMk cId="2833953142" sldId="262"/>
            <ac:picMk id="19" creationId="{2CCC9FA8-58AB-ACE3-EB55-C3A97C71D52A}"/>
          </ac:picMkLst>
        </pc:picChg>
        <pc:picChg chg="add mod">
          <ac:chgData name="Bob Cunneen" userId="6f2fea3d-cd41-411a-99fb-0b6bf71ac23d" providerId="ADAL" clId="{872357C1-B725-439E-9BAE-595BA74D965D}" dt="2026-08-16T11:10:29.070" v="1645" actId="14100"/>
          <ac:picMkLst>
            <pc:docMk/>
            <pc:sldMk cId="2833953142" sldId="262"/>
            <ac:picMk id="20" creationId="{23FE3250-F464-A650-F3BD-CDEB07A19DF2}"/>
          </ac:picMkLst>
        </pc:picChg>
        <pc:picChg chg="add mod">
          <ac:chgData name="Bob Cunneen" userId="6f2fea3d-cd41-411a-99fb-0b6bf71ac23d" providerId="ADAL" clId="{872357C1-B725-439E-9BAE-595BA74D965D}" dt="2026-08-16T11:46:51.858" v="2019" actId="14100"/>
          <ac:picMkLst>
            <pc:docMk/>
            <pc:sldMk cId="2833953142" sldId="262"/>
            <ac:picMk id="23" creationId="{FC3AAB0A-0A67-5A12-0D7B-4991DF2CD48A}"/>
          </ac:picMkLst>
        </pc:picChg>
        <pc:cxnChg chg="del">
          <ac:chgData name="Bob Cunneen" userId="6f2fea3d-cd41-411a-99fb-0b6bf71ac23d" providerId="ADAL" clId="{872357C1-B725-439E-9BAE-595BA74D965D}" dt="2026-08-16T11:07:44.323" v="1613" actId="21"/>
          <ac:cxnSpMkLst>
            <pc:docMk/>
            <pc:sldMk cId="2833953142" sldId="262"/>
            <ac:cxnSpMk id="21" creationId="{874A23FD-E2EF-8FC4-D2F7-3E0AB03240B0}"/>
          </ac:cxnSpMkLst>
        </pc:cxnChg>
      </pc:sldChg>
      <pc:sldChg chg="add">
        <pc:chgData name="Bob Cunneen" userId="6f2fea3d-cd41-411a-99fb-0b6bf71ac23d" providerId="ADAL" clId="{872357C1-B725-439E-9BAE-595BA74D965D}" dt="2026-08-13T06:11:28.228" v="482"/>
        <pc:sldMkLst>
          <pc:docMk/>
          <pc:sldMk cId="1209061625" sldId="264"/>
        </pc:sldMkLst>
      </pc:sldChg>
      <pc:sldChg chg="add">
        <pc:chgData name="Bob Cunneen" userId="6f2fea3d-cd41-411a-99fb-0b6bf71ac23d" providerId="ADAL" clId="{872357C1-B725-439E-9BAE-595BA74D965D}" dt="2026-08-13T02:28:17.551" v="194"/>
        <pc:sldMkLst>
          <pc:docMk/>
          <pc:sldMk cId="2917920612" sldId="265"/>
        </pc:sldMkLst>
      </pc:sldChg>
      <pc:sldChg chg="add">
        <pc:chgData name="Bob Cunneen" userId="6f2fea3d-cd41-411a-99fb-0b6bf71ac23d" providerId="ADAL" clId="{872357C1-B725-439E-9BAE-595BA74D965D}" dt="2026-08-13T02:10:29.567" v="174"/>
        <pc:sldMkLst>
          <pc:docMk/>
          <pc:sldMk cId="2569718556" sldId="267"/>
        </pc:sldMkLst>
      </pc:sldChg>
      <pc:sldChg chg="add">
        <pc:chgData name="Bob Cunneen" userId="6f2fea3d-cd41-411a-99fb-0b6bf71ac23d" providerId="ADAL" clId="{872357C1-B725-439E-9BAE-595BA74D965D}" dt="2026-08-13T06:11:59.862" v="486"/>
        <pc:sldMkLst>
          <pc:docMk/>
          <pc:sldMk cId="831993745" sldId="268"/>
        </pc:sldMkLst>
      </pc:sldChg>
      <pc:sldChg chg="add">
        <pc:chgData name="Bob Cunneen" userId="6f2fea3d-cd41-411a-99fb-0b6bf71ac23d" providerId="ADAL" clId="{872357C1-B725-439E-9BAE-595BA74D965D}" dt="2026-08-13T01:48:17.893" v="21"/>
        <pc:sldMkLst>
          <pc:docMk/>
          <pc:sldMk cId="312311966" sldId="271"/>
        </pc:sldMkLst>
      </pc:sldChg>
      <pc:sldChg chg="addSp delSp modSp mod">
        <pc:chgData name="Bob Cunneen" userId="6f2fea3d-cd41-411a-99fb-0b6bf71ac23d" providerId="ADAL" clId="{872357C1-B725-439E-9BAE-595BA74D965D}" dt="2026-08-16T10:28:23.018" v="1425" actId="20577"/>
        <pc:sldMkLst>
          <pc:docMk/>
          <pc:sldMk cId="536415991" sldId="276"/>
        </pc:sldMkLst>
        <pc:spChg chg="del mod">
          <ac:chgData name="Bob Cunneen" userId="6f2fea3d-cd41-411a-99fb-0b6bf71ac23d" providerId="ADAL" clId="{872357C1-B725-439E-9BAE-595BA74D965D}" dt="2026-08-16T10:19:05.733" v="1391" actId="21"/>
          <ac:spMkLst>
            <pc:docMk/>
            <pc:sldMk cId="536415991" sldId="276"/>
            <ac:spMk id="3" creationId="{5DEC7C0F-B349-7DEE-F484-EF8469EAB85E}"/>
          </ac:spMkLst>
        </pc:spChg>
        <pc:spChg chg="mod">
          <ac:chgData name="Bob Cunneen" userId="6f2fea3d-cd41-411a-99fb-0b6bf71ac23d" providerId="ADAL" clId="{872357C1-B725-439E-9BAE-595BA74D965D}" dt="2026-08-16T10:28:23.018" v="1425" actId="20577"/>
          <ac:spMkLst>
            <pc:docMk/>
            <pc:sldMk cId="536415991" sldId="276"/>
            <ac:spMk id="4" creationId="{071EA8D9-1DF9-E504-6813-D24D634CF482}"/>
          </ac:spMkLst>
        </pc:spChg>
        <pc:picChg chg="add del">
          <ac:chgData name="Bob Cunneen" userId="6f2fea3d-cd41-411a-99fb-0b6bf71ac23d" providerId="ADAL" clId="{872357C1-B725-439E-9BAE-595BA74D965D}" dt="2026-08-16T10:18:30.731" v="1382" actId="21"/>
          <ac:picMkLst>
            <pc:docMk/>
            <pc:sldMk cId="536415991" sldId="276"/>
            <ac:picMk id="7" creationId="{BECD91EF-A8A7-A161-D903-F3DDC013492A}"/>
          </ac:picMkLst>
        </pc:picChg>
        <pc:picChg chg="add mod">
          <ac:chgData name="Bob Cunneen" userId="6f2fea3d-cd41-411a-99fb-0b6bf71ac23d" providerId="ADAL" clId="{872357C1-B725-439E-9BAE-595BA74D965D}" dt="2026-08-16T10:28:09.749" v="1420" actId="1076"/>
          <ac:picMkLst>
            <pc:docMk/>
            <pc:sldMk cId="536415991" sldId="276"/>
            <ac:picMk id="8" creationId="{4D64A466-0A8E-8EC7-6A32-04EE8EA012C7}"/>
          </ac:picMkLst>
        </pc:picChg>
        <pc:picChg chg="add mod">
          <ac:chgData name="Bob Cunneen" userId="6f2fea3d-cd41-411a-99fb-0b6bf71ac23d" providerId="ADAL" clId="{872357C1-B725-439E-9BAE-595BA74D965D}" dt="2026-08-16T10:28:12.791" v="1421" actId="1076"/>
          <ac:picMkLst>
            <pc:docMk/>
            <pc:sldMk cId="536415991" sldId="276"/>
            <ac:picMk id="10" creationId="{AD9C44C2-AC5C-AF89-4D3F-AC088002F12F}"/>
          </ac:picMkLst>
        </pc:picChg>
        <pc:picChg chg="del">
          <ac:chgData name="Bob Cunneen" userId="6f2fea3d-cd41-411a-99fb-0b6bf71ac23d" providerId="ADAL" clId="{872357C1-B725-439E-9BAE-595BA74D965D}" dt="2026-08-16T10:17:52.541" v="1366" actId="21"/>
          <ac:picMkLst>
            <pc:docMk/>
            <pc:sldMk cId="536415991" sldId="276"/>
            <ac:picMk id="11" creationId="{36CE7807-CEC0-16BF-CD0E-27F31294500D}"/>
          </ac:picMkLst>
        </pc:picChg>
      </pc:sldChg>
      <pc:sldChg chg="add">
        <pc:chgData name="Bob Cunneen" userId="6f2fea3d-cd41-411a-99fb-0b6bf71ac23d" providerId="ADAL" clId="{872357C1-B725-439E-9BAE-595BA74D965D}" dt="2026-08-13T02:35:57.464" v="196"/>
        <pc:sldMkLst>
          <pc:docMk/>
          <pc:sldMk cId="3026147404" sldId="278"/>
        </pc:sldMkLst>
      </pc:sldChg>
      <pc:sldChg chg="add">
        <pc:chgData name="Bob Cunneen" userId="6f2fea3d-cd41-411a-99fb-0b6bf71ac23d" providerId="ADAL" clId="{872357C1-B725-439E-9BAE-595BA74D965D}" dt="2026-08-13T02:10:47.860" v="176"/>
        <pc:sldMkLst>
          <pc:docMk/>
          <pc:sldMk cId="4134251570" sldId="280"/>
        </pc:sldMkLst>
      </pc:sldChg>
      <pc:sldChg chg="modSp mod">
        <pc:chgData name="Bob Cunneen" userId="6f2fea3d-cd41-411a-99fb-0b6bf71ac23d" providerId="ADAL" clId="{872357C1-B725-439E-9BAE-595BA74D965D}" dt="2026-08-13T02:05:19.087" v="161" actId="20577"/>
        <pc:sldMkLst>
          <pc:docMk/>
          <pc:sldMk cId="1065370279" sldId="282"/>
        </pc:sldMkLst>
        <pc:spChg chg="mod">
          <ac:chgData name="Bob Cunneen" userId="6f2fea3d-cd41-411a-99fb-0b6bf71ac23d" providerId="ADAL" clId="{872357C1-B725-439E-9BAE-595BA74D965D}" dt="2026-08-13T02:05:19.087" v="161" actId="20577"/>
          <ac:spMkLst>
            <pc:docMk/>
            <pc:sldMk cId="1065370279" sldId="282"/>
            <ac:spMk id="4" creationId="{5489178E-27CF-4914-C640-F4857DE9371F}"/>
          </ac:spMkLst>
        </pc:spChg>
      </pc:sldChg>
      <pc:sldChg chg="modSp mod">
        <pc:chgData name="Bob Cunneen" userId="6f2fea3d-cd41-411a-99fb-0b6bf71ac23d" providerId="ADAL" clId="{872357C1-B725-439E-9BAE-595BA74D965D}" dt="2026-08-13T02:03:14.792" v="61" actId="113"/>
        <pc:sldMkLst>
          <pc:docMk/>
          <pc:sldMk cId="1796340304" sldId="285"/>
        </pc:sldMkLst>
        <pc:spChg chg="mod">
          <ac:chgData name="Bob Cunneen" userId="6f2fea3d-cd41-411a-99fb-0b6bf71ac23d" providerId="ADAL" clId="{872357C1-B725-439E-9BAE-595BA74D965D}" dt="2026-08-13T02:03:14.792" v="61" actId="113"/>
          <ac:spMkLst>
            <pc:docMk/>
            <pc:sldMk cId="1796340304" sldId="285"/>
            <ac:spMk id="2" creationId="{C644BAA9-D45E-2C79-7BF1-701813BB6AFC}"/>
          </ac:spMkLst>
        </pc:spChg>
      </pc:sldChg>
      <pc:sldChg chg="addSp delSp modSp add mod">
        <pc:chgData name="Bob Cunneen" userId="6f2fea3d-cd41-411a-99fb-0b6bf71ac23d" providerId="ADAL" clId="{872357C1-B725-439E-9BAE-595BA74D965D}" dt="2026-08-13T07:33:41.046" v="1250"/>
        <pc:sldMkLst>
          <pc:docMk/>
          <pc:sldMk cId="3773732151" sldId="290"/>
        </pc:sldMkLst>
        <pc:spChg chg="mod">
          <ac:chgData name="Bob Cunneen" userId="6f2fea3d-cd41-411a-99fb-0b6bf71ac23d" providerId="ADAL" clId="{872357C1-B725-439E-9BAE-595BA74D965D}" dt="2026-08-13T07:32:06.326" v="1233" actId="20577"/>
          <ac:spMkLst>
            <pc:docMk/>
            <pc:sldMk cId="3773732151" sldId="290"/>
            <ac:spMk id="4" creationId="{1A9D8542-1DC9-77D6-6563-BC6E20CEB5FF}"/>
          </ac:spMkLst>
        </pc:spChg>
        <pc:picChg chg="add mod">
          <ac:chgData name="Bob Cunneen" userId="6f2fea3d-cd41-411a-99fb-0b6bf71ac23d" providerId="ADAL" clId="{872357C1-B725-439E-9BAE-595BA74D965D}" dt="2026-08-13T07:33:21.746" v="1247" actId="14100"/>
          <ac:picMkLst>
            <pc:docMk/>
            <pc:sldMk cId="3773732151" sldId="290"/>
            <ac:picMk id="9" creationId="{94E3AFF9-18BC-47D9-F8EE-0F91B171A8E8}"/>
          </ac:picMkLst>
        </pc:picChg>
      </pc:sldChg>
      <pc:sldChg chg="add">
        <pc:chgData name="Bob Cunneen" userId="6f2fea3d-cd41-411a-99fb-0b6bf71ac23d" providerId="ADAL" clId="{872357C1-B725-439E-9BAE-595BA74D965D}" dt="2026-08-16T10:09:11.323" v="1363"/>
        <pc:sldMkLst>
          <pc:docMk/>
          <pc:sldMk cId="4039018069" sldId="291"/>
        </pc:sldMkLst>
      </pc:sldChg>
      <pc:sldChg chg="add">
        <pc:chgData name="Bob Cunneen" userId="6f2fea3d-cd41-411a-99fb-0b6bf71ac23d" providerId="ADAL" clId="{872357C1-B725-439E-9BAE-595BA74D965D}" dt="2026-08-13T07:20:08.678" v="1216"/>
        <pc:sldMkLst>
          <pc:docMk/>
          <pc:sldMk cId="4119011476" sldId="293"/>
        </pc:sldMkLst>
      </pc:sldChg>
      <pc:sldChg chg="add">
        <pc:chgData name="Bob Cunneen" userId="6f2fea3d-cd41-411a-99fb-0b6bf71ac23d" providerId="ADAL" clId="{872357C1-B725-439E-9BAE-595BA74D965D}" dt="2026-08-13T07:22:20.347" v="1217"/>
        <pc:sldMkLst>
          <pc:docMk/>
          <pc:sldMk cId="1894039794" sldId="296"/>
        </pc:sldMkLst>
      </pc:sldChg>
      <pc:sldChg chg="modSp add mod">
        <pc:chgData name="Bob Cunneen" userId="6f2fea3d-cd41-411a-99fb-0b6bf71ac23d" providerId="ADAL" clId="{872357C1-B725-439E-9BAE-595BA74D965D}" dt="2026-08-17T00:40:30.606" v="2114" actId="20577"/>
        <pc:sldMkLst>
          <pc:docMk/>
          <pc:sldMk cId="2524850838" sldId="297"/>
        </pc:sldMkLst>
        <pc:graphicFrameChg chg="modGraphic">
          <ac:chgData name="Bob Cunneen" userId="6f2fea3d-cd41-411a-99fb-0b6bf71ac23d" providerId="ADAL" clId="{872357C1-B725-439E-9BAE-595BA74D965D}" dt="2026-08-17T00:40:30.606" v="2114" actId="20577"/>
          <ac:graphicFrameMkLst>
            <pc:docMk/>
            <pc:sldMk cId="2524850838" sldId="297"/>
            <ac:graphicFrameMk id="15" creationId="{E69ACE3D-D4D4-E037-CECD-F5BDAE366D11}"/>
          </ac:graphicFrameMkLst>
        </pc:graphicFrameChg>
      </pc:sldChg>
      <pc:sldChg chg="modSp add mod">
        <pc:chgData name="Bob Cunneen" userId="6f2fea3d-cd41-411a-99fb-0b6bf71ac23d" providerId="ADAL" clId="{872357C1-B725-439E-9BAE-595BA74D965D}" dt="2026-08-17T00:45:43.018" v="2156" actId="20577"/>
        <pc:sldMkLst>
          <pc:docMk/>
          <pc:sldMk cId="2002616451" sldId="298"/>
        </pc:sldMkLst>
        <pc:spChg chg="mod">
          <ac:chgData name="Bob Cunneen" userId="6f2fea3d-cd41-411a-99fb-0b6bf71ac23d" providerId="ADAL" clId="{872357C1-B725-439E-9BAE-595BA74D965D}" dt="2026-08-17T00:45:43.018" v="2156" actId="20577"/>
          <ac:spMkLst>
            <pc:docMk/>
            <pc:sldMk cId="2002616451" sldId="298"/>
            <ac:spMk id="9" creationId="{DFE2FD45-8B7B-A7A5-2759-08930A691935}"/>
          </ac:spMkLst>
        </pc:spChg>
      </pc:sldChg>
      <pc:sldChg chg="add">
        <pc:chgData name="Bob Cunneen" userId="6f2fea3d-cd41-411a-99fb-0b6bf71ac23d" providerId="ADAL" clId="{872357C1-B725-439E-9BAE-595BA74D965D}" dt="2026-08-13T01:46:59.608" v="12"/>
        <pc:sldMkLst>
          <pc:docMk/>
          <pc:sldMk cId="2252753139" sldId="300"/>
        </pc:sldMkLst>
      </pc:sldChg>
      <pc:sldChg chg="addSp delSp modSp add del mod">
        <pc:chgData name="Bob Cunneen" userId="6f2fea3d-cd41-411a-99fb-0b6bf71ac23d" providerId="ADAL" clId="{872357C1-B725-439E-9BAE-595BA74D965D}" dt="2026-08-17T02:23:43.785" v="2364" actId="21"/>
        <pc:sldMkLst>
          <pc:docMk/>
          <pc:sldMk cId="863089151" sldId="301"/>
        </pc:sldMkLst>
        <pc:spChg chg="mod">
          <ac:chgData name="Bob Cunneen" userId="6f2fea3d-cd41-411a-99fb-0b6bf71ac23d" providerId="ADAL" clId="{872357C1-B725-439E-9BAE-595BA74D965D}" dt="2026-08-17T02:23:29.496" v="2363" actId="113"/>
          <ac:spMkLst>
            <pc:docMk/>
            <pc:sldMk cId="863089151" sldId="301"/>
            <ac:spMk id="2" creationId="{1F95AC6C-BF45-4AE1-9C82-FB0BB3FBC516}"/>
          </ac:spMkLst>
        </pc:spChg>
        <pc:picChg chg="add del mod">
          <ac:chgData name="Bob Cunneen" userId="6f2fea3d-cd41-411a-99fb-0b6bf71ac23d" providerId="ADAL" clId="{872357C1-B725-439E-9BAE-595BA74D965D}" dt="2026-08-17T02:23:43.785" v="2364" actId="21"/>
          <ac:picMkLst>
            <pc:docMk/>
            <pc:sldMk cId="863089151" sldId="301"/>
            <ac:picMk id="6" creationId="{7CC8AA6A-80D8-4FE2-2288-F1209CA62173}"/>
          </ac:picMkLst>
        </pc:picChg>
      </pc:sldChg>
      <pc:sldChg chg="add">
        <pc:chgData name="Bob Cunneen" userId="6f2fea3d-cd41-411a-99fb-0b6bf71ac23d" providerId="ADAL" clId="{872357C1-B725-439E-9BAE-595BA74D965D}" dt="2026-08-13T01:47:36.167" v="16"/>
        <pc:sldMkLst>
          <pc:docMk/>
          <pc:sldMk cId="407795775" sldId="304"/>
        </pc:sldMkLst>
      </pc:sldChg>
      <pc:sldChg chg="modSp add mod">
        <pc:chgData name="Bob Cunneen" userId="6f2fea3d-cd41-411a-99fb-0b6bf71ac23d" providerId="ADAL" clId="{872357C1-B725-439E-9BAE-595BA74D965D}" dt="2026-08-17T00:46:46.496" v="2188" actId="20577"/>
        <pc:sldMkLst>
          <pc:docMk/>
          <pc:sldMk cId="1149397181" sldId="306"/>
        </pc:sldMkLst>
        <pc:spChg chg="mod">
          <ac:chgData name="Bob Cunneen" userId="6f2fea3d-cd41-411a-99fb-0b6bf71ac23d" providerId="ADAL" clId="{872357C1-B725-439E-9BAE-595BA74D965D}" dt="2026-08-17T00:46:46.496" v="2188" actId="20577"/>
          <ac:spMkLst>
            <pc:docMk/>
            <pc:sldMk cId="1149397181" sldId="306"/>
            <ac:spMk id="2" creationId="{26D10420-C5AB-8B2C-0D1E-5E21E15EEE8E}"/>
          </ac:spMkLst>
        </pc:spChg>
      </pc:sldChg>
      <pc:sldChg chg="modSp add del mod">
        <pc:chgData name="Bob Cunneen" userId="6f2fea3d-cd41-411a-99fb-0b6bf71ac23d" providerId="ADAL" clId="{872357C1-B725-439E-9BAE-595BA74D965D}" dt="2026-08-16T11:46:03.389" v="2013" actId="2696"/>
        <pc:sldMkLst>
          <pc:docMk/>
          <pc:sldMk cId="2265171658" sldId="306"/>
        </pc:sldMkLst>
        <pc:spChg chg="mod">
          <ac:chgData name="Bob Cunneen" userId="6f2fea3d-cd41-411a-99fb-0b6bf71ac23d" providerId="ADAL" clId="{872357C1-B725-439E-9BAE-595BA74D965D}" dt="2026-08-16T11:44:43.843" v="1941" actId="207"/>
          <ac:spMkLst>
            <pc:docMk/>
            <pc:sldMk cId="2265171658" sldId="306"/>
            <ac:spMk id="2" creationId="{95C60A11-8D01-75FF-3BCE-F2A11C954CEA}"/>
          </ac:spMkLst>
        </pc:spChg>
        <pc:spChg chg="mod">
          <ac:chgData name="Bob Cunneen" userId="6f2fea3d-cd41-411a-99fb-0b6bf71ac23d" providerId="ADAL" clId="{872357C1-B725-439E-9BAE-595BA74D965D}" dt="2026-08-16T11:45:39.805" v="2010" actId="20577"/>
          <ac:spMkLst>
            <pc:docMk/>
            <pc:sldMk cId="2265171658" sldId="306"/>
            <ac:spMk id="4" creationId="{8AA160D9-2863-0B8F-C0A0-F07005432B16}"/>
          </ac:spMkLst>
        </pc:spChg>
      </pc:sldChg>
      <pc:sldChg chg="addSp delSp modSp add mod">
        <pc:chgData name="Bob Cunneen" userId="6f2fea3d-cd41-411a-99fb-0b6bf71ac23d" providerId="ADAL" clId="{872357C1-B725-439E-9BAE-595BA74D965D}" dt="2026-08-17T00:37:13.779" v="2074" actId="20577"/>
        <pc:sldMkLst>
          <pc:docMk/>
          <pc:sldMk cId="2607625783" sldId="308"/>
        </pc:sldMkLst>
        <pc:spChg chg="mod">
          <ac:chgData name="Bob Cunneen" userId="6f2fea3d-cd41-411a-99fb-0b6bf71ac23d" providerId="ADAL" clId="{872357C1-B725-439E-9BAE-595BA74D965D}" dt="2026-08-17T00:37:13.779" v="2074" actId="20577"/>
          <ac:spMkLst>
            <pc:docMk/>
            <pc:sldMk cId="2607625783" sldId="308"/>
            <ac:spMk id="6" creationId="{98EC3DFA-1948-6EE8-0347-F8D884E54BED}"/>
          </ac:spMkLst>
        </pc:spChg>
        <pc:picChg chg="del">
          <ac:chgData name="Bob Cunneen" userId="6f2fea3d-cd41-411a-99fb-0b6bf71ac23d" providerId="ADAL" clId="{872357C1-B725-439E-9BAE-595BA74D965D}" dt="2026-08-17T00:34:36.809" v="2034" actId="21"/>
          <ac:picMkLst>
            <pc:docMk/>
            <pc:sldMk cId="2607625783" sldId="308"/>
            <ac:picMk id="5" creationId="{8896A584-7273-BFCF-08E8-8E1E0E95291A}"/>
          </ac:picMkLst>
        </pc:picChg>
        <pc:picChg chg="add mod">
          <ac:chgData name="Bob Cunneen" userId="6f2fea3d-cd41-411a-99fb-0b6bf71ac23d" providerId="ADAL" clId="{872357C1-B725-439E-9BAE-595BA74D965D}" dt="2026-08-17T00:34:49.960" v="2041" actId="14100"/>
          <ac:picMkLst>
            <pc:docMk/>
            <pc:sldMk cId="2607625783" sldId="308"/>
            <ac:picMk id="7" creationId="{0ACEEA3D-BF84-A7C7-D70F-06327877AA75}"/>
          </ac:picMkLst>
        </pc:picChg>
      </pc:sldChg>
      <pc:sldChg chg="modSp add mod">
        <pc:chgData name="Bob Cunneen" userId="6f2fea3d-cd41-411a-99fb-0b6bf71ac23d" providerId="ADAL" clId="{872357C1-B725-439E-9BAE-595BA74D965D}" dt="2026-08-17T00:17:54.842" v="2023" actId="1076"/>
        <pc:sldMkLst>
          <pc:docMk/>
          <pc:sldMk cId="4153987957" sldId="309"/>
        </pc:sldMkLst>
        <pc:spChg chg="mod">
          <ac:chgData name="Bob Cunneen" userId="6f2fea3d-cd41-411a-99fb-0b6bf71ac23d" providerId="ADAL" clId="{872357C1-B725-439E-9BAE-595BA74D965D}" dt="2026-08-17T00:17:54.842" v="2023" actId="1076"/>
          <ac:spMkLst>
            <pc:docMk/>
            <pc:sldMk cId="4153987957" sldId="309"/>
            <ac:spMk id="2" creationId="{C98CB481-0649-FCCB-01F2-C12A5F9F1C24}"/>
          </ac:spMkLst>
        </pc:spChg>
        <pc:spChg chg="mod">
          <ac:chgData name="Bob Cunneen" userId="6f2fea3d-cd41-411a-99fb-0b6bf71ac23d" providerId="ADAL" clId="{872357C1-B725-439E-9BAE-595BA74D965D}" dt="2026-08-17T00:17:24.875" v="2021" actId="20577"/>
          <ac:spMkLst>
            <pc:docMk/>
            <pc:sldMk cId="4153987957" sldId="309"/>
            <ac:spMk id="4" creationId="{09A14DAF-6940-66FA-146E-C88CD2A1EB41}"/>
          </ac:spMkLst>
        </pc:spChg>
      </pc:sldChg>
      <pc:sldChg chg="addSp delSp modSp add mod">
        <pc:chgData name="Bob Cunneen" userId="6f2fea3d-cd41-411a-99fb-0b6bf71ac23d" providerId="ADAL" clId="{872357C1-B725-439E-9BAE-595BA74D965D}" dt="2026-08-17T00:48:36.478" v="2246" actId="20577"/>
        <pc:sldMkLst>
          <pc:docMk/>
          <pc:sldMk cId="820902810" sldId="310"/>
        </pc:sldMkLst>
        <pc:spChg chg="del">
          <ac:chgData name="Bob Cunneen" userId="6f2fea3d-cd41-411a-99fb-0b6bf71ac23d" providerId="ADAL" clId="{872357C1-B725-439E-9BAE-595BA74D965D}" dt="2026-08-17T00:44:45.271" v="2118" actId="21"/>
          <ac:spMkLst>
            <pc:docMk/>
            <pc:sldMk cId="820902810" sldId="310"/>
            <ac:spMk id="3" creationId="{7792072F-7EB3-E036-56CE-009E02DC2336}"/>
          </ac:spMkLst>
        </pc:spChg>
        <pc:spChg chg="add mod">
          <ac:chgData name="Bob Cunneen" userId="6f2fea3d-cd41-411a-99fb-0b6bf71ac23d" providerId="ADAL" clId="{872357C1-B725-439E-9BAE-595BA74D965D}" dt="2026-08-17T00:48:16.941" v="2211" actId="313"/>
          <ac:spMkLst>
            <pc:docMk/>
            <pc:sldMk cId="820902810" sldId="310"/>
            <ac:spMk id="5" creationId="{2D776BEF-DC02-EB71-513C-8273B46ADDF0}"/>
          </ac:spMkLst>
        </pc:spChg>
        <pc:spChg chg="mod">
          <ac:chgData name="Bob Cunneen" userId="6f2fea3d-cd41-411a-99fb-0b6bf71ac23d" providerId="ADAL" clId="{872357C1-B725-439E-9BAE-595BA74D965D}" dt="2026-08-17T00:48:36.478" v="2246" actId="20577"/>
          <ac:spMkLst>
            <pc:docMk/>
            <pc:sldMk cId="820902810" sldId="310"/>
            <ac:spMk id="9" creationId="{1386DBD1-819A-7E24-50CB-6D6B4D056208}"/>
          </ac:spMkLst>
        </pc:spChg>
        <pc:picChg chg="del">
          <ac:chgData name="Bob Cunneen" userId="6f2fea3d-cd41-411a-99fb-0b6bf71ac23d" providerId="ADAL" clId="{872357C1-B725-439E-9BAE-595BA74D965D}" dt="2026-08-17T00:44:36.661" v="2117" actId="21"/>
          <ac:picMkLst>
            <pc:docMk/>
            <pc:sldMk cId="820902810" sldId="310"/>
            <ac:picMk id="7" creationId="{31CDB5EA-F94F-E6E8-5724-A76C54AD6E4F}"/>
          </ac:picMkLst>
        </pc:picChg>
      </pc:sldChg>
      <pc:sldChg chg="add del">
        <pc:chgData name="Bob Cunneen" userId="6f2fea3d-cd41-411a-99fb-0b6bf71ac23d" providerId="ADAL" clId="{872357C1-B725-439E-9BAE-595BA74D965D}" dt="2026-08-16T11:11:02.464" v="1654" actId="2696"/>
        <pc:sldMkLst>
          <pc:docMk/>
          <pc:sldMk cId="922099998" sldId="312"/>
        </pc:sldMkLst>
      </pc:sldChg>
      <pc:sldChg chg="addSp delSp modSp add mod">
        <pc:chgData name="Bob Cunneen" userId="6f2fea3d-cd41-411a-99fb-0b6bf71ac23d" providerId="ADAL" clId="{872357C1-B725-439E-9BAE-595BA74D965D}" dt="2026-08-13T02:14:01.110" v="188" actId="21"/>
        <pc:sldMkLst>
          <pc:docMk/>
          <pc:sldMk cId="3570713034" sldId="316"/>
        </pc:sldMkLst>
      </pc:sldChg>
      <pc:sldChg chg="addSp delSp modSp mod">
        <pc:chgData name="Bob Cunneen" userId="6f2fea3d-cd41-411a-99fb-0b6bf71ac23d" providerId="ADAL" clId="{872357C1-B725-439E-9BAE-595BA74D965D}" dt="2026-08-13T06:35:04.196" v="949" actId="14100"/>
        <pc:sldMkLst>
          <pc:docMk/>
          <pc:sldMk cId="3107419533" sldId="331"/>
        </pc:sldMkLst>
        <pc:spChg chg="mod">
          <ac:chgData name="Bob Cunneen" userId="6f2fea3d-cd41-411a-99fb-0b6bf71ac23d" providerId="ADAL" clId="{872357C1-B725-439E-9BAE-595BA74D965D}" dt="2026-08-13T06:35:04.196" v="949" actId="14100"/>
          <ac:spMkLst>
            <pc:docMk/>
            <pc:sldMk cId="3107419533" sldId="331"/>
            <ac:spMk id="7" creationId="{2CA8F0FC-315D-5CE0-9273-DB331D17182D}"/>
          </ac:spMkLst>
        </pc:spChg>
        <pc:spChg chg="mod">
          <ac:chgData name="Bob Cunneen" userId="6f2fea3d-cd41-411a-99fb-0b6bf71ac23d" providerId="ADAL" clId="{872357C1-B725-439E-9BAE-595BA74D965D}" dt="2026-08-13T06:33:19.174" v="939" actId="20577"/>
          <ac:spMkLst>
            <pc:docMk/>
            <pc:sldMk cId="3107419533" sldId="331"/>
            <ac:spMk id="16386" creationId="{48374961-DC4A-4409-0142-F8C959E3DEA0}"/>
          </ac:spMkLst>
        </pc:spChg>
        <pc:picChg chg="add mod">
          <ac:chgData name="Bob Cunneen" userId="6f2fea3d-cd41-411a-99fb-0b6bf71ac23d" providerId="ADAL" clId="{872357C1-B725-439E-9BAE-595BA74D965D}" dt="2026-08-13T06:33:49.541" v="944" actId="14100"/>
          <ac:picMkLst>
            <pc:docMk/>
            <pc:sldMk cId="3107419533" sldId="331"/>
            <ac:picMk id="4" creationId="{480FCC2C-8C7C-8314-5AA6-FD2EF027C12D}"/>
          </ac:picMkLst>
        </pc:picChg>
        <pc:picChg chg="add mod">
          <ac:chgData name="Bob Cunneen" userId="6f2fea3d-cd41-411a-99fb-0b6bf71ac23d" providerId="ADAL" clId="{872357C1-B725-439E-9BAE-595BA74D965D}" dt="2026-08-13T06:34:23.646" v="945" actId="1076"/>
          <ac:picMkLst>
            <pc:docMk/>
            <pc:sldMk cId="3107419533" sldId="331"/>
            <ac:picMk id="9" creationId="{CE592050-86D4-F879-76AC-9393C600B696}"/>
          </ac:picMkLst>
        </pc:picChg>
        <pc:cxnChg chg="add mod">
          <ac:chgData name="Bob Cunneen" userId="6f2fea3d-cd41-411a-99fb-0b6bf71ac23d" providerId="ADAL" clId="{872357C1-B725-439E-9BAE-595BA74D965D}" dt="2026-08-13T06:33:38.888" v="943" actId="1076"/>
          <ac:cxnSpMkLst>
            <pc:docMk/>
            <pc:sldMk cId="3107419533" sldId="331"/>
            <ac:cxnSpMk id="11" creationId="{00FDD6FE-C977-8E1F-37DF-6731F96CD367}"/>
          </ac:cxnSpMkLst>
        </pc:cxnChg>
      </pc:sldChg>
      <pc:sldChg chg="add">
        <pc:chgData name="Bob Cunneen" userId="6f2fea3d-cd41-411a-99fb-0b6bf71ac23d" providerId="ADAL" clId="{872357C1-B725-439E-9BAE-595BA74D965D}" dt="2026-08-13T02:26:39.336" v="191"/>
        <pc:sldMkLst>
          <pc:docMk/>
          <pc:sldMk cId="2784742544" sldId="337"/>
        </pc:sldMkLst>
      </pc:sldChg>
      <pc:sldChg chg="add">
        <pc:chgData name="Bob Cunneen" userId="6f2fea3d-cd41-411a-99fb-0b6bf71ac23d" providerId="ADAL" clId="{872357C1-B725-439E-9BAE-595BA74D965D}" dt="2026-08-13T02:13:02.012" v="184"/>
        <pc:sldMkLst>
          <pc:docMk/>
          <pc:sldMk cId="2729835167" sldId="339"/>
        </pc:sldMkLst>
      </pc:sldChg>
      <pc:sldChg chg="add">
        <pc:chgData name="Bob Cunneen" userId="6f2fea3d-cd41-411a-99fb-0b6bf71ac23d" providerId="ADAL" clId="{872357C1-B725-439E-9BAE-595BA74D965D}" dt="2026-08-13T02:36:59.695" v="197"/>
        <pc:sldMkLst>
          <pc:docMk/>
          <pc:sldMk cId="1244707064" sldId="340"/>
        </pc:sldMkLst>
      </pc:sldChg>
      <pc:sldChg chg="add">
        <pc:chgData name="Bob Cunneen" userId="6f2fea3d-cd41-411a-99fb-0b6bf71ac23d" providerId="ADAL" clId="{872357C1-B725-439E-9BAE-595BA74D965D}" dt="2026-08-13T02:13:47.837" v="186"/>
        <pc:sldMkLst>
          <pc:docMk/>
          <pc:sldMk cId="778931188" sldId="348"/>
        </pc:sldMkLst>
      </pc:sldChg>
      <pc:sldChg chg="add">
        <pc:chgData name="Bob Cunneen" userId="6f2fea3d-cd41-411a-99fb-0b6bf71ac23d" providerId="ADAL" clId="{872357C1-B725-439E-9BAE-595BA74D965D}" dt="2026-08-13T01:57:50.746" v="33"/>
        <pc:sldMkLst>
          <pc:docMk/>
          <pc:sldMk cId="828306086" sldId="352"/>
        </pc:sldMkLst>
      </pc:sldChg>
      <pc:sldChg chg="addSp delSp modSp add mod">
        <pc:chgData name="Bob Cunneen" userId="6f2fea3d-cd41-411a-99fb-0b6bf71ac23d" providerId="ADAL" clId="{872357C1-B725-439E-9BAE-595BA74D965D}" dt="2026-08-17T02:19:43.510" v="2283" actId="692"/>
        <pc:sldMkLst>
          <pc:docMk/>
          <pc:sldMk cId="1033550604" sldId="355"/>
        </pc:sldMkLst>
        <pc:spChg chg="mod">
          <ac:chgData name="Bob Cunneen" userId="6f2fea3d-cd41-411a-99fb-0b6bf71ac23d" providerId="ADAL" clId="{872357C1-B725-439E-9BAE-595BA74D965D}" dt="2026-08-17T02:18:55.606" v="2256" actId="20577"/>
          <ac:spMkLst>
            <pc:docMk/>
            <pc:sldMk cId="1033550604" sldId="355"/>
            <ac:spMk id="2" creationId="{A4CE7011-604A-497D-5D3B-A9D87237BFB4}"/>
          </ac:spMkLst>
        </pc:spChg>
        <pc:picChg chg="add mod">
          <ac:chgData name="Bob Cunneen" userId="6f2fea3d-cd41-411a-99fb-0b6bf71ac23d" providerId="ADAL" clId="{872357C1-B725-439E-9BAE-595BA74D965D}" dt="2026-08-17T02:19:19.245" v="2265" actId="1076"/>
          <ac:picMkLst>
            <pc:docMk/>
            <pc:sldMk cId="1033550604" sldId="355"/>
            <ac:picMk id="5" creationId="{497A409D-111B-D155-D98E-318907211EEF}"/>
          </ac:picMkLst>
        </pc:picChg>
        <pc:picChg chg="del">
          <ac:chgData name="Bob Cunneen" userId="6f2fea3d-cd41-411a-99fb-0b6bf71ac23d" providerId="ADAL" clId="{872357C1-B725-439E-9BAE-595BA74D965D}" dt="2026-08-17T02:18:59.119" v="2257" actId="21"/>
          <ac:picMkLst>
            <pc:docMk/>
            <pc:sldMk cId="1033550604" sldId="355"/>
            <ac:picMk id="6" creationId="{87F90232-B300-19EC-8C68-E50A75B0F927}"/>
          </ac:picMkLst>
        </pc:picChg>
        <pc:cxnChg chg="add mod">
          <ac:chgData name="Bob Cunneen" userId="6f2fea3d-cd41-411a-99fb-0b6bf71ac23d" providerId="ADAL" clId="{872357C1-B725-439E-9BAE-595BA74D965D}" dt="2026-08-17T02:19:43.510" v="2283" actId="692"/>
          <ac:cxnSpMkLst>
            <pc:docMk/>
            <pc:sldMk cId="1033550604" sldId="355"/>
            <ac:cxnSpMk id="8" creationId="{0BDD33DC-3B0A-C433-09B7-312181EA33CF}"/>
          </ac:cxnSpMkLst>
        </pc:cxnChg>
        <pc:cxnChg chg="del">
          <ac:chgData name="Bob Cunneen" userId="6f2fea3d-cd41-411a-99fb-0b6bf71ac23d" providerId="ADAL" clId="{872357C1-B725-439E-9BAE-595BA74D965D}" dt="2026-08-17T02:19:02.752" v="2259" actId="21"/>
          <ac:cxnSpMkLst>
            <pc:docMk/>
            <pc:sldMk cId="1033550604" sldId="355"/>
            <ac:cxnSpMk id="9" creationId="{4BB4091E-0D5A-BC40-1B09-53C6761E5B05}"/>
          </ac:cxnSpMkLst>
        </pc:cxnChg>
      </pc:sldChg>
      <pc:sldChg chg="addSp modSp add mod">
        <pc:chgData name="Bob Cunneen" userId="6f2fea3d-cd41-411a-99fb-0b6bf71ac23d" providerId="ADAL" clId="{872357C1-B725-439E-9BAE-595BA74D965D}" dt="2026-08-13T02:01:15.535" v="52" actId="692"/>
        <pc:sldMkLst>
          <pc:docMk/>
          <pc:sldMk cId="1040639759" sldId="356"/>
        </pc:sldMkLst>
        <pc:spChg chg="mod">
          <ac:chgData name="Bob Cunneen" userId="6f2fea3d-cd41-411a-99fb-0b6bf71ac23d" providerId="ADAL" clId="{872357C1-B725-439E-9BAE-595BA74D965D}" dt="2026-08-13T02:01:15.535" v="52" actId="692"/>
          <ac:spMkLst>
            <pc:docMk/>
            <pc:sldMk cId="1040639759" sldId="356"/>
            <ac:spMk id="7" creationId="{22ABB823-553B-6434-861B-D30F662D7E79}"/>
          </ac:spMkLst>
        </pc:spChg>
        <pc:picChg chg="mod">
          <ac:chgData name="Bob Cunneen" userId="6f2fea3d-cd41-411a-99fb-0b6bf71ac23d" providerId="ADAL" clId="{872357C1-B725-439E-9BAE-595BA74D965D}" dt="2026-08-13T02:00:53.949" v="50" actId="1076"/>
          <ac:picMkLst>
            <pc:docMk/>
            <pc:sldMk cId="1040639759" sldId="356"/>
            <ac:picMk id="5" creationId="{C0AA0694-7FE4-E59E-6368-5096E1D4859C}"/>
          </ac:picMkLst>
        </pc:picChg>
        <pc:picChg chg="add mod">
          <ac:chgData name="Bob Cunneen" userId="6f2fea3d-cd41-411a-99fb-0b6bf71ac23d" providerId="ADAL" clId="{872357C1-B725-439E-9BAE-595BA74D965D}" dt="2026-08-13T02:00:47.005" v="48" actId="1076"/>
          <ac:picMkLst>
            <pc:docMk/>
            <pc:sldMk cId="1040639759" sldId="356"/>
            <ac:picMk id="6" creationId="{D3637076-CFD3-89AD-D5B2-CA834010ECAA}"/>
          </ac:picMkLst>
        </pc:picChg>
      </pc:sldChg>
      <pc:sldChg chg="add">
        <pc:chgData name="Bob Cunneen" userId="6f2fea3d-cd41-411a-99fb-0b6bf71ac23d" providerId="ADAL" clId="{872357C1-B725-439E-9BAE-595BA74D965D}" dt="2026-08-13T01:53:33.355" v="27"/>
        <pc:sldMkLst>
          <pc:docMk/>
          <pc:sldMk cId="1198492267" sldId="359"/>
        </pc:sldMkLst>
      </pc:sldChg>
      <pc:sldChg chg="add">
        <pc:chgData name="Bob Cunneen" userId="6f2fea3d-cd41-411a-99fb-0b6bf71ac23d" providerId="ADAL" clId="{872357C1-B725-439E-9BAE-595BA74D965D}" dt="2026-08-13T01:56:13.084" v="29"/>
        <pc:sldMkLst>
          <pc:docMk/>
          <pc:sldMk cId="722000891" sldId="361"/>
        </pc:sldMkLst>
      </pc:sldChg>
      <pc:sldChg chg="add">
        <pc:chgData name="Bob Cunneen" userId="6f2fea3d-cd41-411a-99fb-0b6bf71ac23d" providerId="ADAL" clId="{872357C1-B725-439E-9BAE-595BA74D965D}" dt="2026-08-13T02:26:06.662" v="190"/>
        <pc:sldMkLst>
          <pc:docMk/>
          <pc:sldMk cId="2924688638" sldId="362"/>
        </pc:sldMkLst>
      </pc:sldChg>
      <pc:sldChg chg="modSp add mod">
        <pc:chgData name="Bob Cunneen" userId="6f2fea3d-cd41-411a-99fb-0b6bf71ac23d" providerId="ADAL" clId="{872357C1-B725-439E-9BAE-595BA74D965D}" dt="2026-08-13T06:05:04.061" v="479" actId="20577"/>
        <pc:sldMkLst>
          <pc:docMk/>
          <pc:sldMk cId="2878659773" sldId="2147483585"/>
        </pc:sldMkLst>
        <pc:spChg chg="mod">
          <ac:chgData name="Bob Cunneen" userId="6f2fea3d-cd41-411a-99fb-0b6bf71ac23d" providerId="ADAL" clId="{872357C1-B725-439E-9BAE-595BA74D965D}" dt="2026-08-13T06:04:31.430" v="476" actId="6549"/>
          <ac:spMkLst>
            <pc:docMk/>
            <pc:sldMk cId="2878659773" sldId="2147483585"/>
            <ac:spMk id="2" creationId="{86EDC9C1-B6AF-EBA2-D5BB-F2F545EBEA10}"/>
          </ac:spMkLst>
        </pc:spChg>
        <pc:spChg chg="mod">
          <ac:chgData name="Bob Cunneen" userId="6f2fea3d-cd41-411a-99fb-0b6bf71ac23d" providerId="ADAL" clId="{872357C1-B725-439E-9BAE-595BA74D965D}" dt="2026-08-13T06:05:04.061" v="479" actId="20577"/>
          <ac:spMkLst>
            <pc:docMk/>
            <pc:sldMk cId="2878659773" sldId="2147483585"/>
            <ac:spMk id="7" creationId="{C3EFFDF5-E636-40F5-E3BB-D7A3653EA8D6}"/>
          </ac:spMkLst>
        </pc:spChg>
      </pc:sldChg>
      <pc:sldChg chg="modSp mod">
        <pc:chgData name="Bob Cunneen" userId="6f2fea3d-cd41-411a-99fb-0b6bf71ac23d" providerId="ADAL" clId="{872357C1-B725-439E-9BAE-595BA74D965D}" dt="2026-08-13T01:45:53.835" v="11" actId="20577"/>
        <pc:sldMkLst>
          <pc:docMk/>
          <pc:sldMk cId="2928769854" sldId="2147483623"/>
        </pc:sldMkLst>
        <pc:spChg chg="mod">
          <ac:chgData name="Bob Cunneen" userId="6f2fea3d-cd41-411a-99fb-0b6bf71ac23d" providerId="ADAL" clId="{872357C1-B725-439E-9BAE-595BA74D965D}" dt="2026-08-13T01:45:53.835" v="11" actId="20577"/>
          <ac:spMkLst>
            <pc:docMk/>
            <pc:sldMk cId="2928769854" sldId="2147483623"/>
            <ac:spMk id="6" creationId="{5B7608D8-8C64-418B-937A-7923EEF38F86}"/>
          </ac:spMkLst>
        </pc:spChg>
      </pc:sldChg>
      <pc:sldChg chg="addSp modSp del mod">
        <pc:chgData name="Bob Cunneen" userId="6f2fea3d-cd41-411a-99fb-0b6bf71ac23d" providerId="ADAL" clId="{872357C1-B725-439E-9BAE-595BA74D965D}" dt="2026-08-16T11:45:57.608" v="2012" actId="2696"/>
        <pc:sldMkLst>
          <pc:docMk/>
          <pc:sldMk cId="3344541417" sldId="2147483644"/>
        </pc:sldMkLst>
      </pc:sldChg>
      <pc:sldChg chg="addSp delSp modSp mod">
        <pc:chgData name="Bob Cunneen" userId="6f2fea3d-cd41-411a-99fb-0b6bf71ac23d" providerId="ADAL" clId="{872357C1-B725-439E-9BAE-595BA74D965D}" dt="2026-08-17T00:19:43.272" v="2032" actId="1076"/>
        <pc:sldMkLst>
          <pc:docMk/>
          <pc:sldMk cId="2280955928" sldId="2147483645"/>
        </pc:sldMkLst>
        <pc:picChg chg="add mod">
          <ac:chgData name="Bob Cunneen" userId="6f2fea3d-cd41-411a-99fb-0b6bf71ac23d" providerId="ADAL" clId="{872357C1-B725-439E-9BAE-595BA74D965D}" dt="2026-08-17T00:19:43.272" v="2032" actId="1076"/>
          <ac:picMkLst>
            <pc:docMk/>
            <pc:sldMk cId="2280955928" sldId="2147483645"/>
            <ac:picMk id="5" creationId="{94C900C1-676B-01BE-706B-DECFD0DFE075}"/>
          </ac:picMkLst>
        </pc:picChg>
        <pc:picChg chg="add del mod">
          <ac:chgData name="Bob Cunneen" userId="6f2fea3d-cd41-411a-99fb-0b6bf71ac23d" providerId="ADAL" clId="{872357C1-B725-439E-9BAE-595BA74D965D}" dt="2026-08-17T00:19:11.727" v="2024" actId="21"/>
          <ac:picMkLst>
            <pc:docMk/>
            <pc:sldMk cId="2280955928" sldId="2147483645"/>
            <ac:picMk id="7" creationId="{A3E04779-A8A1-F12F-633B-BD52D4995EBF}"/>
          </ac:picMkLst>
        </pc:picChg>
        <pc:cxnChg chg="add del mod">
          <ac:chgData name="Bob Cunneen" userId="6f2fea3d-cd41-411a-99fb-0b6bf71ac23d" providerId="ADAL" clId="{872357C1-B725-439E-9BAE-595BA74D965D}" dt="2026-08-17T00:19:33.406" v="2027" actId="21"/>
          <ac:cxnSpMkLst>
            <pc:docMk/>
            <pc:sldMk cId="2280955928" sldId="2147483645"/>
            <ac:cxnSpMk id="10" creationId="{13B5667C-675A-E774-300C-CFC8E7E49A78}"/>
          </ac:cxnSpMkLst>
        </pc:cxnChg>
      </pc:sldChg>
      <pc:sldChg chg="addSp delSp modSp add mod">
        <pc:chgData name="Bob Cunneen" userId="6f2fea3d-cd41-411a-99fb-0b6bf71ac23d" providerId="ADAL" clId="{872357C1-B725-439E-9BAE-595BA74D965D}" dt="2026-08-16T10:44:12.355" v="1531" actId="207"/>
        <pc:sldMkLst>
          <pc:docMk/>
          <pc:sldMk cId="2949379286" sldId="2147483647"/>
        </pc:sldMkLst>
        <pc:spChg chg="add mod">
          <ac:chgData name="Bob Cunneen" userId="6f2fea3d-cd41-411a-99fb-0b6bf71ac23d" providerId="ADAL" clId="{872357C1-B725-439E-9BAE-595BA74D965D}" dt="2026-08-16T10:44:12.355" v="1531" actId="207"/>
          <ac:spMkLst>
            <pc:docMk/>
            <pc:sldMk cId="2949379286" sldId="2147483647"/>
            <ac:spMk id="2" creationId="{AE4864DE-133E-6EB1-54D7-619C930C27D2}"/>
          </ac:spMkLst>
        </pc:spChg>
        <pc:spChg chg="mod">
          <ac:chgData name="Bob Cunneen" userId="6f2fea3d-cd41-411a-99fb-0b6bf71ac23d" providerId="ADAL" clId="{872357C1-B725-439E-9BAE-595BA74D965D}" dt="2026-08-16T10:43:03.865" v="1525" actId="20577"/>
          <ac:spMkLst>
            <pc:docMk/>
            <pc:sldMk cId="2949379286" sldId="2147483647"/>
            <ac:spMk id="4" creationId="{8BBCE190-31DF-4FD8-03CA-5BE7261CAC58}"/>
          </ac:spMkLst>
        </pc:spChg>
        <pc:picChg chg="add mod">
          <ac:chgData name="Bob Cunneen" userId="6f2fea3d-cd41-411a-99fb-0b6bf71ac23d" providerId="ADAL" clId="{872357C1-B725-439E-9BAE-595BA74D965D}" dt="2026-08-16T10:43:14.448" v="1527" actId="14100"/>
          <ac:picMkLst>
            <pc:docMk/>
            <pc:sldMk cId="2949379286" sldId="2147483647"/>
            <ac:picMk id="7" creationId="{8553332F-B45A-DF3A-5687-F6C63FA8E746}"/>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22:01:13.080"/>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550" tIns="45775" rIns="91550" bIns="45775" rtlCol="0"/>
          <a:lstStyle>
            <a:lvl1pPr algn="l">
              <a:defRPr sz="1200"/>
            </a:lvl1pPr>
          </a:lstStyle>
          <a:p>
            <a:endParaRPr lang="en-AU"/>
          </a:p>
        </p:txBody>
      </p:sp>
      <p:sp>
        <p:nvSpPr>
          <p:cNvPr id="3" name="Date Placeholder 2"/>
          <p:cNvSpPr>
            <a:spLocks noGrp="1"/>
          </p:cNvSpPr>
          <p:nvPr>
            <p:ph type="dt" idx="1"/>
          </p:nvPr>
        </p:nvSpPr>
        <p:spPr>
          <a:xfrm>
            <a:off x="3854940" y="0"/>
            <a:ext cx="2949099" cy="498693"/>
          </a:xfrm>
          <a:prstGeom prst="rect">
            <a:avLst/>
          </a:prstGeom>
        </p:spPr>
        <p:txBody>
          <a:bodyPr vert="horz" lIns="91550" tIns="45775" rIns="91550" bIns="45775" rtlCol="0"/>
          <a:lstStyle>
            <a:lvl1pPr algn="r">
              <a:defRPr sz="1200"/>
            </a:lvl1pPr>
          </a:lstStyle>
          <a:p>
            <a:fld id="{BB21BE71-B537-432A-BFBB-0C009978BA64}" type="datetimeFigureOut">
              <a:rPr lang="en-AU" smtClean="0"/>
              <a:t>17/08/2026</a:t>
            </a:fld>
            <a:endParaRPr lang="en-AU"/>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550" tIns="45775" rIns="91550" bIns="45775" rtlCol="0" anchor="ctr"/>
          <a:lstStyle/>
          <a:p>
            <a:endParaRPr lang="en-AU"/>
          </a:p>
        </p:txBody>
      </p:sp>
      <p:sp>
        <p:nvSpPr>
          <p:cNvPr id="5" name="Notes Placeholder 4"/>
          <p:cNvSpPr>
            <a:spLocks noGrp="1"/>
          </p:cNvSpPr>
          <p:nvPr>
            <p:ph type="body" sz="quarter" idx="3"/>
          </p:nvPr>
        </p:nvSpPr>
        <p:spPr>
          <a:xfrm>
            <a:off x="680562" y="4783306"/>
            <a:ext cx="5444490" cy="3913615"/>
          </a:xfrm>
          <a:prstGeom prst="rect">
            <a:avLst/>
          </a:prstGeom>
        </p:spPr>
        <p:txBody>
          <a:bodyPr vert="horz" lIns="91550" tIns="45775" rIns="91550" bIns="4577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099" cy="498692"/>
          </a:xfrm>
          <a:prstGeom prst="rect">
            <a:avLst/>
          </a:prstGeom>
        </p:spPr>
        <p:txBody>
          <a:bodyPr vert="horz" lIns="91550" tIns="45775" rIns="91550" bIns="45775" rtlCol="0" anchor="b"/>
          <a:lstStyle>
            <a:lvl1pPr algn="l">
              <a:defRPr sz="1200"/>
            </a:lvl1pPr>
          </a:lstStyle>
          <a:p>
            <a:endParaRPr lang="en-AU"/>
          </a:p>
        </p:txBody>
      </p:sp>
      <p:sp>
        <p:nvSpPr>
          <p:cNvPr id="7" name="Slide Number Placeholder 6"/>
          <p:cNvSpPr>
            <a:spLocks noGrp="1"/>
          </p:cNvSpPr>
          <p:nvPr>
            <p:ph type="sldNum" sz="quarter" idx="5"/>
          </p:nvPr>
        </p:nvSpPr>
        <p:spPr>
          <a:xfrm>
            <a:off x="3854940" y="9440647"/>
            <a:ext cx="2949099" cy="498692"/>
          </a:xfrm>
          <a:prstGeom prst="rect">
            <a:avLst/>
          </a:prstGeom>
        </p:spPr>
        <p:txBody>
          <a:bodyPr vert="horz" lIns="91550" tIns="45775" rIns="91550" bIns="45775" rtlCol="0" anchor="b"/>
          <a:lstStyle>
            <a:lvl1pPr algn="r">
              <a:defRPr sz="1200"/>
            </a:lvl1pPr>
          </a:lstStyle>
          <a:p>
            <a:fld id="{F2DF76DB-605D-421B-9CB2-50E318919C1C}" type="slidenum">
              <a:rPr lang="en-AU" smtClean="0"/>
              <a:t>‹#›</a:t>
            </a:fld>
            <a:endParaRPr lang="en-AU"/>
          </a:p>
        </p:txBody>
      </p:sp>
    </p:spTree>
    <p:extLst>
      <p:ext uri="{BB962C8B-B14F-4D97-AF65-F5344CB8AC3E}">
        <p14:creationId xmlns:p14="http://schemas.microsoft.com/office/powerpoint/2010/main" val="1128298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defTabSz="915497">
              <a:defRPr/>
            </a:pPr>
            <a:fld id="{418B3C13-8830-4139-BEF1-7CD58A072009}" type="slidenum">
              <a:rPr lang="en-AU">
                <a:solidFill>
                  <a:prstClr val="black"/>
                </a:solidFill>
                <a:latin typeface="Calibri" panose="020F0502020204030204"/>
              </a:rPr>
              <a:pPr defTabSz="915497">
                <a:defRPr/>
              </a:pPr>
              <a:t>1</a:t>
            </a:fld>
            <a:endParaRPr lang="en-AU" dirty="0">
              <a:solidFill>
                <a:prstClr val="black"/>
              </a:solidFill>
              <a:latin typeface="Calibri" panose="020F0502020204030204"/>
            </a:endParaRPr>
          </a:p>
        </p:txBody>
      </p:sp>
    </p:spTree>
    <p:extLst>
      <p:ext uri="{BB962C8B-B14F-4D97-AF65-F5344CB8AC3E}">
        <p14:creationId xmlns:p14="http://schemas.microsoft.com/office/powerpoint/2010/main" val="4288142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E5BED-A436-2664-1361-31AC996C6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7E9A0-726D-27E1-ADD1-232BA324A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B30DF-53BE-2539-F793-DD7C7BB5247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1153AEF-ECB0-6A67-CDE1-B05A036E40E1}"/>
              </a:ext>
            </a:extLst>
          </p:cNvPr>
          <p:cNvSpPr>
            <a:spLocks noGrp="1"/>
          </p:cNvSpPr>
          <p:nvPr>
            <p:ph type="sldNum" sz="quarter" idx="5"/>
          </p:nvPr>
        </p:nvSpPr>
        <p:spPr/>
        <p:txBody>
          <a:bodyPr/>
          <a:lstStyle/>
          <a:p>
            <a:fld id="{F2DF76DB-605D-421B-9CB2-50E318919C1C}" type="slidenum">
              <a:rPr lang="en-AU" smtClean="0"/>
              <a:t>55</a:t>
            </a:fld>
            <a:endParaRPr lang="en-AU" dirty="0"/>
          </a:p>
        </p:txBody>
      </p:sp>
    </p:spTree>
    <p:extLst>
      <p:ext uri="{BB962C8B-B14F-4D97-AF65-F5344CB8AC3E}">
        <p14:creationId xmlns:p14="http://schemas.microsoft.com/office/powerpoint/2010/main" val="2883567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10527-FDA8-1184-A265-4C2FD68F89BB}"/>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BEB1B3BE-7EC8-8065-20C4-4DCCAF379634}"/>
              </a:ext>
            </a:extLst>
          </p:cNvPr>
          <p:cNvSpPr>
            <a:spLocks noGrp="1" noRot="1" noChangeAspect="1" noChangeArrowheads="1" noTextEdit="1"/>
          </p:cNvSpPr>
          <p:nvPr>
            <p:ph type="sldImg"/>
          </p:nvPr>
        </p:nvSpPr>
        <p:spPr>
          <a:xfrm>
            <a:off x="15875" y="708025"/>
            <a:ext cx="7078663" cy="3983038"/>
          </a:xfrm>
          <a:ln/>
        </p:spPr>
      </p:sp>
      <p:sp>
        <p:nvSpPr>
          <p:cNvPr id="46083" name="Rectangle 3">
            <a:extLst>
              <a:ext uri="{FF2B5EF4-FFF2-40B4-BE49-F238E27FC236}">
                <a16:creationId xmlns:a16="http://schemas.microsoft.com/office/drawing/2014/main" id="{DCFC0631-DE12-1902-B655-2C7B979A4AE8}"/>
              </a:ext>
            </a:extLst>
          </p:cNvPr>
          <p:cNvSpPr>
            <a:spLocks noGrp="1" noChangeArrowheads="1"/>
          </p:cNvSpPr>
          <p:nvPr>
            <p:ph type="body" idx="1"/>
          </p:nvPr>
        </p:nvSpPr>
        <p:spPr>
          <a:xfrm>
            <a:off x="887280" y="5026042"/>
            <a:ext cx="5330085" cy="4130675"/>
          </a:xfrm>
          <a:noFill/>
        </p:spPr>
        <p:txBody>
          <a:bodyPr lIns="91709" tIns="45853" rIns="91709" bIns="45853"/>
          <a:lstStyle/>
          <a:p>
            <a:endParaRPr lang="en-AU" altLang="en-US" sz="1200" dirty="0"/>
          </a:p>
        </p:txBody>
      </p:sp>
    </p:spTree>
    <p:extLst>
      <p:ext uri="{BB962C8B-B14F-4D97-AF65-F5344CB8AC3E}">
        <p14:creationId xmlns:p14="http://schemas.microsoft.com/office/powerpoint/2010/main" val="3135961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94B80-B756-49F0-5927-404F4B3AC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306EEF-D72B-6AC1-2B4C-26AB1AC0D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46E96-B1F3-323E-5177-96F352554B5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CAE4246-7163-EACE-108A-8B32A93EC411}"/>
              </a:ext>
            </a:extLst>
          </p:cNvPr>
          <p:cNvSpPr>
            <a:spLocks noGrp="1"/>
          </p:cNvSpPr>
          <p:nvPr>
            <p:ph type="sldNum" sz="quarter" idx="5"/>
          </p:nvPr>
        </p:nvSpPr>
        <p:spPr/>
        <p:txBody>
          <a:bodyPr/>
          <a:lstStyle/>
          <a:p>
            <a:fld id="{F2DF76DB-605D-421B-9CB2-50E318919C1C}" type="slidenum">
              <a:rPr lang="en-AU" smtClean="0"/>
              <a:t>69</a:t>
            </a:fld>
            <a:endParaRPr lang="en-AU"/>
          </a:p>
        </p:txBody>
      </p:sp>
    </p:spTree>
    <p:extLst>
      <p:ext uri="{BB962C8B-B14F-4D97-AF65-F5344CB8AC3E}">
        <p14:creationId xmlns:p14="http://schemas.microsoft.com/office/powerpoint/2010/main" val="732417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351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61BAA-7B5C-35D2-E48B-E455739A3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7DB5E-72B7-91BC-5FBF-06C1247CC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6D89B-3584-71D3-55C9-3EC53D988E4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856DD29-354B-B170-8A55-573C17BB27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494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5497"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5497"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489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EB9F8-06D5-B1C3-DF58-F598D209D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13615-300D-2772-BAF9-F9F5FD3EF8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9A731-4A58-6AA6-AFDC-0931ADC0C74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F60A33E-513F-97BC-9C83-CCF0D4179E8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B3C13-8830-4139-BEF1-7CD58A072009}"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6292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03EE3-5336-098C-64E4-031E382B9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2C245B-57F5-8172-CE9D-0F5A8BAA49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279FCF-080A-193F-B8D5-E30B0FF9A8C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AB5F1DF-A8A8-4B3E-D830-08120182C055}"/>
              </a:ext>
            </a:extLst>
          </p:cNvPr>
          <p:cNvSpPr>
            <a:spLocks noGrp="1"/>
          </p:cNvSpPr>
          <p:nvPr>
            <p:ph type="sldNum" sz="quarter" idx="5"/>
          </p:nvPr>
        </p:nvSpPr>
        <p:spPr/>
        <p:txBody>
          <a:bodyPr/>
          <a:lstStyle/>
          <a:p>
            <a:fld id="{F2DF76DB-605D-421B-9CB2-50E318919C1C}" type="slidenum">
              <a:rPr lang="en-AU" smtClean="0"/>
              <a:t>40</a:t>
            </a:fld>
            <a:endParaRPr lang="en-AU"/>
          </a:p>
        </p:txBody>
      </p:sp>
    </p:spTree>
    <p:extLst>
      <p:ext uri="{BB962C8B-B14F-4D97-AF65-F5344CB8AC3E}">
        <p14:creationId xmlns:p14="http://schemas.microsoft.com/office/powerpoint/2010/main" val="1598704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45F3C-E9BA-24AC-F5FB-77DC2BE2A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F4517-BE49-0AF4-A8FB-BCF0D9038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5F1E4-0470-B773-D261-451F016BB5F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9267841-D79A-DC64-2D31-09AD9FE6F9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34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D04E8-DE54-C273-C618-6CE5B4EC3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E15D2-268E-70AB-9EB3-2A6DB2756E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D57961-AE2C-881C-925C-4FC04815415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7ED5222-EB59-F29C-9097-BD7BAE2A56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1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AU" sz="11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53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03767-AD49-B97D-1F55-B015C18F6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982FF-9EB9-018A-5A66-8D9D5FC31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39BA5-AA35-09CA-5EBE-3BA3640180C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1B61003-F74F-1FF6-4ABD-9B66EE0833C4}"/>
              </a:ext>
            </a:extLst>
          </p:cNvPr>
          <p:cNvSpPr>
            <a:spLocks noGrp="1"/>
          </p:cNvSpPr>
          <p:nvPr>
            <p:ph type="sldNum" sz="quarter" idx="5"/>
          </p:nvPr>
        </p:nvSpPr>
        <p:spPr/>
        <p:txBody>
          <a:bodyPr/>
          <a:lstStyle/>
          <a:p>
            <a:fld id="{F2DF76DB-605D-421B-9CB2-50E318919C1C}" type="slidenum">
              <a:rPr lang="en-AU" smtClean="0"/>
              <a:t>50</a:t>
            </a:fld>
            <a:endParaRPr lang="en-AU"/>
          </a:p>
        </p:txBody>
      </p:sp>
    </p:spTree>
    <p:extLst>
      <p:ext uri="{BB962C8B-B14F-4D97-AF65-F5344CB8AC3E}">
        <p14:creationId xmlns:p14="http://schemas.microsoft.com/office/powerpoint/2010/main" val="3840039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DAA6D-D677-BBBD-7E03-A494C0ED6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DBA12-BB1B-9068-67B9-CB7FD84AE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458C2-5F1B-A98E-C0D7-907A76F8185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E1D6223-B52B-F940-C6D9-AC9872278F16}"/>
              </a:ext>
            </a:extLst>
          </p:cNvPr>
          <p:cNvSpPr>
            <a:spLocks noGrp="1"/>
          </p:cNvSpPr>
          <p:nvPr>
            <p:ph type="sldNum" sz="quarter" idx="5"/>
          </p:nvPr>
        </p:nvSpPr>
        <p:spPr/>
        <p:txBody>
          <a:bodyPr/>
          <a:lstStyle/>
          <a:p>
            <a:fld id="{F2DF76DB-605D-421B-9CB2-50E318919C1C}" type="slidenum">
              <a:rPr lang="en-AU" smtClean="0"/>
              <a:t>51</a:t>
            </a:fld>
            <a:endParaRPr lang="en-AU"/>
          </a:p>
        </p:txBody>
      </p:sp>
    </p:spTree>
    <p:extLst>
      <p:ext uri="{BB962C8B-B14F-4D97-AF65-F5344CB8AC3E}">
        <p14:creationId xmlns:p14="http://schemas.microsoft.com/office/powerpoint/2010/main" val="41535611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grpSp>
        <p:nvGrpSpPr>
          <p:cNvPr id="37" name="Group 36">
            <a:extLst>
              <a:ext uri="{FF2B5EF4-FFF2-40B4-BE49-F238E27FC236}">
                <a16:creationId xmlns:a16="http://schemas.microsoft.com/office/drawing/2014/main" id="{C3D9AEF8-8EB2-443C-9607-53B8A3041DB0}"/>
              </a:ext>
            </a:extLst>
          </p:cNvPr>
          <p:cNvGrpSpPr/>
          <p:nvPr userDrawn="1"/>
        </p:nvGrpSpPr>
        <p:grpSpPr>
          <a:xfrm>
            <a:off x="1466975" y="1323574"/>
            <a:ext cx="3162180" cy="4153311"/>
            <a:chOff x="8469313" y="1968500"/>
            <a:chExt cx="7445375" cy="9779000"/>
          </a:xfrm>
        </p:grpSpPr>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8469313" y="1968500"/>
              <a:ext cx="7445375" cy="977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9" name="Freeform 5">
              <a:extLst>
                <a:ext uri="{FF2B5EF4-FFF2-40B4-BE49-F238E27FC236}">
                  <a16:creationId xmlns:a16="http://schemas.microsoft.com/office/drawing/2014/main" id="{FBACB17F-67A3-4A1E-9CF2-44A893C1A810}"/>
                </a:ext>
              </a:extLst>
            </p:cNvPr>
            <p:cNvSpPr>
              <a:spLocks/>
            </p:cNvSpPr>
            <p:nvPr userDrawn="1"/>
          </p:nvSpPr>
          <p:spPr bwMode="auto">
            <a:xfrm>
              <a:off x="12039601" y="8234363"/>
              <a:ext cx="214313" cy="309563"/>
            </a:xfrm>
            <a:custGeom>
              <a:avLst/>
              <a:gdLst>
                <a:gd name="T0" fmla="*/ 0 w 57"/>
                <a:gd name="T1" fmla="*/ 34 h 83"/>
                <a:gd name="T2" fmla="*/ 29 w 57"/>
                <a:gd name="T3" fmla="*/ 0 h 83"/>
                <a:gd name="T4" fmla="*/ 57 w 57"/>
                <a:gd name="T5" fmla="*/ 34 h 83"/>
                <a:gd name="T6" fmla="*/ 57 w 57"/>
                <a:gd name="T7" fmla="*/ 50 h 83"/>
                <a:gd name="T8" fmla="*/ 29 w 57"/>
                <a:gd name="T9" fmla="*/ 83 h 83"/>
                <a:gd name="T10" fmla="*/ 0 w 57"/>
                <a:gd name="T11" fmla="*/ 50 h 83"/>
                <a:gd name="T12" fmla="*/ 0 w 57"/>
                <a:gd name="T13" fmla="*/ 34 h 83"/>
              </a:gdLst>
              <a:ahLst/>
              <a:cxnLst>
                <a:cxn ang="0">
                  <a:pos x="T0" y="T1"/>
                </a:cxn>
                <a:cxn ang="0">
                  <a:pos x="T2" y="T3"/>
                </a:cxn>
                <a:cxn ang="0">
                  <a:pos x="T4" y="T5"/>
                </a:cxn>
                <a:cxn ang="0">
                  <a:pos x="T6" y="T7"/>
                </a:cxn>
                <a:cxn ang="0">
                  <a:pos x="T8" y="T9"/>
                </a:cxn>
                <a:cxn ang="0">
                  <a:pos x="T10" y="T11"/>
                </a:cxn>
                <a:cxn ang="0">
                  <a:pos x="T12" y="T13"/>
                </a:cxn>
              </a:cxnLst>
              <a:rect l="0" t="0" r="r" b="b"/>
              <a:pathLst>
                <a:path w="57" h="83">
                  <a:moveTo>
                    <a:pt x="0" y="34"/>
                  </a:moveTo>
                  <a:cubicBezTo>
                    <a:pt x="0" y="15"/>
                    <a:pt x="13" y="0"/>
                    <a:pt x="29" y="0"/>
                  </a:cubicBezTo>
                  <a:cubicBezTo>
                    <a:pt x="44" y="0"/>
                    <a:pt x="57" y="15"/>
                    <a:pt x="57" y="34"/>
                  </a:cubicBezTo>
                  <a:cubicBezTo>
                    <a:pt x="57" y="50"/>
                    <a:pt x="57" y="50"/>
                    <a:pt x="57" y="50"/>
                  </a:cubicBezTo>
                  <a:cubicBezTo>
                    <a:pt x="57" y="68"/>
                    <a:pt x="44" y="83"/>
                    <a:pt x="29" y="83"/>
                  </a:cubicBezTo>
                  <a:cubicBezTo>
                    <a:pt x="13" y="83"/>
                    <a:pt x="0" y="68"/>
                    <a:pt x="0" y="50"/>
                  </a:cubicBezTo>
                  <a:lnTo>
                    <a:pt x="0" y="3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0" name="Freeform 6">
              <a:extLst>
                <a:ext uri="{FF2B5EF4-FFF2-40B4-BE49-F238E27FC236}">
                  <a16:creationId xmlns:a16="http://schemas.microsoft.com/office/drawing/2014/main" id="{8FEE4D53-8DE0-4E9F-B368-EE48062A969D}"/>
                </a:ext>
              </a:extLst>
            </p:cNvPr>
            <p:cNvSpPr>
              <a:spLocks/>
            </p:cNvSpPr>
            <p:nvPr userDrawn="1"/>
          </p:nvSpPr>
          <p:spPr bwMode="auto">
            <a:xfrm>
              <a:off x="11107738" y="8480425"/>
              <a:ext cx="2085975" cy="339725"/>
            </a:xfrm>
            <a:custGeom>
              <a:avLst/>
              <a:gdLst>
                <a:gd name="T0" fmla="*/ 312 w 557"/>
                <a:gd name="T1" fmla="*/ 3 h 91"/>
                <a:gd name="T2" fmla="*/ 246 w 557"/>
                <a:gd name="T3" fmla="*/ 3 h 91"/>
                <a:gd name="T4" fmla="*/ 33 w 557"/>
                <a:gd name="T5" fmla="*/ 45 h 91"/>
                <a:gd name="T6" fmla="*/ 0 w 557"/>
                <a:gd name="T7" fmla="*/ 71 h 91"/>
                <a:gd name="T8" fmla="*/ 34 w 557"/>
                <a:gd name="T9" fmla="*/ 91 h 91"/>
                <a:gd name="T10" fmla="*/ 524 w 557"/>
                <a:gd name="T11" fmla="*/ 91 h 91"/>
                <a:gd name="T12" fmla="*/ 557 w 557"/>
                <a:gd name="T13" fmla="*/ 71 h 91"/>
                <a:gd name="T14" fmla="*/ 524 w 557"/>
                <a:gd name="T15" fmla="*/ 45 h 91"/>
                <a:gd name="T16" fmla="*/ 312 w 557"/>
                <a:gd name="T17" fmla="*/ 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91">
                  <a:moveTo>
                    <a:pt x="312" y="3"/>
                  </a:moveTo>
                  <a:cubicBezTo>
                    <a:pt x="294" y="0"/>
                    <a:pt x="264" y="0"/>
                    <a:pt x="246" y="3"/>
                  </a:cubicBezTo>
                  <a:cubicBezTo>
                    <a:pt x="33" y="45"/>
                    <a:pt x="33" y="45"/>
                    <a:pt x="33" y="45"/>
                  </a:cubicBezTo>
                  <a:cubicBezTo>
                    <a:pt x="15" y="48"/>
                    <a:pt x="0" y="60"/>
                    <a:pt x="0" y="71"/>
                  </a:cubicBezTo>
                  <a:cubicBezTo>
                    <a:pt x="0" y="82"/>
                    <a:pt x="16" y="91"/>
                    <a:pt x="34" y="91"/>
                  </a:cubicBezTo>
                  <a:cubicBezTo>
                    <a:pt x="524" y="91"/>
                    <a:pt x="524" y="91"/>
                    <a:pt x="524" y="91"/>
                  </a:cubicBezTo>
                  <a:cubicBezTo>
                    <a:pt x="542" y="91"/>
                    <a:pt x="557" y="82"/>
                    <a:pt x="557" y="71"/>
                  </a:cubicBezTo>
                  <a:cubicBezTo>
                    <a:pt x="557" y="60"/>
                    <a:pt x="542" y="48"/>
                    <a:pt x="524" y="45"/>
                  </a:cubicBezTo>
                  <a:lnTo>
                    <a:pt x="312" y="3"/>
                  </a:lnTo>
                  <a:close/>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3" name="Freeform 7">
              <a:extLst>
                <a:ext uri="{FF2B5EF4-FFF2-40B4-BE49-F238E27FC236}">
                  <a16:creationId xmlns:a16="http://schemas.microsoft.com/office/drawing/2014/main" id="{1C41073A-E812-4740-8596-25B58CDA03BA}"/>
                </a:ext>
              </a:extLst>
            </p:cNvPr>
            <p:cNvSpPr>
              <a:spLocks/>
            </p:cNvSpPr>
            <p:nvPr userDrawn="1"/>
          </p:nvSpPr>
          <p:spPr bwMode="auto">
            <a:xfrm>
              <a:off x="10707688" y="5597525"/>
              <a:ext cx="931863" cy="935038"/>
            </a:xfrm>
            <a:custGeom>
              <a:avLst/>
              <a:gdLst>
                <a:gd name="T0" fmla="*/ 0 w 587"/>
                <a:gd name="T1" fmla="*/ 24 h 589"/>
                <a:gd name="T2" fmla="*/ 564 w 587"/>
                <a:gd name="T3" fmla="*/ 589 h 589"/>
                <a:gd name="T4" fmla="*/ 587 w 587"/>
                <a:gd name="T5" fmla="*/ 535 h 589"/>
                <a:gd name="T6" fmla="*/ 54 w 587"/>
                <a:gd name="T7" fmla="*/ 0 h 589"/>
                <a:gd name="T8" fmla="*/ 0 w 587"/>
                <a:gd name="T9" fmla="*/ 24 h 589"/>
              </a:gdLst>
              <a:ahLst/>
              <a:cxnLst>
                <a:cxn ang="0">
                  <a:pos x="T0" y="T1"/>
                </a:cxn>
                <a:cxn ang="0">
                  <a:pos x="T2" y="T3"/>
                </a:cxn>
                <a:cxn ang="0">
                  <a:pos x="T4" y="T5"/>
                </a:cxn>
                <a:cxn ang="0">
                  <a:pos x="T6" y="T7"/>
                </a:cxn>
                <a:cxn ang="0">
                  <a:pos x="T8" y="T9"/>
                </a:cxn>
              </a:cxnLst>
              <a:rect l="0" t="0" r="r" b="b"/>
              <a:pathLst>
                <a:path w="587" h="589">
                  <a:moveTo>
                    <a:pt x="0" y="24"/>
                  </a:moveTo>
                  <a:lnTo>
                    <a:pt x="564" y="589"/>
                  </a:lnTo>
                  <a:lnTo>
                    <a:pt x="587" y="535"/>
                  </a:lnTo>
                  <a:lnTo>
                    <a:pt x="54" y="0"/>
                  </a:lnTo>
                  <a:lnTo>
                    <a:pt x="0" y="2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4" name="Freeform 8">
              <a:extLst>
                <a:ext uri="{FF2B5EF4-FFF2-40B4-BE49-F238E27FC236}">
                  <a16:creationId xmlns:a16="http://schemas.microsoft.com/office/drawing/2014/main" id="{47EC8435-45F5-4D23-8AD2-6D8437108997}"/>
                </a:ext>
              </a:extLst>
            </p:cNvPr>
            <p:cNvSpPr>
              <a:spLocks/>
            </p:cNvSpPr>
            <p:nvPr userDrawn="1"/>
          </p:nvSpPr>
          <p:spPr bwMode="auto">
            <a:xfrm>
              <a:off x="10583863" y="5635625"/>
              <a:ext cx="1019175" cy="1020763"/>
            </a:xfrm>
            <a:custGeom>
              <a:avLst/>
              <a:gdLst>
                <a:gd name="T0" fmla="*/ 19 w 272"/>
                <a:gd name="T1" fmla="*/ 6 h 273"/>
                <a:gd name="T2" fmla="*/ 12 w 272"/>
                <a:gd name="T3" fmla="*/ 43 h 273"/>
                <a:gd name="T4" fmla="*/ 229 w 272"/>
                <a:gd name="T5" fmla="*/ 260 h 273"/>
                <a:gd name="T6" fmla="*/ 266 w 272"/>
                <a:gd name="T7" fmla="*/ 253 h 273"/>
                <a:gd name="T8" fmla="*/ 272 w 272"/>
                <a:gd name="T9" fmla="*/ 240 h 273"/>
                <a:gd name="T10" fmla="*/ 33 w 272"/>
                <a:gd name="T11" fmla="*/ 0 h 273"/>
                <a:gd name="T12" fmla="*/ 19 w 272"/>
                <a:gd name="T13" fmla="*/ 6 h 273"/>
              </a:gdLst>
              <a:ahLst/>
              <a:cxnLst>
                <a:cxn ang="0">
                  <a:pos x="T0" y="T1"/>
                </a:cxn>
                <a:cxn ang="0">
                  <a:pos x="T2" y="T3"/>
                </a:cxn>
                <a:cxn ang="0">
                  <a:pos x="T4" y="T5"/>
                </a:cxn>
                <a:cxn ang="0">
                  <a:pos x="T6" y="T7"/>
                </a:cxn>
                <a:cxn ang="0">
                  <a:pos x="T8" y="T9"/>
                </a:cxn>
                <a:cxn ang="0">
                  <a:pos x="T10" y="T11"/>
                </a:cxn>
                <a:cxn ang="0">
                  <a:pos x="T12" y="T13"/>
                </a:cxn>
              </a:cxnLst>
              <a:rect l="0" t="0" r="r" b="b"/>
              <a:pathLst>
                <a:path w="272" h="273">
                  <a:moveTo>
                    <a:pt x="19" y="6"/>
                  </a:moveTo>
                  <a:cubicBezTo>
                    <a:pt x="3" y="13"/>
                    <a:pt x="0" y="30"/>
                    <a:pt x="12" y="43"/>
                  </a:cubicBezTo>
                  <a:cubicBezTo>
                    <a:pt x="229" y="260"/>
                    <a:pt x="229" y="260"/>
                    <a:pt x="229" y="260"/>
                  </a:cubicBezTo>
                  <a:cubicBezTo>
                    <a:pt x="242" y="273"/>
                    <a:pt x="259" y="270"/>
                    <a:pt x="266" y="253"/>
                  </a:cubicBezTo>
                  <a:cubicBezTo>
                    <a:pt x="272" y="240"/>
                    <a:pt x="272" y="240"/>
                    <a:pt x="272" y="240"/>
                  </a:cubicBezTo>
                  <a:cubicBezTo>
                    <a:pt x="33" y="0"/>
                    <a:pt x="33" y="0"/>
                    <a:pt x="33" y="0"/>
                  </a:cubicBezTo>
                  <a:lnTo>
                    <a:pt x="1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5" name="Freeform 9">
              <a:extLst>
                <a:ext uri="{FF2B5EF4-FFF2-40B4-BE49-F238E27FC236}">
                  <a16:creationId xmlns:a16="http://schemas.microsoft.com/office/drawing/2014/main" id="{291B8BE0-0F0B-4F15-AAAE-4CA7171ECAE3}"/>
                </a:ext>
              </a:extLst>
            </p:cNvPr>
            <p:cNvSpPr>
              <a:spLocks/>
            </p:cNvSpPr>
            <p:nvPr userDrawn="1"/>
          </p:nvSpPr>
          <p:spPr bwMode="auto">
            <a:xfrm>
              <a:off x="12126913" y="6854825"/>
              <a:ext cx="1089025" cy="1128713"/>
            </a:xfrm>
            <a:custGeom>
              <a:avLst/>
              <a:gdLst>
                <a:gd name="T0" fmla="*/ 13 w 291"/>
                <a:gd name="T1" fmla="*/ 302 h 302"/>
                <a:gd name="T2" fmla="*/ 5 w 291"/>
                <a:gd name="T3" fmla="*/ 298 h 302"/>
                <a:gd name="T4" fmla="*/ 4 w 291"/>
                <a:gd name="T5" fmla="*/ 282 h 302"/>
                <a:gd name="T6" fmla="*/ 269 w 291"/>
                <a:gd name="T7" fmla="*/ 5 h 302"/>
                <a:gd name="T8" fmla="*/ 286 w 291"/>
                <a:gd name="T9" fmla="*/ 5 h 302"/>
                <a:gd name="T10" fmla="*/ 286 w 291"/>
                <a:gd name="T11" fmla="*/ 22 h 302"/>
                <a:gd name="T12" fmla="*/ 21 w 291"/>
                <a:gd name="T13" fmla="*/ 298 h 302"/>
                <a:gd name="T14" fmla="*/ 13 w 291"/>
                <a:gd name="T15" fmla="*/ 302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2">
                  <a:moveTo>
                    <a:pt x="13" y="302"/>
                  </a:moveTo>
                  <a:cubicBezTo>
                    <a:pt x="10" y="302"/>
                    <a:pt x="7" y="301"/>
                    <a:pt x="5" y="298"/>
                  </a:cubicBezTo>
                  <a:cubicBezTo>
                    <a:pt x="0" y="294"/>
                    <a:pt x="0" y="286"/>
                    <a:pt x="4" y="282"/>
                  </a:cubicBezTo>
                  <a:cubicBezTo>
                    <a:pt x="269" y="5"/>
                    <a:pt x="269" y="5"/>
                    <a:pt x="269" y="5"/>
                  </a:cubicBezTo>
                  <a:cubicBezTo>
                    <a:pt x="274" y="1"/>
                    <a:pt x="281" y="0"/>
                    <a:pt x="286" y="5"/>
                  </a:cubicBezTo>
                  <a:cubicBezTo>
                    <a:pt x="290" y="10"/>
                    <a:pt x="291" y="17"/>
                    <a:pt x="286" y="22"/>
                  </a:cubicBezTo>
                  <a:cubicBezTo>
                    <a:pt x="21" y="298"/>
                    <a:pt x="21" y="298"/>
                    <a:pt x="21" y="298"/>
                  </a:cubicBezTo>
                  <a:cubicBezTo>
                    <a:pt x="19" y="301"/>
                    <a:pt x="16" y="302"/>
                    <a:pt x="13" y="302"/>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27" name="Freeform 10">
              <a:extLst>
                <a:ext uri="{FF2B5EF4-FFF2-40B4-BE49-F238E27FC236}">
                  <a16:creationId xmlns:a16="http://schemas.microsoft.com/office/drawing/2014/main" id="{FA82D773-62B1-47EC-9CAE-2DC1CA1E3990}"/>
                </a:ext>
              </a:extLst>
            </p:cNvPr>
            <p:cNvSpPr>
              <a:spLocks/>
            </p:cNvSpPr>
            <p:nvPr userDrawn="1"/>
          </p:nvSpPr>
          <p:spPr bwMode="auto">
            <a:xfrm>
              <a:off x="12249151" y="6970713"/>
              <a:ext cx="1090613" cy="1123950"/>
            </a:xfrm>
            <a:custGeom>
              <a:avLst/>
              <a:gdLst>
                <a:gd name="T0" fmla="*/ 13 w 291"/>
                <a:gd name="T1" fmla="*/ 301 h 301"/>
                <a:gd name="T2" fmla="*/ 5 w 291"/>
                <a:gd name="T3" fmla="*/ 297 h 301"/>
                <a:gd name="T4" fmla="*/ 4 w 291"/>
                <a:gd name="T5" fmla="*/ 281 h 301"/>
                <a:gd name="T6" fmla="*/ 269 w 291"/>
                <a:gd name="T7" fmla="*/ 4 h 301"/>
                <a:gd name="T8" fmla="*/ 286 w 291"/>
                <a:gd name="T9" fmla="*/ 4 h 301"/>
                <a:gd name="T10" fmla="*/ 286 w 291"/>
                <a:gd name="T11" fmla="*/ 21 h 301"/>
                <a:gd name="T12" fmla="*/ 21 w 291"/>
                <a:gd name="T13" fmla="*/ 297 h 301"/>
                <a:gd name="T14" fmla="*/ 13 w 291"/>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1">
                  <a:moveTo>
                    <a:pt x="13" y="301"/>
                  </a:moveTo>
                  <a:cubicBezTo>
                    <a:pt x="10" y="301"/>
                    <a:pt x="7" y="300"/>
                    <a:pt x="5" y="297"/>
                  </a:cubicBezTo>
                  <a:cubicBezTo>
                    <a:pt x="0" y="293"/>
                    <a:pt x="0" y="286"/>
                    <a:pt x="4" y="281"/>
                  </a:cubicBezTo>
                  <a:cubicBezTo>
                    <a:pt x="269" y="4"/>
                    <a:pt x="269" y="4"/>
                    <a:pt x="269" y="4"/>
                  </a:cubicBezTo>
                  <a:cubicBezTo>
                    <a:pt x="274" y="0"/>
                    <a:pt x="281" y="0"/>
                    <a:pt x="286" y="4"/>
                  </a:cubicBezTo>
                  <a:cubicBezTo>
                    <a:pt x="291" y="9"/>
                    <a:pt x="291" y="16"/>
                    <a:pt x="286" y="21"/>
                  </a:cubicBezTo>
                  <a:cubicBezTo>
                    <a:pt x="21" y="297"/>
                    <a:pt x="21" y="297"/>
                    <a:pt x="21" y="297"/>
                  </a:cubicBezTo>
                  <a:cubicBezTo>
                    <a:pt x="19" y="300"/>
                    <a:pt x="16" y="301"/>
                    <a:pt x="13" y="301"/>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29" name="Freeform 11">
              <a:extLst>
                <a:ext uri="{FF2B5EF4-FFF2-40B4-BE49-F238E27FC236}">
                  <a16:creationId xmlns:a16="http://schemas.microsoft.com/office/drawing/2014/main" id="{F61394F7-C384-438C-8347-A5766D8E56AC}"/>
                </a:ext>
              </a:extLst>
            </p:cNvPr>
            <p:cNvSpPr>
              <a:spLocks/>
            </p:cNvSpPr>
            <p:nvPr userDrawn="1"/>
          </p:nvSpPr>
          <p:spPr bwMode="auto">
            <a:xfrm>
              <a:off x="12111038" y="5784850"/>
              <a:ext cx="1130300" cy="1084263"/>
            </a:xfrm>
            <a:custGeom>
              <a:avLst/>
              <a:gdLst>
                <a:gd name="T0" fmla="*/ 289 w 302"/>
                <a:gd name="T1" fmla="*/ 290 h 290"/>
                <a:gd name="T2" fmla="*/ 281 w 302"/>
                <a:gd name="T3" fmla="*/ 286 h 290"/>
                <a:gd name="T4" fmla="*/ 5 w 302"/>
                <a:gd name="T5" fmla="*/ 21 h 290"/>
                <a:gd name="T6" fmla="*/ 4 w 302"/>
                <a:gd name="T7" fmla="*/ 5 h 290"/>
                <a:gd name="T8" fmla="*/ 21 w 302"/>
                <a:gd name="T9" fmla="*/ 4 h 290"/>
                <a:gd name="T10" fmla="*/ 297 w 302"/>
                <a:gd name="T11" fmla="*/ 269 h 290"/>
                <a:gd name="T12" fmla="*/ 298 w 302"/>
                <a:gd name="T13" fmla="*/ 286 h 290"/>
                <a:gd name="T14" fmla="*/ 289 w 302"/>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290">
                  <a:moveTo>
                    <a:pt x="289" y="290"/>
                  </a:moveTo>
                  <a:cubicBezTo>
                    <a:pt x="286" y="290"/>
                    <a:pt x="283" y="288"/>
                    <a:pt x="281" y="286"/>
                  </a:cubicBezTo>
                  <a:cubicBezTo>
                    <a:pt x="5" y="21"/>
                    <a:pt x="5" y="21"/>
                    <a:pt x="5" y="21"/>
                  </a:cubicBezTo>
                  <a:cubicBezTo>
                    <a:pt x="0" y="17"/>
                    <a:pt x="0" y="9"/>
                    <a:pt x="4" y="5"/>
                  </a:cubicBezTo>
                  <a:cubicBezTo>
                    <a:pt x="9" y="0"/>
                    <a:pt x="16" y="0"/>
                    <a:pt x="21" y="4"/>
                  </a:cubicBezTo>
                  <a:cubicBezTo>
                    <a:pt x="297" y="269"/>
                    <a:pt x="297" y="269"/>
                    <a:pt x="297" y="269"/>
                  </a:cubicBezTo>
                  <a:cubicBezTo>
                    <a:pt x="302" y="274"/>
                    <a:pt x="302" y="281"/>
                    <a:pt x="298" y="286"/>
                  </a:cubicBezTo>
                  <a:cubicBezTo>
                    <a:pt x="296" y="288"/>
                    <a:pt x="292" y="290"/>
                    <a:pt x="289"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0" name="Freeform 12">
              <a:extLst>
                <a:ext uri="{FF2B5EF4-FFF2-40B4-BE49-F238E27FC236}">
                  <a16:creationId xmlns:a16="http://schemas.microsoft.com/office/drawing/2014/main" id="{EC8A732B-3BAF-4090-8A06-8CCEACBC6DF9}"/>
                </a:ext>
              </a:extLst>
            </p:cNvPr>
            <p:cNvSpPr>
              <a:spLocks/>
            </p:cNvSpPr>
            <p:nvPr userDrawn="1"/>
          </p:nvSpPr>
          <p:spPr bwMode="auto">
            <a:xfrm>
              <a:off x="12220576" y="5665788"/>
              <a:ext cx="1133475" cy="1084263"/>
            </a:xfrm>
            <a:custGeom>
              <a:avLst/>
              <a:gdLst>
                <a:gd name="T0" fmla="*/ 290 w 303"/>
                <a:gd name="T1" fmla="*/ 290 h 290"/>
                <a:gd name="T2" fmla="*/ 282 w 303"/>
                <a:gd name="T3" fmla="*/ 287 h 290"/>
                <a:gd name="T4" fmla="*/ 5 w 303"/>
                <a:gd name="T5" fmla="*/ 22 h 290"/>
                <a:gd name="T6" fmla="*/ 5 w 303"/>
                <a:gd name="T7" fmla="*/ 5 h 290"/>
                <a:gd name="T8" fmla="*/ 22 w 303"/>
                <a:gd name="T9" fmla="*/ 5 h 290"/>
                <a:gd name="T10" fmla="*/ 298 w 303"/>
                <a:gd name="T11" fmla="*/ 269 h 290"/>
                <a:gd name="T12" fmla="*/ 298 w 303"/>
                <a:gd name="T13" fmla="*/ 286 h 290"/>
                <a:gd name="T14" fmla="*/ 290 w 303"/>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290">
                  <a:moveTo>
                    <a:pt x="290" y="290"/>
                  </a:moveTo>
                  <a:cubicBezTo>
                    <a:pt x="287" y="290"/>
                    <a:pt x="284" y="289"/>
                    <a:pt x="282" y="287"/>
                  </a:cubicBezTo>
                  <a:cubicBezTo>
                    <a:pt x="5" y="22"/>
                    <a:pt x="5" y="22"/>
                    <a:pt x="5" y="22"/>
                  </a:cubicBezTo>
                  <a:cubicBezTo>
                    <a:pt x="1" y="17"/>
                    <a:pt x="0" y="10"/>
                    <a:pt x="5" y="5"/>
                  </a:cubicBezTo>
                  <a:cubicBezTo>
                    <a:pt x="9" y="0"/>
                    <a:pt x="17" y="0"/>
                    <a:pt x="22" y="5"/>
                  </a:cubicBezTo>
                  <a:cubicBezTo>
                    <a:pt x="298" y="269"/>
                    <a:pt x="298" y="269"/>
                    <a:pt x="298" y="269"/>
                  </a:cubicBezTo>
                  <a:cubicBezTo>
                    <a:pt x="303" y="274"/>
                    <a:pt x="303" y="282"/>
                    <a:pt x="298" y="286"/>
                  </a:cubicBezTo>
                  <a:cubicBezTo>
                    <a:pt x="296" y="289"/>
                    <a:pt x="293" y="290"/>
                    <a:pt x="290"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1" name="Freeform 13">
              <a:extLst>
                <a:ext uri="{FF2B5EF4-FFF2-40B4-BE49-F238E27FC236}">
                  <a16:creationId xmlns:a16="http://schemas.microsoft.com/office/drawing/2014/main" id="{60713F4F-9653-40D7-B39D-6A839FB17333}"/>
                </a:ext>
              </a:extLst>
            </p:cNvPr>
            <p:cNvSpPr>
              <a:spLocks noEditPoints="1"/>
            </p:cNvSpPr>
            <p:nvPr userDrawn="1"/>
          </p:nvSpPr>
          <p:spPr bwMode="auto">
            <a:xfrm>
              <a:off x="13119101" y="6656388"/>
              <a:ext cx="384175" cy="384175"/>
            </a:xfrm>
            <a:custGeom>
              <a:avLst/>
              <a:gdLst>
                <a:gd name="T0" fmla="*/ 51 w 103"/>
                <a:gd name="T1" fmla="*/ 35 h 103"/>
                <a:gd name="T2" fmla="*/ 35 w 103"/>
                <a:gd name="T3" fmla="*/ 51 h 103"/>
                <a:gd name="T4" fmla="*/ 51 w 103"/>
                <a:gd name="T5" fmla="*/ 67 h 103"/>
                <a:gd name="T6" fmla="*/ 67 w 103"/>
                <a:gd name="T7" fmla="*/ 51 h 103"/>
                <a:gd name="T8" fmla="*/ 51 w 103"/>
                <a:gd name="T9" fmla="*/ 35 h 103"/>
                <a:gd name="T10" fmla="*/ 51 w 103"/>
                <a:gd name="T11" fmla="*/ 103 h 103"/>
                <a:gd name="T12" fmla="*/ 0 w 103"/>
                <a:gd name="T13" fmla="*/ 51 h 103"/>
                <a:gd name="T14" fmla="*/ 51 w 103"/>
                <a:gd name="T15" fmla="*/ 0 h 103"/>
                <a:gd name="T16" fmla="*/ 103 w 103"/>
                <a:gd name="T17" fmla="*/ 51 h 103"/>
                <a:gd name="T18" fmla="*/ 51 w 103"/>
                <a:gd name="T19"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51" y="35"/>
                  </a:moveTo>
                  <a:cubicBezTo>
                    <a:pt x="42" y="35"/>
                    <a:pt x="35" y="43"/>
                    <a:pt x="35" y="51"/>
                  </a:cubicBezTo>
                  <a:cubicBezTo>
                    <a:pt x="35" y="60"/>
                    <a:pt x="42" y="67"/>
                    <a:pt x="51" y="67"/>
                  </a:cubicBezTo>
                  <a:cubicBezTo>
                    <a:pt x="60" y="67"/>
                    <a:pt x="67" y="60"/>
                    <a:pt x="67" y="51"/>
                  </a:cubicBezTo>
                  <a:cubicBezTo>
                    <a:pt x="67" y="43"/>
                    <a:pt x="60" y="35"/>
                    <a:pt x="51" y="35"/>
                  </a:cubicBezTo>
                  <a:moveTo>
                    <a:pt x="51" y="103"/>
                  </a:moveTo>
                  <a:cubicBezTo>
                    <a:pt x="23" y="103"/>
                    <a:pt x="0" y="80"/>
                    <a:pt x="0" y="51"/>
                  </a:cubicBezTo>
                  <a:cubicBezTo>
                    <a:pt x="0" y="23"/>
                    <a:pt x="23" y="0"/>
                    <a:pt x="51" y="0"/>
                  </a:cubicBezTo>
                  <a:cubicBezTo>
                    <a:pt x="80" y="0"/>
                    <a:pt x="103" y="23"/>
                    <a:pt x="103" y="51"/>
                  </a:cubicBezTo>
                  <a:cubicBezTo>
                    <a:pt x="103" y="80"/>
                    <a:pt x="80" y="103"/>
                    <a:pt x="51"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2" name="Freeform 14">
              <a:extLst>
                <a:ext uri="{FF2B5EF4-FFF2-40B4-BE49-F238E27FC236}">
                  <a16:creationId xmlns:a16="http://schemas.microsoft.com/office/drawing/2014/main" id="{AACCD0AE-33B5-4647-8E2F-74D4AC7E9302}"/>
                </a:ext>
              </a:extLst>
            </p:cNvPr>
            <p:cNvSpPr>
              <a:spLocks noEditPoints="1"/>
            </p:cNvSpPr>
            <p:nvPr userDrawn="1"/>
          </p:nvSpPr>
          <p:spPr bwMode="auto">
            <a:xfrm>
              <a:off x="11950701" y="7915275"/>
              <a:ext cx="385763" cy="388938"/>
            </a:xfrm>
            <a:custGeom>
              <a:avLst/>
              <a:gdLst>
                <a:gd name="T0" fmla="*/ 51 w 103"/>
                <a:gd name="T1" fmla="*/ 36 h 104"/>
                <a:gd name="T2" fmla="*/ 35 w 103"/>
                <a:gd name="T3" fmla="*/ 52 h 104"/>
                <a:gd name="T4" fmla="*/ 51 w 103"/>
                <a:gd name="T5" fmla="*/ 68 h 104"/>
                <a:gd name="T6" fmla="*/ 67 w 103"/>
                <a:gd name="T7" fmla="*/ 52 h 104"/>
                <a:gd name="T8" fmla="*/ 51 w 103"/>
                <a:gd name="T9" fmla="*/ 36 h 104"/>
                <a:gd name="T10" fmla="*/ 51 w 103"/>
                <a:gd name="T11" fmla="*/ 104 h 104"/>
                <a:gd name="T12" fmla="*/ 0 w 103"/>
                <a:gd name="T13" fmla="*/ 52 h 104"/>
                <a:gd name="T14" fmla="*/ 51 w 103"/>
                <a:gd name="T15" fmla="*/ 0 h 104"/>
                <a:gd name="T16" fmla="*/ 103 w 103"/>
                <a:gd name="T17" fmla="*/ 52 h 104"/>
                <a:gd name="T18" fmla="*/ 51 w 103"/>
                <a:gd name="T1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4">
                  <a:moveTo>
                    <a:pt x="51" y="36"/>
                  </a:moveTo>
                  <a:cubicBezTo>
                    <a:pt x="43" y="36"/>
                    <a:pt x="35" y="43"/>
                    <a:pt x="35" y="52"/>
                  </a:cubicBezTo>
                  <a:cubicBezTo>
                    <a:pt x="35" y="61"/>
                    <a:pt x="43" y="68"/>
                    <a:pt x="51" y="68"/>
                  </a:cubicBezTo>
                  <a:cubicBezTo>
                    <a:pt x="60" y="68"/>
                    <a:pt x="67" y="61"/>
                    <a:pt x="67" y="52"/>
                  </a:cubicBezTo>
                  <a:cubicBezTo>
                    <a:pt x="67" y="43"/>
                    <a:pt x="60" y="36"/>
                    <a:pt x="51" y="36"/>
                  </a:cubicBezTo>
                  <a:moveTo>
                    <a:pt x="51" y="104"/>
                  </a:moveTo>
                  <a:cubicBezTo>
                    <a:pt x="23" y="104"/>
                    <a:pt x="0" y="80"/>
                    <a:pt x="0" y="52"/>
                  </a:cubicBezTo>
                  <a:cubicBezTo>
                    <a:pt x="0" y="24"/>
                    <a:pt x="23" y="0"/>
                    <a:pt x="51" y="0"/>
                  </a:cubicBezTo>
                  <a:cubicBezTo>
                    <a:pt x="80" y="0"/>
                    <a:pt x="103" y="24"/>
                    <a:pt x="103" y="52"/>
                  </a:cubicBezTo>
                  <a:cubicBezTo>
                    <a:pt x="103" y="80"/>
                    <a:pt x="80" y="104"/>
                    <a:pt x="51" y="1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3" name="Freeform 15">
              <a:extLst>
                <a:ext uri="{FF2B5EF4-FFF2-40B4-BE49-F238E27FC236}">
                  <a16:creationId xmlns:a16="http://schemas.microsoft.com/office/drawing/2014/main" id="{DF566B14-B982-43C6-AB60-BA34CEFB3782}"/>
                </a:ext>
              </a:extLst>
            </p:cNvPr>
            <p:cNvSpPr>
              <a:spLocks/>
            </p:cNvSpPr>
            <p:nvPr userDrawn="1"/>
          </p:nvSpPr>
          <p:spPr bwMode="auto">
            <a:xfrm>
              <a:off x="11845926" y="5411788"/>
              <a:ext cx="523875" cy="522288"/>
            </a:xfrm>
            <a:custGeom>
              <a:avLst/>
              <a:gdLst>
                <a:gd name="T0" fmla="*/ 127 w 140"/>
                <a:gd name="T1" fmla="*/ 61 h 140"/>
                <a:gd name="T2" fmla="*/ 127 w 140"/>
                <a:gd name="T3" fmla="*/ 109 h 140"/>
                <a:gd name="T4" fmla="*/ 109 w 140"/>
                <a:gd name="T5" fmla="*/ 127 h 140"/>
                <a:gd name="T6" fmla="*/ 62 w 140"/>
                <a:gd name="T7" fmla="*/ 127 h 140"/>
                <a:gd name="T8" fmla="*/ 14 w 140"/>
                <a:gd name="T9" fmla="*/ 78 h 140"/>
                <a:gd name="T10" fmla="*/ 14 w 140"/>
                <a:gd name="T11" fmla="*/ 31 h 140"/>
                <a:gd name="T12" fmla="*/ 31 w 140"/>
                <a:gd name="T13" fmla="*/ 13 h 140"/>
                <a:gd name="T14" fmla="*/ 79 w 140"/>
                <a:gd name="T15" fmla="*/ 13 h 140"/>
                <a:gd name="T16" fmla="*/ 127 w 140"/>
                <a:gd name="T17" fmla="*/ 6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40">
                  <a:moveTo>
                    <a:pt x="127" y="61"/>
                  </a:moveTo>
                  <a:cubicBezTo>
                    <a:pt x="140" y="75"/>
                    <a:pt x="140" y="96"/>
                    <a:pt x="127" y="109"/>
                  </a:cubicBezTo>
                  <a:cubicBezTo>
                    <a:pt x="109" y="127"/>
                    <a:pt x="109" y="127"/>
                    <a:pt x="109" y="127"/>
                  </a:cubicBezTo>
                  <a:cubicBezTo>
                    <a:pt x="96" y="140"/>
                    <a:pt x="75" y="140"/>
                    <a:pt x="62" y="127"/>
                  </a:cubicBezTo>
                  <a:cubicBezTo>
                    <a:pt x="14" y="78"/>
                    <a:pt x="14" y="78"/>
                    <a:pt x="14" y="78"/>
                  </a:cubicBezTo>
                  <a:cubicBezTo>
                    <a:pt x="0" y="65"/>
                    <a:pt x="0" y="44"/>
                    <a:pt x="14" y="31"/>
                  </a:cubicBezTo>
                  <a:cubicBezTo>
                    <a:pt x="31" y="13"/>
                    <a:pt x="31" y="13"/>
                    <a:pt x="31" y="13"/>
                  </a:cubicBezTo>
                  <a:cubicBezTo>
                    <a:pt x="44" y="0"/>
                    <a:pt x="66" y="0"/>
                    <a:pt x="79" y="13"/>
                  </a:cubicBezTo>
                  <a:lnTo>
                    <a:pt x="127"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4" name="Freeform 16">
              <a:extLst>
                <a:ext uri="{FF2B5EF4-FFF2-40B4-BE49-F238E27FC236}">
                  <a16:creationId xmlns:a16="http://schemas.microsoft.com/office/drawing/2014/main" id="{46AB7AAB-88AB-4252-B983-19AFBFB30893}"/>
                </a:ext>
              </a:extLst>
            </p:cNvPr>
            <p:cNvSpPr>
              <a:spLocks/>
            </p:cNvSpPr>
            <p:nvPr userDrawn="1"/>
          </p:nvSpPr>
          <p:spPr bwMode="auto">
            <a:xfrm>
              <a:off x="11906251" y="5075238"/>
              <a:ext cx="254000" cy="254000"/>
            </a:xfrm>
            <a:custGeom>
              <a:avLst/>
              <a:gdLst>
                <a:gd name="T0" fmla="*/ 18 w 68"/>
                <a:gd name="T1" fmla="*/ 16 h 68"/>
                <a:gd name="T2" fmla="*/ 58 w 68"/>
                <a:gd name="T3" fmla="*/ 9 h 68"/>
                <a:gd name="T4" fmla="*/ 52 w 68"/>
                <a:gd name="T5" fmla="*/ 50 h 68"/>
                <a:gd name="T6" fmla="*/ 50 w 68"/>
                <a:gd name="T7" fmla="*/ 52 h 68"/>
                <a:gd name="T8" fmla="*/ 9 w 68"/>
                <a:gd name="T9" fmla="*/ 59 h 68"/>
                <a:gd name="T10" fmla="*/ 16 w 68"/>
                <a:gd name="T11" fmla="*/ 18 h 68"/>
                <a:gd name="T12" fmla="*/ 18 w 68"/>
                <a:gd name="T13" fmla="*/ 16 h 68"/>
              </a:gdLst>
              <a:ahLst/>
              <a:cxnLst>
                <a:cxn ang="0">
                  <a:pos x="T0" y="T1"/>
                </a:cxn>
                <a:cxn ang="0">
                  <a:pos x="T2" y="T3"/>
                </a:cxn>
                <a:cxn ang="0">
                  <a:pos x="T4" y="T5"/>
                </a:cxn>
                <a:cxn ang="0">
                  <a:pos x="T6" y="T7"/>
                </a:cxn>
                <a:cxn ang="0">
                  <a:pos x="T8" y="T9"/>
                </a:cxn>
                <a:cxn ang="0">
                  <a:pos x="T10" y="T11"/>
                </a:cxn>
                <a:cxn ang="0">
                  <a:pos x="T12" y="T13"/>
                </a:cxn>
              </a:cxnLst>
              <a:rect l="0" t="0" r="r" b="b"/>
              <a:pathLst>
                <a:path w="68" h="68">
                  <a:moveTo>
                    <a:pt x="18" y="16"/>
                  </a:moveTo>
                  <a:cubicBezTo>
                    <a:pt x="31" y="3"/>
                    <a:pt x="49" y="0"/>
                    <a:pt x="58" y="9"/>
                  </a:cubicBezTo>
                  <a:cubicBezTo>
                    <a:pt x="68" y="19"/>
                    <a:pt x="65" y="37"/>
                    <a:pt x="52" y="50"/>
                  </a:cubicBezTo>
                  <a:cubicBezTo>
                    <a:pt x="50" y="52"/>
                    <a:pt x="50" y="52"/>
                    <a:pt x="50" y="52"/>
                  </a:cubicBezTo>
                  <a:cubicBezTo>
                    <a:pt x="36" y="65"/>
                    <a:pt x="18" y="68"/>
                    <a:pt x="9" y="59"/>
                  </a:cubicBezTo>
                  <a:cubicBezTo>
                    <a:pt x="0" y="50"/>
                    <a:pt x="3" y="31"/>
                    <a:pt x="16" y="18"/>
                  </a:cubicBezTo>
                  <a:lnTo>
                    <a:pt x="18" y="16"/>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5" name="Freeform 17">
              <a:extLst>
                <a:ext uri="{FF2B5EF4-FFF2-40B4-BE49-F238E27FC236}">
                  <a16:creationId xmlns:a16="http://schemas.microsoft.com/office/drawing/2014/main" id="{69DFBCAE-7C6C-4307-9391-4241244EB275}"/>
                </a:ext>
              </a:extLst>
            </p:cNvPr>
            <p:cNvSpPr>
              <a:spLocks/>
            </p:cNvSpPr>
            <p:nvPr userDrawn="1"/>
          </p:nvSpPr>
          <p:spPr bwMode="auto">
            <a:xfrm>
              <a:off x="10793413" y="4981575"/>
              <a:ext cx="1463675" cy="1465263"/>
            </a:xfrm>
            <a:custGeom>
              <a:avLst/>
              <a:gdLst>
                <a:gd name="T0" fmla="*/ 378 w 391"/>
                <a:gd name="T1" fmla="*/ 90 h 392"/>
                <a:gd name="T2" fmla="*/ 301 w 391"/>
                <a:gd name="T3" fmla="*/ 13 h 392"/>
                <a:gd name="T4" fmla="*/ 253 w 391"/>
                <a:gd name="T5" fmla="*/ 13 h 392"/>
                <a:gd name="T6" fmla="*/ 206 w 391"/>
                <a:gd name="T7" fmla="*/ 61 h 392"/>
                <a:gd name="T8" fmla="*/ 151 w 391"/>
                <a:gd name="T9" fmla="*/ 99 h 392"/>
                <a:gd name="T10" fmla="*/ 0 w 391"/>
                <a:gd name="T11" fmla="*/ 165 h 392"/>
                <a:gd name="T12" fmla="*/ 226 w 391"/>
                <a:gd name="T13" fmla="*/ 392 h 392"/>
                <a:gd name="T14" fmla="*/ 293 w 391"/>
                <a:gd name="T15" fmla="*/ 240 h 392"/>
                <a:gd name="T16" fmla="*/ 330 w 391"/>
                <a:gd name="T17" fmla="*/ 186 h 392"/>
                <a:gd name="T18" fmla="*/ 378 w 391"/>
                <a:gd name="T19" fmla="*/ 138 h 392"/>
                <a:gd name="T20" fmla="*/ 378 w 391"/>
                <a:gd name="T21" fmla="*/ 9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1" h="392">
                  <a:moveTo>
                    <a:pt x="378" y="90"/>
                  </a:moveTo>
                  <a:cubicBezTo>
                    <a:pt x="301" y="13"/>
                    <a:pt x="301" y="13"/>
                    <a:pt x="301" y="13"/>
                  </a:cubicBezTo>
                  <a:cubicBezTo>
                    <a:pt x="288" y="0"/>
                    <a:pt x="267" y="0"/>
                    <a:pt x="253" y="13"/>
                  </a:cubicBezTo>
                  <a:cubicBezTo>
                    <a:pt x="206" y="61"/>
                    <a:pt x="206" y="61"/>
                    <a:pt x="206" y="61"/>
                  </a:cubicBezTo>
                  <a:cubicBezTo>
                    <a:pt x="192" y="74"/>
                    <a:pt x="168" y="91"/>
                    <a:pt x="151" y="99"/>
                  </a:cubicBezTo>
                  <a:cubicBezTo>
                    <a:pt x="0" y="165"/>
                    <a:pt x="0" y="165"/>
                    <a:pt x="0" y="165"/>
                  </a:cubicBezTo>
                  <a:cubicBezTo>
                    <a:pt x="226" y="392"/>
                    <a:pt x="226" y="392"/>
                    <a:pt x="226" y="392"/>
                  </a:cubicBezTo>
                  <a:cubicBezTo>
                    <a:pt x="293" y="240"/>
                    <a:pt x="293" y="240"/>
                    <a:pt x="293" y="240"/>
                  </a:cubicBezTo>
                  <a:cubicBezTo>
                    <a:pt x="300" y="223"/>
                    <a:pt x="317" y="199"/>
                    <a:pt x="330" y="186"/>
                  </a:cubicBezTo>
                  <a:cubicBezTo>
                    <a:pt x="378" y="138"/>
                    <a:pt x="378" y="138"/>
                    <a:pt x="378" y="138"/>
                  </a:cubicBezTo>
                  <a:cubicBezTo>
                    <a:pt x="391" y="125"/>
                    <a:pt x="391" y="103"/>
                    <a:pt x="378" y="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8601076" y="2076450"/>
              <a:ext cx="7175500" cy="9659938"/>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grpSp>
      <p:sp>
        <p:nvSpPr>
          <p:cNvPr id="24" name="Text Placeholder 4">
            <a:extLst>
              <a:ext uri="{FF2B5EF4-FFF2-40B4-BE49-F238E27FC236}">
                <a16:creationId xmlns:a16="http://schemas.microsoft.com/office/drawing/2014/main" id="{0408CBF9-18B9-471E-A1CF-D0DEEB3851B1}"/>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28" name="Picture 27">
            <a:extLst>
              <a:ext uri="{FF2B5EF4-FFF2-40B4-BE49-F238E27FC236}">
                <a16:creationId xmlns:a16="http://schemas.microsoft.com/office/drawing/2014/main" id="{A18307F2-92F0-4A4D-B4A7-E20AA7FC9DA4}"/>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18631368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wo Content">
    <p:bg>
      <p:bgPr>
        <a:solidFill>
          <a:schemeClr val="bg1"/>
        </a:solidFill>
        <a:effectLst/>
      </p:bgPr>
    </p:bg>
    <p:spTree>
      <p:nvGrpSpPr>
        <p:cNvPr id="1" name=""/>
        <p:cNvGrpSpPr/>
        <p:nvPr/>
      </p:nvGrpSpPr>
      <p:grpSpPr>
        <a:xfrm>
          <a:off x="0" y="0"/>
          <a:ext cx="0" cy="0"/>
          <a:chOff x="0" y="0"/>
          <a:chExt cx="0" cy="0"/>
        </a:xfrm>
      </p:grpSpPr>
      <p:sp>
        <p:nvSpPr>
          <p:cNvPr id="7" name="Holder 2">
            <a:extLst>
              <a:ext uri="{FF2B5EF4-FFF2-40B4-BE49-F238E27FC236}">
                <a16:creationId xmlns:a16="http://schemas.microsoft.com/office/drawing/2014/main" id="{F2FA3D7D-0B55-6238-3B3E-C5349DEA0576}"/>
              </a:ext>
            </a:extLst>
          </p:cNvPr>
          <p:cNvSpPr>
            <a:spLocks noGrp="1"/>
          </p:cNvSpPr>
          <p:nvPr>
            <p:ph type="title"/>
          </p:nvPr>
        </p:nvSpPr>
        <p:spPr>
          <a:xfrm>
            <a:off x="671718" y="432000"/>
            <a:ext cx="3816519" cy="443198"/>
          </a:xfrm>
        </p:spPr>
        <p:txBody>
          <a:bodyPr lIns="0" tIns="0" rIns="0" bIns="0"/>
          <a:lstStyle>
            <a:lvl1pPr>
              <a:lnSpc>
                <a:spcPct val="96000"/>
              </a:lnSpc>
              <a:defRPr sz="3000" b="0" i="0">
                <a:solidFill>
                  <a:schemeClr val="tx1"/>
                </a:solidFill>
                <a:latin typeface="Georgia"/>
                <a:cs typeface="Georgia"/>
              </a:defRPr>
            </a:lvl1pPr>
          </a:lstStyle>
          <a:p>
            <a:endParaRPr/>
          </a:p>
        </p:txBody>
      </p:sp>
      <p:pic>
        <p:nvPicPr>
          <p:cNvPr id="3" name="Graphic 2">
            <a:extLst>
              <a:ext uri="{FF2B5EF4-FFF2-40B4-BE49-F238E27FC236}">
                <a16:creationId xmlns:a16="http://schemas.microsoft.com/office/drawing/2014/main" id="{ADCE49CA-6A07-DD62-B082-4C64F3ED42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1642" y="360000"/>
            <a:ext cx="954000" cy="596251"/>
          </a:xfrm>
          <a:prstGeom prst="rect">
            <a:avLst/>
          </a:prstGeom>
        </p:spPr>
      </p:pic>
    </p:spTree>
    <p:extLst>
      <p:ext uri="{BB962C8B-B14F-4D97-AF65-F5344CB8AC3E}">
        <p14:creationId xmlns:p14="http://schemas.microsoft.com/office/powerpoint/2010/main" val="4115636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icture &amp; Bullets">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401">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2C429910-EC8E-4DA5-B227-8444CA02670A}" type="datetime1">
              <a:rPr lang="en-AU" smtClean="0"/>
              <a:t>17/08/2026</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Presentation title</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3" name="Text Placeholder 12">
            <a:extLst>
              <a:ext uri="{FF2B5EF4-FFF2-40B4-BE49-F238E27FC236}">
                <a16:creationId xmlns:a16="http://schemas.microsoft.com/office/drawing/2014/main" id="{CB6021AD-5D7B-4644-95AF-10419EC38FCC}"/>
              </a:ext>
            </a:extLst>
          </p:cNvPr>
          <p:cNvSpPr>
            <a:spLocks noGrp="1"/>
          </p:cNvSpPr>
          <p:nvPr>
            <p:ph type="body" sz="quarter" idx="31"/>
          </p:nvPr>
        </p:nvSpPr>
        <p:spPr>
          <a:xfrm>
            <a:off x="7237255" y="1855046"/>
            <a:ext cx="4089236" cy="371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530245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83F01-9414-4E26-8A76-035A5878A2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48980FA-4E40-460D-BE76-C5C563099D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3B5C6EC-A97A-4DEB-A15A-B7E442ECF5FB}"/>
              </a:ext>
            </a:extLst>
          </p:cNvPr>
          <p:cNvSpPr>
            <a:spLocks noGrp="1"/>
          </p:cNvSpPr>
          <p:nvPr>
            <p:ph type="dt" sz="half" idx="10"/>
          </p:nvPr>
        </p:nvSpPr>
        <p:spPr/>
        <p:txBody>
          <a:bodyPr/>
          <a:lstStyle/>
          <a:p>
            <a:fld id="{C3BEEF02-56A1-48BC-9879-BEAFE3719B8C}" type="datetimeFigureOut">
              <a:rPr lang="en-AU" smtClean="0"/>
              <a:t>17/08/2026</a:t>
            </a:fld>
            <a:endParaRPr lang="en-AU"/>
          </a:p>
        </p:txBody>
      </p:sp>
      <p:sp>
        <p:nvSpPr>
          <p:cNvPr id="5" name="Footer Placeholder 4">
            <a:extLst>
              <a:ext uri="{FF2B5EF4-FFF2-40B4-BE49-F238E27FC236}">
                <a16:creationId xmlns:a16="http://schemas.microsoft.com/office/drawing/2014/main" id="{4F5308AF-67A8-4D5D-8B47-0273EE0D443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389DE0-9CA0-47CC-A6AE-53D2D4E420FF}"/>
              </a:ext>
            </a:extLst>
          </p:cNvPr>
          <p:cNvSpPr>
            <a:spLocks noGrp="1"/>
          </p:cNvSpPr>
          <p:nvPr>
            <p:ph type="sldNum" sz="quarter" idx="12"/>
          </p:nvPr>
        </p:nvSpPr>
        <p:spPr/>
        <p:txBody>
          <a:bodyPr/>
          <a:lstStyle/>
          <a:p>
            <a:fld id="{99C9BFAA-3B0E-4CAA-B601-943656169862}" type="slidenum">
              <a:rPr lang="en-AU" smtClean="0"/>
              <a:t>‹#›</a:t>
            </a:fld>
            <a:endParaRPr lang="en-AU"/>
          </a:p>
        </p:txBody>
      </p:sp>
    </p:spTree>
    <p:extLst>
      <p:ext uri="{BB962C8B-B14F-4D97-AF65-F5344CB8AC3E}">
        <p14:creationId xmlns:p14="http://schemas.microsoft.com/office/powerpoint/2010/main" val="4109863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9"/>
            <a:ext cx="10674001"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Tree>
    <p:extLst>
      <p:ext uri="{BB962C8B-B14F-4D97-AF65-F5344CB8AC3E}">
        <p14:creationId xmlns:p14="http://schemas.microsoft.com/office/powerpoint/2010/main" val="3843652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9"/>
            <a:ext cx="459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ontent Placeholder 2">
            <a:extLst>
              <a:ext uri="{FF2B5EF4-FFF2-40B4-BE49-F238E27FC236}">
                <a16:creationId xmlns:a16="http://schemas.microsoft.com/office/drawing/2014/main" id="{0EDC6F4E-AE1E-4D17-B910-823AC842852A}"/>
              </a:ext>
            </a:extLst>
          </p:cNvPr>
          <p:cNvSpPr>
            <a:spLocks noGrp="1"/>
          </p:cNvSpPr>
          <p:nvPr>
            <p:ph idx="13"/>
          </p:nvPr>
        </p:nvSpPr>
        <p:spPr>
          <a:xfrm>
            <a:off x="6843001" y="1676409"/>
            <a:ext cx="459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Tree>
    <p:extLst>
      <p:ext uri="{BB962C8B-B14F-4D97-AF65-F5344CB8AC3E}">
        <p14:creationId xmlns:p14="http://schemas.microsoft.com/office/powerpoint/2010/main" val="2637382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1008567" y="1676409"/>
            <a:ext cx="3048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ontent Placeholder 2">
            <a:extLst>
              <a:ext uri="{FF2B5EF4-FFF2-40B4-BE49-F238E27FC236}">
                <a16:creationId xmlns:a16="http://schemas.microsoft.com/office/drawing/2014/main" id="{0EDC6F4E-AE1E-4D17-B910-823AC842852A}"/>
              </a:ext>
            </a:extLst>
          </p:cNvPr>
          <p:cNvSpPr>
            <a:spLocks noGrp="1"/>
          </p:cNvSpPr>
          <p:nvPr>
            <p:ph idx="13"/>
          </p:nvPr>
        </p:nvSpPr>
        <p:spPr>
          <a:xfrm>
            <a:off x="4572000" y="1676409"/>
            <a:ext cx="3048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2">
            <a:extLst>
              <a:ext uri="{FF2B5EF4-FFF2-40B4-BE49-F238E27FC236}">
                <a16:creationId xmlns:a16="http://schemas.microsoft.com/office/drawing/2014/main" id="{879B01BA-BB2C-4773-86BA-FAD902D9102C}"/>
              </a:ext>
            </a:extLst>
          </p:cNvPr>
          <p:cNvSpPr>
            <a:spLocks noGrp="1"/>
          </p:cNvSpPr>
          <p:nvPr>
            <p:ph idx="14"/>
          </p:nvPr>
        </p:nvSpPr>
        <p:spPr>
          <a:xfrm>
            <a:off x="8120332" y="1676409"/>
            <a:ext cx="3048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Tree>
    <p:extLst>
      <p:ext uri="{BB962C8B-B14F-4D97-AF65-F5344CB8AC3E}">
        <p14:creationId xmlns:p14="http://schemas.microsoft.com/office/powerpoint/2010/main" val="811688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ontent Placeholder 2">
            <a:extLst>
              <a:ext uri="{FF2B5EF4-FFF2-40B4-BE49-F238E27FC236}">
                <a16:creationId xmlns:a16="http://schemas.microsoft.com/office/drawing/2014/main" id="{0EDC6F4E-AE1E-4D17-B910-823AC842852A}"/>
              </a:ext>
            </a:extLst>
          </p:cNvPr>
          <p:cNvSpPr>
            <a:spLocks noGrp="1"/>
          </p:cNvSpPr>
          <p:nvPr>
            <p:ph idx="13"/>
          </p:nvPr>
        </p:nvSpPr>
        <p:spPr>
          <a:xfrm>
            <a:off x="3537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2">
            <a:extLst>
              <a:ext uri="{FF2B5EF4-FFF2-40B4-BE49-F238E27FC236}">
                <a16:creationId xmlns:a16="http://schemas.microsoft.com/office/drawing/2014/main" id="{879B01BA-BB2C-4773-86BA-FAD902D9102C}"/>
              </a:ext>
            </a:extLst>
          </p:cNvPr>
          <p:cNvSpPr>
            <a:spLocks noGrp="1"/>
          </p:cNvSpPr>
          <p:nvPr>
            <p:ph idx="14"/>
          </p:nvPr>
        </p:nvSpPr>
        <p:spPr>
          <a:xfrm>
            <a:off x="6315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0" name="Content Placeholder 2">
            <a:extLst>
              <a:ext uri="{FF2B5EF4-FFF2-40B4-BE49-F238E27FC236}">
                <a16:creationId xmlns:a16="http://schemas.microsoft.com/office/drawing/2014/main" id="{BF96E834-413C-4129-9AB4-2C4A3364BAE4}"/>
              </a:ext>
            </a:extLst>
          </p:cNvPr>
          <p:cNvSpPr>
            <a:spLocks noGrp="1"/>
          </p:cNvSpPr>
          <p:nvPr>
            <p:ph idx="15"/>
          </p:nvPr>
        </p:nvSpPr>
        <p:spPr>
          <a:xfrm>
            <a:off x="9093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Tree>
    <p:extLst>
      <p:ext uri="{BB962C8B-B14F-4D97-AF65-F5344CB8AC3E}">
        <p14:creationId xmlns:p14="http://schemas.microsoft.com/office/powerpoint/2010/main" val="2426738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amp; Bulle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25A524-48C7-40C8-91A5-3A83AB8A9F12}"/>
              </a:ext>
            </a:extLst>
          </p:cNvPr>
          <p:cNvSpPr/>
          <p:nvPr userDrawn="1"/>
        </p:nvSpPr>
        <p:spPr>
          <a:xfrm>
            <a:off x="0" y="1290020"/>
            <a:ext cx="12192000" cy="470880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675" dirty="0"/>
          </a:p>
        </p:txBody>
      </p:sp>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3" name="Text Placeholder 12">
            <a:extLst>
              <a:ext uri="{FF2B5EF4-FFF2-40B4-BE49-F238E27FC236}">
                <a16:creationId xmlns:a16="http://schemas.microsoft.com/office/drawing/2014/main" id="{CB6021AD-5D7B-4644-95AF-10419EC38FCC}"/>
              </a:ext>
            </a:extLst>
          </p:cNvPr>
          <p:cNvSpPr>
            <a:spLocks noGrp="1"/>
          </p:cNvSpPr>
          <p:nvPr>
            <p:ph type="body" sz="quarter" idx="31"/>
          </p:nvPr>
        </p:nvSpPr>
        <p:spPr>
          <a:xfrm>
            <a:off x="7237255" y="1855051"/>
            <a:ext cx="4089236" cy="37129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74685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amp; Text Box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25A524-48C7-40C8-91A5-3A83AB8A9F12}"/>
              </a:ext>
            </a:extLst>
          </p:cNvPr>
          <p:cNvSpPr/>
          <p:nvPr userDrawn="1"/>
        </p:nvSpPr>
        <p:spPr>
          <a:xfrm>
            <a:off x="0" y="1290020"/>
            <a:ext cx="12192000" cy="470880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675" dirty="0"/>
          </a:p>
        </p:txBody>
      </p:sp>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ext Placeholder 2">
            <a:extLst>
              <a:ext uri="{FF2B5EF4-FFF2-40B4-BE49-F238E27FC236}">
                <a16:creationId xmlns:a16="http://schemas.microsoft.com/office/drawing/2014/main" id="{99E442A8-C66B-4250-A8C1-98F88A7C5770}"/>
              </a:ext>
            </a:extLst>
          </p:cNvPr>
          <p:cNvSpPr>
            <a:spLocks noGrp="1"/>
          </p:cNvSpPr>
          <p:nvPr>
            <p:ph type="body" idx="15" hasCustomPrompt="1"/>
          </p:nvPr>
        </p:nvSpPr>
        <p:spPr>
          <a:xfrm>
            <a:off x="7237255" y="1855047"/>
            <a:ext cx="4089236" cy="244323"/>
          </a:xfrm>
        </p:spPr>
        <p:txBody>
          <a:bodyPr anchor="t" anchorCtr="0"/>
          <a:lstStyle>
            <a:lvl1pPr marL="0" indent="0" algn="l">
              <a:lnSpc>
                <a:spcPct val="10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12" name="Text Placeholder 2">
            <a:extLst>
              <a:ext uri="{FF2B5EF4-FFF2-40B4-BE49-F238E27FC236}">
                <a16:creationId xmlns:a16="http://schemas.microsoft.com/office/drawing/2014/main" id="{4DB3D364-B73F-46BC-8078-DD6095E5BD8F}"/>
              </a:ext>
            </a:extLst>
          </p:cNvPr>
          <p:cNvSpPr>
            <a:spLocks noGrp="1"/>
          </p:cNvSpPr>
          <p:nvPr>
            <p:ph type="body" idx="37"/>
          </p:nvPr>
        </p:nvSpPr>
        <p:spPr>
          <a:xfrm>
            <a:off x="7237255" y="2113473"/>
            <a:ext cx="4089236" cy="833353"/>
          </a:xfrm>
        </p:spPr>
        <p:txBody>
          <a:bodyPr anchor="t" anchorCtr="0"/>
          <a:lstStyle>
            <a:lvl1pPr marL="0" indent="0" algn="l">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14" name="Text Placeholder 2">
            <a:extLst>
              <a:ext uri="{FF2B5EF4-FFF2-40B4-BE49-F238E27FC236}">
                <a16:creationId xmlns:a16="http://schemas.microsoft.com/office/drawing/2014/main" id="{2EB9E29A-5917-4977-A633-BF2A57730177}"/>
              </a:ext>
            </a:extLst>
          </p:cNvPr>
          <p:cNvSpPr>
            <a:spLocks noGrp="1"/>
          </p:cNvSpPr>
          <p:nvPr>
            <p:ph type="body" idx="38" hasCustomPrompt="1"/>
          </p:nvPr>
        </p:nvSpPr>
        <p:spPr>
          <a:xfrm>
            <a:off x="7237255" y="3102822"/>
            <a:ext cx="4089236" cy="244323"/>
          </a:xfrm>
        </p:spPr>
        <p:txBody>
          <a:bodyPr anchor="t" anchorCtr="0"/>
          <a:lstStyle>
            <a:lvl1pPr marL="0" indent="0" algn="l">
              <a:lnSpc>
                <a:spcPct val="10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15" name="Text Placeholder 2">
            <a:extLst>
              <a:ext uri="{FF2B5EF4-FFF2-40B4-BE49-F238E27FC236}">
                <a16:creationId xmlns:a16="http://schemas.microsoft.com/office/drawing/2014/main" id="{7237C762-2DFA-47F8-B14A-4A53D04CB04E}"/>
              </a:ext>
            </a:extLst>
          </p:cNvPr>
          <p:cNvSpPr>
            <a:spLocks noGrp="1"/>
          </p:cNvSpPr>
          <p:nvPr>
            <p:ph type="body" idx="39"/>
          </p:nvPr>
        </p:nvSpPr>
        <p:spPr>
          <a:xfrm>
            <a:off x="7237255" y="3361248"/>
            <a:ext cx="4089236" cy="833353"/>
          </a:xfrm>
        </p:spPr>
        <p:txBody>
          <a:bodyPr anchor="t" anchorCtr="0"/>
          <a:lstStyle>
            <a:lvl1pPr marL="0" indent="0" algn="l">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16" name="Text Placeholder 2">
            <a:extLst>
              <a:ext uri="{FF2B5EF4-FFF2-40B4-BE49-F238E27FC236}">
                <a16:creationId xmlns:a16="http://schemas.microsoft.com/office/drawing/2014/main" id="{487554EF-853F-4DDE-B674-163BDF773E84}"/>
              </a:ext>
            </a:extLst>
          </p:cNvPr>
          <p:cNvSpPr>
            <a:spLocks noGrp="1"/>
          </p:cNvSpPr>
          <p:nvPr>
            <p:ph type="body" idx="40" hasCustomPrompt="1"/>
          </p:nvPr>
        </p:nvSpPr>
        <p:spPr>
          <a:xfrm>
            <a:off x="7237255" y="4344931"/>
            <a:ext cx="4089236" cy="244323"/>
          </a:xfrm>
        </p:spPr>
        <p:txBody>
          <a:bodyPr anchor="t" anchorCtr="0"/>
          <a:lstStyle>
            <a:lvl1pPr marL="0" indent="0" algn="l">
              <a:lnSpc>
                <a:spcPct val="10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17" name="Text Placeholder 2">
            <a:extLst>
              <a:ext uri="{FF2B5EF4-FFF2-40B4-BE49-F238E27FC236}">
                <a16:creationId xmlns:a16="http://schemas.microsoft.com/office/drawing/2014/main" id="{A3020AD4-42BE-4C7C-9F29-B974E95E80EF}"/>
              </a:ext>
            </a:extLst>
          </p:cNvPr>
          <p:cNvSpPr>
            <a:spLocks noGrp="1"/>
          </p:cNvSpPr>
          <p:nvPr>
            <p:ph type="body" idx="41"/>
          </p:nvPr>
        </p:nvSpPr>
        <p:spPr>
          <a:xfrm>
            <a:off x="7237255" y="4603357"/>
            <a:ext cx="4089236" cy="833353"/>
          </a:xfrm>
        </p:spPr>
        <p:txBody>
          <a:bodyPr anchor="t" anchorCtr="0"/>
          <a:lstStyle>
            <a:lvl1pPr marL="0" indent="0" algn="l">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18" name="Picture Placeholder 8">
            <a:extLst>
              <a:ext uri="{FF2B5EF4-FFF2-40B4-BE49-F238E27FC236}">
                <a16:creationId xmlns:a16="http://schemas.microsoft.com/office/drawing/2014/main" id="{825EE3D2-680B-4CC6-87FE-427C1ABC0525}"/>
              </a:ext>
            </a:extLst>
          </p:cNvPr>
          <p:cNvSpPr>
            <a:spLocks noGrp="1"/>
          </p:cNvSpPr>
          <p:nvPr>
            <p:ph type="pic" sz="quarter" idx="42" hasCustomPrompt="1"/>
          </p:nvPr>
        </p:nvSpPr>
        <p:spPr>
          <a:xfrm>
            <a:off x="6477553" y="1855054"/>
            <a:ext cx="652663" cy="612109"/>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a:t>
            </a:r>
          </a:p>
        </p:txBody>
      </p:sp>
      <p:sp>
        <p:nvSpPr>
          <p:cNvPr id="25" name="Picture Placeholder 8">
            <a:extLst>
              <a:ext uri="{FF2B5EF4-FFF2-40B4-BE49-F238E27FC236}">
                <a16:creationId xmlns:a16="http://schemas.microsoft.com/office/drawing/2014/main" id="{61713E0F-DB4E-45C8-A68A-EEABDCC7C708}"/>
              </a:ext>
            </a:extLst>
          </p:cNvPr>
          <p:cNvSpPr>
            <a:spLocks noGrp="1"/>
          </p:cNvSpPr>
          <p:nvPr>
            <p:ph type="pic" sz="quarter" idx="43" hasCustomPrompt="1"/>
          </p:nvPr>
        </p:nvSpPr>
        <p:spPr>
          <a:xfrm>
            <a:off x="6477553" y="3102829"/>
            <a:ext cx="652663" cy="612109"/>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a:t>
            </a:r>
          </a:p>
        </p:txBody>
      </p:sp>
      <p:sp>
        <p:nvSpPr>
          <p:cNvPr id="26" name="Picture Placeholder 8">
            <a:extLst>
              <a:ext uri="{FF2B5EF4-FFF2-40B4-BE49-F238E27FC236}">
                <a16:creationId xmlns:a16="http://schemas.microsoft.com/office/drawing/2014/main" id="{BE30AE3B-E355-4F23-A6A1-BD315B96E3EA}"/>
              </a:ext>
            </a:extLst>
          </p:cNvPr>
          <p:cNvSpPr>
            <a:spLocks noGrp="1"/>
          </p:cNvSpPr>
          <p:nvPr>
            <p:ph type="pic" sz="quarter" idx="44" hasCustomPrompt="1"/>
          </p:nvPr>
        </p:nvSpPr>
        <p:spPr>
          <a:xfrm>
            <a:off x="6477553" y="4344938"/>
            <a:ext cx="652663" cy="612109"/>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a:t>
            </a:r>
          </a:p>
        </p:txBody>
      </p:sp>
    </p:spTree>
    <p:extLst>
      <p:ext uri="{BB962C8B-B14F-4D97-AF65-F5344CB8AC3E}">
        <p14:creationId xmlns:p14="http://schemas.microsoft.com/office/powerpoint/2010/main" val="2764449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25A524-48C7-40C8-91A5-3A83AB8A9F12}"/>
              </a:ext>
            </a:extLst>
          </p:cNvPr>
          <p:cNvSpPr/>
          <p:nvPr userDrawn="1"/>
        </p:nvSpPr>
        <p:spPr>
          <a:xfrm>
            <a:off x="1008568" y="4270079"/>
            <a:ext cx="3036497" cy="1311213"/>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1008568" y="1682152"/>
            <a:ext cx="3036497" cy="2587926"/>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Rectangle 11">
            <a:extLst>
              <a:ext uri="{FF2B5EF4-FFF2-40B4-BE49-F238E27FC236}">
                <a16:creationId xmlns:a16="http://schemas.microsoft.com/office/drawing/2014/main" id="{A84D2D79-47BF-441D-9142-3C49AF71BD33}"/>
              </a:ext>
            </a:extLst>
          </p:cNvPr>
          <p:cNvSpPr/>
          <p:nvPr userDrawn="1"/>
        </p:nvSpPr>
        <p:spPr>
          <a:xfrm>
            <a:off x="4577752" y="4270079"/>
            <a:ext cx="3036497" cy="1311213"/>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14" name="Picture Placeholder 8">
            <a:extLst>
              <a:ext uri="{FF2B5EF4-FFF2-40B4-BE49-F238E27FC236}">
                <a16:creationId xmlns:a16="http://schemas.microsoft.com/office/drawing/2014/main" id="{9E5AA7F1-BA4D-49C9-BB7A-DFE1CDF3E9F1}"/>
              </a:ext>
            </a:extLst>
          </p:cNvPr>
          <p:cNvSpPr>
            <a:spLocks noGrp="1"/>
          </p:cNvSpPr>
          <p:nvPr>
            <p:ph type="pic" sz="quarter" idx="32" hasCustomPrompt="1"/>
          </p:nvPr>
        </p:nvSpPr>
        <p:spPr>
          <a:xfrm>
            <a:off x="4577752" y="1682152"/>
            <a:ext cx="3036497" cy="2587926"/>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6" name="Rectangle 15">
            <a:extLst>
              <a:ext uri="{FF2B5EF4-FFF2-40B4-BE49-F238E27FC236}">
                <a16:creationId xmlns:a16="http://schemas.microsoft.com/office/drawing/2014/main" id="{73384E27-F514-4447-95B1-4D632207369D}"/>
              </a:ext>
            </a:extLst>
          </p:cNvPr>
          <p:cNvSpPr/>
          <p:nvPr userDrawn="1"/>
        </p:nvSpPr>
        <p:spPr>
          <a:xfrm>
            <a:off x="8129312" y="4270079"/>
            <a:ext cx="3036497" cy="1311213"/>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17" name="Picture Placeholder 8">
            <a:extLst>
              <a:ext uri="{FF2B5EF4-FFF2-40B4-BE49-F238E27FC236}">
                <a16:creationId xmlns:a16="http://schemas.microsoft.com/office/drawing/2014/main" id="{925FF6ED-2E4F-4553-8A25-F05B818050B0}"/>
              </a:ext>
            </a:extLst>
          </p:cNvPr>
          <p:cNvSpPr>
            <a:spLocks noGrp="1"/>
          </p:cNvSpPr>
          <p:nvPr>
            <p:ph type="pic" sz="quarter" idx="34" hasCustomPrompt="1"/>
          </p:nvPr>
        </p:nvSpPr>
        <p:spPr>
          <a:xfrm>
            <a:off x="8129312" y="1682152"/>
            <a:ext cx="3036497" cy="2587926"/>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20" name="Text Placeholder 2">
            <a:extLst>
              <a:ext uri="{FF2B5EF4-FFF2-40B4-BE49-F238E27FC236}">
                <a16:creationId xmlns:a16="http://schemas.microsoft.com/office/drawing/2014/main" id="{A9BFBFBD-70A4-47F9-959F-47B95F0FB554}"/>
              </a:ext>
            </a:extLst>
          </p:cNvPr>
          <p:cNvSpPr>
            <a:spLocks noGrp="1"/>
          </p:cNvSpPr>
          <p:nvPr>
            <p:ph type="body" idx="15" hasCustomPrompt="1"/>
          </p:nvPr>
        </p:nvSpPr>
        <p:spPr>
          <a:xfrm>
            <a:off x="1236082" y="4425713"/>
            <a:ext cx="2581469"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21" name="Text Placeholder 2">
            <a:extLst>
              <a:ext uri="{FF2B5EF4-FFF2-40B4-BE49-F238E27FC236}">
                <a16:creationId xmlns:a16="http://schemas.microsoft.com/office/drawing/2014/main" id="{CD4CC27A-D741-4F4B-AD5D-5C4EF162BBBE}"/>
              </a:ext>
            </a:extLst>
          </p:cNvPr>
          <p:cNvSpPr>
            <a:spLocks noGrp="1"/>
          </p:cNvSpPr>
          <p:nvPr>
            <p:ph type="body" idx="37"/>
          </p:nvPr>
        </p:nvSpPr>
        <p:spPr>
          <a:xfrm>
            <a:off x="1236082" y="4908430"/>
            <a:ext cx="2581469" cy="595223"/>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22" name="Text Placeholder 2">
            <a:extLst>
              <a:ext uri="{FF2B5EF4-FFF2-40B4-BE49-F238E27FC236}">
                <a16:creationId xmlns:a16="http://schemas.microsoft.com/office/drawing/2014/main" id="{6DD71538-55EB-4B57-89CC-EE800CAFF823}"/>
              </a:ext>
            </a:extLst>
          </p:cNvPr>
          <p:cNvSpPr>
            <a:spLocks noGrp="1"/>
          </p:cNvSpPr>
          <p:nvPr>
            <p:ph type="body" idx="38" hasCustomPrompt="1"/>
          </p:nvPr>
        </p:nvSpPr>
        <p:spPr>
          <a:xfrm>
            <a:off x="4805266" y="4425713"/>
            <a:ext cx="2581469"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23" name="Text Placeholder 2">
            <a:extLst>
              <a:ext uri="{FF2B5EF4-FFF2-40B4-BE49-F238E27FC236}">
                <a16:creationId xmlns:a16="http://schemas.microsoft.com/office/drawing/2014/main" id="{92C274DC-F7ED-4B19-BC25-BD7D06CD0762}"/>
              </a:ext>
            </a:extLst>
          </p:cNvPr>
          <p:cNvSpPr>
            <a:spLocks noGrp="1"/>
          </p:cNvSpPr>
          <p:nvPr>
            <p:ph type="body" idx="39"/>
          </p:nvPr>
        </p:nvSpPr>
        <p:spPr>
          <a:xfrm>
            <a:off x="4805266" y="4908430"/>
            <a:ext cx="2581469" cy="595223"/>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24" name="Text Placeholder 2">
            <a:extLst>
              <a:ext uri="{FF2B5EF4-FFF2-40B4-BE49-F238E27FC236}">
                <a16:creationId xmlns:a16="http://schemas.microsoft.com/office/drawing/2014/main" id="{91C4954C-7F0B-4A2B-91C9-9B0AE22F994F}"/>
              </a:ext>
            </a:extLst>
          </p:cNvPr>
          <p:cNvSpPr>
            <a:spLocks noGrp="1"/>
          </p:cNvSpPr>
          <p:nvPr>
            <p:ph type="body" idx="40" hasCustomPrompt="1"/>
          </p:nvPr>
        </p:nvSpPr>
        <p:spPr>
          <a:xfrm>
            <a:off x="8356826" y="4425713"/>
            <a:ext cx="2581469"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25" name="Text Placeholder 2">
            <a:extLst>
              <a:ext uri="{FF2B5EF4-FFF2-40B4-BE49-F238E27FC236}">
                <a16:creationId xmlns:a16="http://schemas.microsoft.com/office/drawing/2014/main" id="{FC9F7672-C606-433A-B31B-E8C81E8CDE3A}"/>
              </a:ext>
            </a:extLst>
          </p:cNvPr>
          <p:cNvSpPr>
            <a:spLocks noGrp="1"/>
          </p:cNvSpPr>
          <p:nvPr>
            <p:ph type="body" idx="41"/>
          </p:nvPr>
        </p:nvSpPr>
        <p:spPr>
          <a:xfrm>
            <a:off x="8356826" y="4908430"/>
            <a:ext cx="2581469" cy="595223"/>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Tree>
    <p:extLst>
      <p:ext uri="{BB962C8B-B14F-4D97-AF65-F5344CB8AC3E}">
        <p14:creationId xmlns:p14="http://schemas.microsoft.com/office/powerpoint/2010/main" val="4082046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16181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297460-DE67-483D-96FB-EE25F84B16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EA65E3F1-F1F5-4D23-9321-D4F5CF2338E8}"/>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0" name="Picture 9">
            <a:extLst>
              <a:ext uri="{FF2B5EF4-FFF2-40B4-BE49-F238E27FC236}">
                <a16:creationId xmlns:a16="http://schemas.microsoft.com/office/drawing/2014/main" id="{5520B4BB-8BB2-DB4F-BBBD-0A4A4A721341}"/>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189723642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Ico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23" name="Picture Placeholder 8">
            <a:extLst>
              <a:ext uri="{FF2B5EF4-FFF2-40B4-BE49-F238E27FC236}">
                <a16:creationId xmlns:a16="http://schemas.microsoft.com/office/drawing/2014/main" id="{016E4335-48CE-49B6-81CB-7C4F4C005396}"/>
              </a:ext>
            </a:extLst>
          </p:cNvPr>
          <p:cNvSpPr>
            <a:spLocks noGrp="1"/>
          </p:cNvSpPr>
          <p:nvPr>
            <p:ph type="pic" sz="quarter" idx="30" hasCustomPrompt="1"/>
          </p:nvPr>
        </p:nvSpPr>
        <p:spPr>
          <a:xfrm>
            <a:off x="1724477" y="1699400"/>
            <a:ext cx="1604676" cy="1504970"/>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 and then on the Picture Format tab click Crop, scroll down and click Fit</a:t>
            </a:r>
          </a:p>
        </p:txBody>
      </p:sp>
      <p:sp>
        <p:nvSpPr>
          <p:cNvPr id="24" name="Picture Placeholder 8">
            <a:extLst>
              <a:ext uri="{FF2B5EF4-FFF2-40B4-BE49-F238E27FC236}">
                <a16:creationId xmlns:a16="http://schemas.microsoft.com/office/drawing/2014/main" id="{C4415AC5-885D-4A6F-972C-5D123733A7BF}"/>
              </a:ext>
            </a:extLst>
          </p:cNvPr>
          <p:cNvSpPr>
            <a:spLocks noGrp="1"/>
          </p:cNvSpPr>
          <p:nvPr>
            <p:ph type="pic" sz="quarter" idx="32" hasCustomPrompt="1"/>
          </p:nvPr>
        </p:nvSpPr>
        <p:spPr>
          <a:xfrm>
            <a:off x="5293663" y="1699400"/>
            <a:ext cx="1604676" cy="1504970"/>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 and then on the Picture Format tab click Crop, scroll down and click Fit</a:t>
            </a:r>
          </a:p>
        </p:txBody>
      </p:sp>
      <p:sp>
        <p:nvSpPr>
          <p:cNvPr id="25" name="Picture Placeholder 8">
            <a:extLst>
              <a:ext uri="{FF2B5EF4-FFF2-40B4-BE49-F238E27FC236}">
                <a16:creationId xmlns:a16="http://schemas.microsoft.com/office/drawing/2014/main" id="{DF5C8943-1C3E-4386-98B9-FDFA251E0750}"/>
              </a:ext>
            </a:extLst>
          </p:cNvPr>
          <p:cNvSpPr>
            <a:spLocks noGrp="1"/>
          </p:cNvSpPr>
          <p:nvPr>
            <p:ph type="pic" sz="quarter" idx="34" hasCustomPrompt="1"/>
          </p:nvPr>
        </p:nvSpPr>
        <p:spPr>
          <a:xfrm>
            <a:off x="8845221" y="1699400"/>
            <a:ext cx="1604676" cy="1504970"/>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 and then on the Picture Format tab click Crop, scroll down and click Fit</a:t>
            </a:r>
          </a:p>
        </p:txBody>
      </p:sp>
      <p:sp>
        <p:nvSpPr>
          <p:cNvPr id="22" name="Rectangle 21">
            <a:extLst>
              <a:ext uri="{FF2B5EF4-FFF2-40B4-BE49-F238E27FC236}">
                <a16:creationId xmlns:a16="http://schemas.microsoft.com/office/drawing/2014/main" id="{64F1A924-E4B7-4525-8C73-9EBC559CFEF9}"/>
              </a:ext>
            </a:extLst>
          </p:cNvPr>
          <p:cNvSpPr/>
          <p:nvPr userDrawn="1"/>
        </p:nvSpPr>
        <p:spPr>
          <a:xfrm>
            <a:off x="1008568" y="3424690"/>
            <a:ext cx="3036497" cy="172528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32" name="Rectangle 31">
            <a:extLst>
              <a:ext uri="{FF2B5EF4-FFF2-40B4-BE49-F238E27FC236}">
                <a16:creationId xmlns:a16="http://schemas.microsoft.com/office/drawing/2014/main" id="{0B24044D-6913-4B5C-BDA3-B74F43338940}"/>
              </a:ext>
            </a:extLst>
          </p:cNvPr>
          <p:cNvSpPr/>
          <p:nvPr userDrawn="1"/>
        </p:nvSpPr>
        <p:spPr>
          <a:xfrm>
            <a:off x="4577752" y="3424690"/>
            <a:ext cx="3036497" cy="172528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33" name="Rectangle 32">
            <a:extLst>
              <a:ext uri="{FF2B5EF4-FFF2-40B4-BE49-F238E27FC236}">
                <a16:creationId xmlns:a16="http://schemas.microsoft.com/office/drawing/2014/main" id="{A8C5AF25-D181-4BB0-85EA-C5A8848D0DEB}"/>
              </a:ext>
            </a:extLst>
          </p:cNvPr>
          <p:cNvSpPr/>
          <p:nvPr userDrawn="1"/>
        </p:nvSpPr>
        <p:spPr>
          <a:xfrm>
            <a:off x="8129312" y="3424690"/>
            <a:ext cx="3036497" cy="172528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34" name="Text Placeholder 2">
            <a:extLst>
              <a:ext uri="{FF2B5EF4-FFF2-40B4-BE49-F238E27FC236}">
                <a16:creationId xmlns:a16="http://schemas.microsoft.com/office/drawing/2014/main" id="{B87EF52D-5723-4C54-821B-BAA6471336FC}"/>
              </a:ext>
            </a:extLst>
          </p:cNvPr>
          <p:cNvSpPr>
            <a:spLocks noGrp="1"/>
          </p:cNvSpPr>
          <p:nvPr>
            <p:ph type="body" idx="15" hasCustomPrompt="1"/>
          </p:nvPr>
        </p:nvSpPr>
        <p:spPr>
          <a:xfrm>
            <a:off x="1258010" y="3580325"/>
            <a:ext cx="2537613"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35" name="Text Placeholder 2">
            <a:extLst>
              <a:ext uri="{FF2B5EF4-FFF2-40B4-BE49-F238E27FC236}">
                <a16:creationId xmlns:a16="http://schemas.microsoft.com/office/drawing/2014/main" id="{40D2C0FE-38CC-43BE-A36E-895D8863A96A}"/>
              </a:ext>
            </a:extLst>
          </p:cNvPr>
          <p:cNvSpPr>
            <a:spLocks noGrp="1"/>
          </p:cNvSpPr>
          <p:nvPr>
            <p:ph type="body" idx="37"/>
          </p:nvPr>
        </p:nvSpPr>
        <p:spPr>
          <a:xfrm>
            <a:off x="1258010" y="4071667"/>
            <a:ext cx="2537613" cy="1009291"/>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36" name="Text Placeholder 2">
            <a:extLst>
              <a:ext uri="{FF2B5EF4-FFF2-40B4-BE49-F238E27FC236}">
                <a16:creationId xmlns:a16="http://schemas.microsoft.com/office/drawing/2014/main" id="{7C8860DE-FC66-4607-AB15-4CEFC0ED7F74}"/>
              </a:ext>
            </a:extLst>
          </p:cNvPr>
          <p:cNvSpPr>
            <a:spLocks noGrp="1"/>
          </p:cNvSpPr>
          <p:nvPr>
            <p:ph type="body" idx="38" hasCustomPrompt="1"/>
          </p:nvPr>
        </p:nvSpPr>
        <p:spPr>
          <a:xfrm>
            <a:off x="4827194" y="3580325"/>
            <a:ext cx="2537613"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37" name="Text Placeholder 2">
            <a:extLst>
              <a:ext uri="{FF2B5EF4-FFF2-40B4-BE49-F238E27FC236}">
                <a16:creationId xmlns:a16="http://schemas.microsoft.com/office/drawing/2014/main" id="{D486F80B-6F22-43D4-A3AE-3D69FD4F5C94}"/>
              </a:ext>
            </a:extLst>
          </p:cNvPr>
          <p:cNvSpPr>
            <a:spLocks noGrp="1"/>
          </p:cNvSpPr>
          <p:nvPr>
            <p:ph type="body" idx="39"/>
          </p:nvPr>
        </p:nvSpPr>
        <p:spPr>
          <a:xfrm>
            <a:off x="4827194" y="4071667"/>
            <a:ext cx="2537613" cy="1009291"/>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38" name="Text Placeholder 2">
            <a:extLst>
              <a:ext uri="{FF2B5EF4-FFF2-40B4-BE49-F238E27FC236}">
                <a16:creationId xmlns:a16="http://schemas.microsoft.com/office/drawing/2014/main" id="{16C1E283-25B7-46F7-BDCD-E96C33FABC44}"/>
              </a:ext>
            </a:extLst>
          </p:cNvPr>
          <p:cNvSpPr>
            <a:spLocks noGrp="1"/>
          </p:cNvSpPr>
          <p:nvPr>
            <p:ph type="body" idx="40" hasCustomPrompt="1"/>
          </p:nvPr>
        </p:nvSpPr>
        <p:spPr>
          <a:xfrm>
            <a:off x="8378754" y="3580325"/>
            <a:ext cx="2537613"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39" name="Text Placeholder 2">
            <a:extLst>
              <a:ext uri="{FF2B5EF4-FFF2-40B4-BE49-F238E27FC236}">
                <a16:creationId xmlns:a16="http://schemas.microsoft.com/office/drawing/2014/main" id="{9E559CC0-963F-40C4-AA41-CB59722B6FFD}"/>
              </a:ext>
            </a:extLst>
          </p:cNvPr>
          <p:cNvSpPr>
            <a:spLocks noGrp="1"/>
          </p:cNvSpPr>
          <p:nvPr>
            <p:ph type="body" idx="41"/>
          </p:nvPr>
        </p:nvSpPr>
        <p:spPr>
          <a:xfrm>
            <a:off x="8378754" y="4071667"/>
            <a:ext cx="2537613" cy="1009291"/>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Tree>
    <p:extLst>
      <p:ext uri="{BB962C8B-B14F-4D97-AF65-F5344CB8AC3E}">
        <p14:creationId xmlns:p14="http://schemas.microsoft.com/office/powerpoint/2010/main" val="2969557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able Placeholder 9">
            <a:extLst>
              <a:ext uri="{FF2B5EF4-FFF2-40B4-BE49-F238E27FC236}">
                <a16:creationId xmlns:a16="http://schemas.microsoft.com/office/drawing/2014/main" id="{BE1EFC3B-05E2-4AA1-9F8B-C3151325DE6B}"/>
              </a:ext>
            </a:extLst>
          </p:cNvPr>
          <p:cNvSpPr>
            <a:spLocks noGrp="1"/>
          </p:cNvSpPr>
          <p:nvPr>
            <p:ph type="tbl" sz="quarter" idx="13"/>
          </p:nvPr>
        </p:nvSpPr>
        <p:spPr>
          <a:xfrm>
            <a:off x="1533000" y="1676409"/>
            <a:ext cx="9126000" cy="4500563"/>
          </a:xfrm>
        </p:spPr>
        <p:txBody>
          <a:bodyPr anchor="ctr" anchorCtr="0"/>
          <a:lstStyle>
            <a:lvl1pPr marL="0" indent="0" algn="ctr">
              <a:buNone/>
              <a:defRPr/>
            </a:lvl1pPr>
          </a:lstStyle>
          <a:p>
            <a:r>
              <a:rPr lang="en-US" dirty="0"/>
              <a:t>Click icon to add table</a:t>
            </a:r>
            <a:endParaRPr lang="en-AU" dirty="0"/>
          </a:p>
        </p:txBody>
      </p:sp>
    </p:spTree>
    <p:extLst>
      <p:ext uri="{BB962C8B-B14F-4D97-AF65-F5344CB8AC3E}">
        <p14:creationId xmlns:p14="http://schemas.microsoft.com/office/powerpoint/2010/main" val="2139372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amp;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Table Placeholder 9">
            <a:extLst>
              <a:ext uri="{FF2B5EF4-FFF2-40B4-BE49-F238E27FC236}">
                <a16:creationId xmlns:a16="http://schemas.microsoft.com/office/drawing/2014/main" id="{A5124DE0-C3A8-44E9-9258-5E5E6FB53E54}"/>
              </a:ext>
            </a:extLst>
          </p:cNvPr>
          <p:cNvSpPr>
            <a:spLocks noGrp="1"/>
          </p:cNvSpPr>
          <p:nvPr>
            <p:ph type="tbl" sz="quarter" idx="13"/>
          </p:nvPr>
        </p:nvSpPr>
        <p:spPr>
          <a:xfrm>
            <a:off x="4589260" y="1676409"/>
            <a:ext cx="6828873" cy="4500563"/>
          </a:xfrm>
        </p:spPr>
        <p:txBody>
          <a:bodyPr anchor="ctr" anchorCtr="0"/>
          <a:lstStyle>
            <a:lvl1pPr marL="0" indent="0" algn="ctr">
              <a:buNone/>
              <a:defRPr/>
            </a:lvl1pPr>
          </a:lstStyle>
          <a:p>
            <a:r>
              <a:rPr lang="en-US" dirty="0"/>
              <a:t>Click icon to add table</a:t>
            </a:r>
            <a:endParaRPr lang="en-AU" dirty="0"/>
          </a:p>
        </p:txBody>
      </p:sp>
      <p:sp>
        <p:nvSpPr>
          <p:cNvPr id="11" name="Text Placeholder 10">
            <a:extLst>
              <a:ext uri="{FF2B5EF4-FFF2-40B4-BE49-F238E27FC236}">
                <a16:creationId xmlns:a16="http://schemas.microsoft.com/office/drawing/2014/main" id="{71AF6FE5-C6EA-466A-A689-65FA5BED6B0C}"/>
              </a:ext>
            </a:extLst>
          </p:cNvPr>
          <p:cNvSpPr>
            <a:spLocks noGrp="1"/>
          </p:cNvSpPr>
          <p:nvPr>
            <p:ph type="body" sz="quarter" idx="14"/>
          </p:nvPr>
        </p:nvSpPr>
        <p:spPr>
          <a:xfrm>
            <a:off x="759001" y="1676409"/>
            <a:ext cx="35520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435564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hart Placeholder 8">
            <a:extLst>
              <a:ext uri="{FF2B5EF4-FFF2-40B4-BE49-F238E27FC236}">
                <a16:creationId xmlns:a16="http://schemas.microsoft.com/office/drawing/2014/main" id="{490C9A59-CC2D-4578-A146-C395EC81B9D3}"/>
              </a:ext>
            </a:extLst>
          </p:cNvPr>
          <p:cNvSpPr>
            <a:spLocks noGrp="1"/>
          </p:cNvSpPr>
          <p:nvPr>
            <p:ph type="chart" sz="quarter" idx="14"/>
          </p:nvPr>
        </p:nvSpPr>
        <p:spPr>
          <a:xfrm>
            <a:off x="1533001" y="1940944"/>
            <a:ext cx="9126000" cy="4236019"/>
          </a:xfrm>
        </p:spPr>
        <p:txBody>
          <a:bodyPr anchor="ctr" anchorCtr="0"/>
          <a:lstStyle>
            <a:lvl1pPr marL="0" indent="0" algn="ctr">
              <a:buNone/>
              <a:defRPr/>
            </a:lvl1pPr>
          </a:lstStyle>
          <a:p>
            <a:r>
              <a:rPr lang="en-US" dirty="0"/>
              <a:t>Click icon to add chart</a:t>
            </a:r>
            <a:endParaRPr lang="en-AU" dirty="0"/>
          </a:p>
        </p:txBody>
      </p:sp>
      <p:sp>
        <p:nvSpPr>
          <p:cNvPr id="11" name="Text Placeholder 2">
            <a:extLst>
              <a:ext uri="{FF2B5EF4-FFF2-40B4-BE49-F238E27FC236}">
                <a16:creationId xmlns:a16="http://schemas.microsoft.com/office/drawing/2014/main" id="{FE261E0B-C1A5-495E-969A-FF58508999A3}"/>
              </a:ext>
            </a:extLst>
          </p:cNvPr>
          <p:cNvSpPr>
            <a:spLocks noGrp="1"/>
          </p:cNvSpPr>
          <p:nvPr>
            <p:ph type="body" idx="13" hasCustomPrompt="1"/>
          </p:nvPr>
        </p:nvSpPr>
        <p:spPr>
          <a:xfrm>
            <a:off x="1533001" y="1676400"/>
            <a:ext cx="9126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Tree>
    <p:extLst>
      <p:ext uri="{BB962C8B-B14F-4D97-AF65-F5344CB8AC3E}">
        <p14:creationId xmlns:p14="http://schemas.microsoft.com/office/powerpoint/2010/main" val="1414792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amp; Text">
    <p:spTree>
      <p:nvGrpSpPr>
        <p:cNvPr id="1" name=""/>
        <p:cNvGrpSpPr/>
        <p:nvPr/>
      </p:nvGrpSpPr>
      <p:grpSpPr>
        <a:xfrm>
          <a:off x="0" y="0"/>
          <a:ext cx="0" cy="0"/>
          <a:chOff x="0" y="0"/>
          <a:chExt cx="0" cy="0"/>
        </a:xfrm>
      </p:grpSpPr>
      <p:sp>
        <p:nvSpPr>
          <p:cNvPr id="11" name="Chart Placeholder 8">
            <a:extLst>
              <a:ext uri="{FF2B5EF4-FFF2-40B4-BE49-F238E27FC236}">
                <a16:creationId xmlns:a16="http://schemas.microsoft.com/office/drawing/2014/main" id="{431F1B57-1B5A-4CED-949E-8535449B5B50}"/>
              </a:ext>
            </a:extLst>
          </p:cNvPr>
          <p:cNvSpPr>
            <a:spLocks noGrp="1"/>
          </p:cNvSpPr>
          <p:nvPr>
            <p:ph type="chart" sz="quarter" idx="14"/>
          </p:nvPr>
        </p:nvSpPr>
        <p:spPr>
          <a:xfrm>
            <a:off x="4589265" y="1940944"/>
            <a:ext cx="6828873" cy="4236019"/>
          </a:xfrm>
        </p:spPr>
        <p:txBody>
          <a:bodyPr anchor="ctr" anchorCtr="0"/>
          <a:lstStyle>
            <a:lvl1pPr marL="0" indent="0" algn="ctr">
              <a:buNone/>
              <a:defRPr/>
            </a:lvl1pPr>
          </a:lstStyle>
          <a:p>
            <a:r>
              <a:rPr lang="en-US" dirty="0"/>
              <a:t>Click icon to add chart</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4589265" y="1676400"/>
            <a:ext cx="6828873"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4" name="Text Placeholder 10">
            <a:extLst>
              <a:ext uri="{FF2B5EF4-FFF2-40B4-BE49-F238E27FC236}">
                <a16:creationId xmlns:a16="http://schemas.microsoft.com/office/drawing/2014/main" id="{D7B1EA08-EA55-461B-8A9B-A398A732B6A4}"/>
              </a:ext>
            </a:extLst>
          </p:cNvPr>
          <p:cNvSpPr>
            <a:spLocks noGrp="1"/>
          </p:cNvSpPr>
          <p:nvPr>
            <p:ph type="body" sz="quarter" idx="16"/>
          </p:nvPr>
        </p:nvSpPr>
        <p:spPr>
          <a:xfrm>
            <a:off x="759001" y="1676409"/>
            <a:ext cx="35520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692820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harts &amp; Tex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4F6DC73-D2E5-4C44-B6A2-EB181445D050}"/>
              </a:ext>
            </a:extLst>
          </p:cNvPr>
          <p:cNvSpPr>
            <a:spLocks noGrp="1"/>
          </p:cNvSpPr>
          <p:nvPr>
            <p:ph sz="quarter" idx="16" hasCustomPrompt="1"/>
          </p:nvPr>
        </p:nvSpPr>
        <p:spPr>
          <a:xfrm>
            <a:off x="4589252" y="1940955"/>
            <a:ext cx="3240000" cy="2786321"/>
          </a:xfrm>
        </p:spPr>
        <p:txBody>
          <a:bodyPr anchor="ctr" anchorCtr="0"/>
          <a:lstStyle>
            <a:lvl1pPr marL="0" indent="0" algn="ctr">
              <a:buNone/>
              <a:defRPr/>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4589252" y="1676400"/>
            <a:ext cx="324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5" name="Content Placeholder 7">
            <a:extLst>
              <a:ext uri="{FF2B5EF4-FFF2-40B4-BE49-F238E27FC236}">
                <a16:creationId xmlns:a16="http://schemas.microsoft.com/office/drawing/2014/main" id="{12D3D275-DDAF-4C40-A0DF-D6866072262C}"/>
              </a:ext>
            </a:extLst>
          </p:cNvPr>
          <p:cNvSpPr>
            <a:spLocks noGrp="1"/>
          </p:cNvSpPr>
          <p:nvPr>
            <p:ph sz="quarter" idx="19" hasCustomPrompt="1"/>
          </p:nvPr>
        </p:nvSpPr>
        <p:spPr>
          <a:xfrm>
            <a:off x="8178127" y="1940955"/>
            <a:ext cx="3240000" cy="2786321"/>
          </a:xfrm>
        </p:spPr>
        <p:txBody>
          <a:bodyPr anchor="ctr" anchorCtr="0"/>
          <a:lstStyle>
            <a:lvl1pPr marL="0" indent="0" algn="ctr">
              <a:buNone/>
              <a:defRPr/>
            </a:lvl1pPr>
          </a:lstStyle>
          <a:p>
            <a:pPr lvl="0"/>
            <a:r>
              <a:rPr lang="en-US" dirty="0"/>
              <a:t>Click icon to add chart or table</a:t>
            </a:r>
            <a:endParaRPr lang="en-AU" dirty="0"/>
          </a:p>
        </p:txBody>
      </p:sp>
      <p:sp>
        <p:nvSpPr>
          <p:cNvPr id="16" name="Text Placeholder 2">
            <a:extLst>
              <a:ext uri="{FF2B5EF4-FFF2-40B4-BE49-F238E27FC236}">
                <a16:creationId xmlns:a16="http://schemas.microsoft.com/office/drawing/2014/main" id="{F5F04F51-A389-46FA-B78D-D767A5AECA4E}"/>
              </a:ext>
            </a:extLst>
          </p:cNvPr>
          <p:cNvSpPr>
            <a:spLocks noGrp="1"/>
          </p:cNvSpPr>
          <p:nvPr>
            <p:ph type="body" idx="20" hasCustomPrompt="1"/>
          </p:nvPr>
        </p:nvSpPr>
        <p:spPr>
          <a:xfrm>
            <a:off x="8178127" y="1676400"/>
            <a:ext cx="324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8" name="Text Placeholder 10">
            <a:extLst>
              <a:ext uri="{FF2B5EF4-FFF2-40B4-BE49-F238E27FC236}">
                <a16:creationId xmlns:a16="http://schemas.microsoft.com/office/drawing/2014/main" id="{82C31F2B-C266-490B-9609-D08B99689836}"/>
              </a:ext>
            </a:extLst>
          </p:cNvPr>
          <p:cNvSpPr>
            <a:spLocks noGrp="1"/>
          </p:cNvSpPr>
          <p:nvPr>
            <p:ph type="body" sz="quarter" idx="14"/>
          </p:nvPr>
        </p:nvSpPr>
        <p:spPr>
          <a:xfrm>
            <a:off x="759001" y="1676409"/>
            <a:ext cx="35520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817140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s &amp; 2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ext Placeholder 10">
            <a:extLst>
              <a:ext uri="{FF2B5EF4-FFF2-40B4-BE49-F238E27FC236}">
                <a16:creationId xmlns:a16="http://schemas.microsoft.com/office/drawing/2014/main" id="{8099F59F-DBEE-4CC0-85AC-1C0EB8918FCD}"/>
              </a:ext>
            </a:extLst>
          </p:cNvPr>
          <p:cNvSpPr>
            <a:spLocks noGrp="1"/>
          </p:cNvSpPr>
          <p:nvPr>
            <p:ph type="body" sz="quarter" idx="14"/>
          </p:nvPr>
        </p:nvSpPr>
        <p:spPr>
          <a:xfrm>
            <a:off x="759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10">
            <a:extLst>
              <a:ext uri="{FF2B5EF4-FFF2-40B4-BE49-F238E27FC236}">
                <a16:creationId xmlns:a16="http://schemas.microsoft.com/office/drawing/2014/main" id="{CF868681-AF25-46C0-A803-188E15239EB2}"/>
              </a:ext>
            </a:extLst>
          </p:cNvPr>
          <p:cNvSpPr>
            <a:spLocks noGrp="1"/>
          </p:cNvSpPr>
          <p:nvPr>
            <p:ph type="body" sz="quarter" idx="15"/>
          </p:nvPr>
        </p:nvSpPr>
        <p:spPr>
          <a:xfrm>
            <a:off x="6843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6" name="Content Placeholder 7">
            <a:extLst>
              <a:ext uri="{FF2B5EF4-FFF2-40B4-BE49-F238E27FC236}">
                <a16:creationId xmlns:a16="http://schemas.microsoft.com/office/drawing/2014/main" id="{723EFDE4-A720-4C85-A0E1-6C69F11CB4A4}"/>
              </a:ext>
            </a:extLst>
          </p:cNvPr>
          <p:cNvSpPr>
            <a:spLocks noGrp="1"/>
          </p:cNvSpPr>
          <p:nvPr>
            <p:ph sz="quarter" idx="21" hasCustomPrompt="1"/>
          </p:nvPr>
        </p:nvSpPr>
        <p:spPr>
          <a:xfrm>
            <a:off x="759001" y="4013235"/>
            <a:ext cx="4590000" cy="2163732"/>
          </a:xfrm>
        </p:spPr>
        <p:txBody>
          <a:bodyPr anchor="ctr" anchorCtr="0"/>
          <a:lstStyle>
            <a:lvl1pPr marL="0" indent="0" algn="ctr">
              <a:buNone/>
              <a:defRPr sz="1200"/>
            </a:lvl1pPr>
          </a:lstStyle>
          <a:p>
            <a:pPr lvl="0"/>
            <a:r>
              <a:rPr lang="en-US" dirty="0"/>
              <a:t>Click icon to add chart or table</a:t>
            </a:r>
            <a:endParaRPr lang="en-AU" dirty="0"/>
          </a:p>
        </p:txBody>
      </p:sp>
      <p:sp>
        <p:nvSpPr>
          <p:cNvPr id="17" name="Text Placeholder 2">
            <a:extLst>
              <a:ext uri="{FF2B5EF4-FFF2-40B4-BE49-F238E27FC236}">
                <a16:creationId xmlns:a16="http://schemas.microsoft.com/office/drawing/2014/main" id="{68A527B0-4005-4D05-9EF6-708638E5BD7C}"/>
              </a:ext>
            </a:extLst>
          </p:cNvPr>
          <p:cNvSpPr>
            <a:spLocks noGrp="1"/>
          </p:cNvSpPr>
          <p:nvPr>
            <p:ph type="body" idx="17" hasCustomPrompt="1"/>
          </p:nvPr>
        </p:nvSpPr>
        <p:spPr>
          <a:xfrm>
            <a:off x="759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0" name="Content Placeholder 7">
            <a:extLst>
              <a:ext uri="{FF2B5EF4-FFF2-40B4-BE49-F238E27FC236}">
                <a16:creationId xmlns:a16="http://schemas.microsoft.com/office/drawing/2014/main" id="{D47843A5-1EEE-42DE-AA1A-E40F7928E4EE}"/>
              </a:ext>
            </a:extLst>
          </p:cNvPr>
          <p:cNvSpPr>
            <a:spLocks noGrp="1"/>
          </p:cNvSpPr>
          <p:nvPr>
            <p:ph sz="quarter" idx="22" hasCustomPrompt="1"/>
          </p:nvPr>
        </p:nvSpPr>
        <p:spPr>
          <a:xfrm>
            <a:off x="6843001" y="4013235"/>
            <a:ext cx="4590000" cy="2163732"/>
          </a:xfrm>
        </p:spPr>
        <p:txBody>
          <a:bodyPr anchor="ctr" anchorCtr="0"/>
          <a:lstStyle>
            <a:lvl1pPr marL="0" indent="0" algn="ctr">
              <a:buNone/>
              <a:defRPr sz="1200"/>
            </a:lvl1pPr>
          </a:lstStyle>
          <a:p>
            <a:pPr lvl="0"/>
            <a:r>
              <a:rPr lang="en-US" dirty="0"/>
              <a:t>Click icon to add chart or table</a:t>
            </a:r>
            <a:endParaRPr lang="en-AU" dirty="0"/>
          </a:p>
        </p:txBody>
      </p:sp>
      <p:sp>
        <p:nvSpPr>
          <p:cNvPr id="21" name="Text Placeholder 2">
            <a:extLst>
              <a:ext uri="{FF2B5EF4-FFF2-40B4-BE49-F238E27FC236}">
                <a16:creationId xmlns:a16="http://schemas.microsoft.com/office/drawing/2014/main" id="{EEC0A187-1AEA-47F0-A19E-2A933ED63EE0}"/>
              </a:ext>
            </a:extLst>
          </p:cNvPr>
          <p:cNvSpPr>
            <a:spLocks noGrp="1"/>
          </p:cNvSpPr>
          <p:nvPr>
            <p:ph type="body" idx="23" hasCustomPrompt="1"/>
          </p:nvPr>
        </p:nvSpPr>
        <p:spPr>
          <a:xfrm>
            <a:off x="6843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Tree>
    <p:extLst>
      <p:ext uri="{BB962C8B-B14F-4D97-AF65-F5344CB8AC3E}">
        <p14:creationId xmlns:p14="http://schemas.microsoft.com/office/powerpoint/2010/main" val="526089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harts (on grey) &amp; 2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F64D5F-250A-4878-8366-76EAA267EA6E}"/>
              </a:ext>
            </a:extLst>
          </p:cNvPr>
          <p:cNvSpPr/>
          <p:nvPr userDrawn="1"/>
        </p:nvSpPr>
        <p:spPr>
          <a:xfrm>
            <a:off x="759001" y="3976793"/>
            <a:ext cx="4590000" cy="22001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13" name="Rectangle 12">
            <a:extLst>
              <a:ext uri="{FF2B5EF4-FFF2-40B4-BE49-F238E27FC236}">
                <a16:creationId xmlns:a16="http://schemas.microsoft.com/office/drawing/2014/main" id="{C9C94AE5-13A6-472F-BBC3-C440BC11D850}"/>
              </a:ext>
            </a:extLst>
          </p:cNvPr>
          <p:cNvSpPr/>
          <p:nvPr userDrawn="1"/>
        </p:nvSpPr>
        <p:spPr>
          <a:xfrm>
            <a:off x="6843001" y="3976793"/>
            <a:ext cx="4590000" cy="22001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16" name="Content Placeholder 7">
            <a:extLst>
              <a:ext uri="{FF2B5EF4-FFF2-40B4-BE49-F238E27FC236}">
                <a16:creationId xmlns:a16="http://schemas.microsoft.com/office/drawing/2014/main" id="{723EFDE4-A720-4C85-A0E1-6C69F11CB4A4}"/>
              </a:ext>
            </a:extLst>
          </p:cNvPr>
          <p:cNvSpPr>
            <a:spLocks noGrp="1"/>
          </p:cNvSpPr>
          <p:nvPr>
            <p:ph sz="quarter" idx="21" hasCustomPrompt="1"/>
          </p:nvPr>
        </p:nvSpPr>
        <p:spPr>
          <a:xfrm>
            <a:off x="759001" y="4013240"/>
            <a:ext cx="4590000" cy="2163733"/>
          </a:xfrm>
        </p:spPr>
        <p:txBody>
          <a:bodyPr anchor="ctr" anchorCtr="0"/>
          <a:lstStyle>
            <a:lvl1pPr marL="0" indent="0" algn="ctr">
              <a:buNone/>
              <a:defRPr sz="1200"/>
            </a:lvl1pPr>
          </a:lstStyle>
          <a:p>
            <a:pPr lvl="0"/>
            <a:r>
              <a:rPr lang="en-US" dirty="0"/>
              <a:t>Click icon to add chart or table</a:t>
            </a:r>
            <a:endParaRPr lang="en-AU" dirty="0"/>
          </a:p>
        </p:txBody>
      </p:sp>
      <p:sp>
        <p:nvSpPr>
          <p:cNvPr id="20" name="Content Placeholder 7">
            <a:extLst>
              <a:ext uri="{FF2B5EF4-FFF2-40B4-BE49-F238E27FC236}">
                <a16:creationId xmlns:a16="http://schemas.microsoft.com/office/drawing/2014/main" id="{D47843A5-1EEE-42DE-AA1A-E40F7928E4EE}"/>
              </a:ext>
            </a:extLst>
          </p:cNvPr>
          <p:cNvSpPr>
            <a:spLocks noGrp="1"/>
          </p:cNvSpPr>
          <p:nvPr>
            <p:ph sz="quarter" idx="22" hasCustomPrompt="1"/>
          </p:nvPr>
        </p:nvSpPr>
        <p:spPr>
          <a:xfrm>
            <a:off x="6843001" y="4013240"/>
            <a:ext cx="4590000" cy="2163733"/>
          </a:xfrm>
        </p:spPr>
        <p:txBody>
          <a:bodyPr anchor="ctr" anchorCtr="0"/>
          <a:lstStyle>
            <a:lvl1pPr marL="0" indent="0" algn="ctr">
              <a:buNone/>
              <a:defRPr sz="1200"/>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ext Placeholder 10">
            <a:extLst>
              <a:ext uri="{FF2B5EF4-FFF2-40B4-BE49-F238E27FC236}">
                <a16:creationId xmlns:a16="http://schemas.microsoft.com/office/drawing/2014/main" id="{8099F59F-DBEE-4CC0-85AC-1C0EB8918FCD}"/>
              </a:ext>
            </a:extLst>
          </p:cNvPr>
          <p:cNvSpPr>
            <a:spLocks noGrp="1"/>
          </p:cNvSpPr>
          <p:nvPr>
            <p:ph type="body" sz="quarter" idx="14"/>
          </p:nvPr>
        </p:nvSpPr>
        <p:spPr>
          <a:xfrm>
            <a:off x="759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10">
            <a:extLst>
              <a:ext uri="{FF2B5EF4-FFF2-40B4-BE49-F238E27FC236}">
                <a16:creationId xmlns:a16="http://schemas.microsoft.com/office/drawing/2014/main" id="{CF868681-AF25-46C0-A803-188E15239EB2}"/>
              </a:ext>
            </a:extLst>
          </p:cNvPr>
          <p:cNvSpPr>
            <a:spLocks noGrp="1"/>
          </p:cNvSpPr>
          <p:nvPr>
            <p:ph type="body" sz="quarter" idx="15"/>
          </p:nvPr>
        </p:nvSpPr>
        <p:spPr>
          <a:xfrm>
            <a:off x="6843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7" name="Text Placeholder 2">
            <a:extLst>
              <a:ext uri="{FF2B5EF4-FFF2-40B4-BE49-F238E27FC236}">
                <a16:creationId xmlns:a16="http://schemas.microsoft.com/office/drawing/2014/main" id="{68A527B0-4005-4D05-9EF6-708638E5BD7C}"/>
              </a:ext>
            </a:extLst>
          </p:cNvPr>
          <p:cNvSpPr>
            <a:spLocks noGrp="1"/>
          </p:cNvSpPr>
          <p:nvPr>
            <p:ph type="body" idx="17" hasCustomPrompt="1"/>
          </p:nvPr>
        </p:nvSpPr>
        <p:spPr>
          <a:xfrm>
            <a:off x="759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1" name="Text Placeholder 2">
            <a:extLst>
              <a:ext uri="{FF2B5EF4-FFF2-40B4-BE49-F238E27FC236}">
                <a16:creationId xmlns:a16="http://schemas.microsoft.com/office/drawing/2014/main" id="{EEC0A187-1AEA-47F0-A19E-2A933ED63EE0}"/>
              </a:ext>
            </a:extLst>
          </p:cNvPr>
          <p:cNvSpPr>
            <a:spLocks noGrp="1"/>
          </p:cNvSpPr>
          <p:nvPr>
            <p:ph type="body" idx="23" hasCustomPrompt="1"/>
          </p:nvPr>
        </p:nvSpPr>
        <p:spPr>
          <a:xfrm>
            <a:off x="6843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Tree>
    <p:extLst>
      <p:ext uri="{BB962C8B-B14F-4D97-AF65-F5344CB8AC3E}">
        <p14:creationId xmlns:p14="http://schemas.microsoft.com/office/powerpoint/2010/main" val="3391825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Charts &amp; Tex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4F6DC73-D2E5-4C44-B6A2-EB181445D050}"/>
              </a:ext>
            </a:extLst>
          </p:cNvPr>
          <p:cNvSpPr>
            <a:spLocks noGrp="1"/>
          </p:cNvSpPr>
          <p:nvPr>
            <p:ph sz="quarter" idx="16" hasCustomPrompt="1"/>
          </p:nvPr>
        </p:nvSpPr>
        <p:spPr>
          <a:xfrm>
            <a:off x="3925019"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3925019"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5" name="Content Placeholder 7">
            <a:extLst>
              <a:ext uri="{FF2B5EF4-FFF2-40B4-BE49-F238E27FC236}">
                <a16:creationId xmlns:a16="http://schemas.microsoft.com/office/drawing/2014/main" id="{12D3D275-DDAF-4C40-A0DF-D6866072262C}"/>
              </a:ext>
            </a:extLst>
          </p:cNvPr>
          <p:cNvSpPr>
            <a:spLocks noGrp="1"/>
          </p:cNvSpPr>
          <p:nvPr>
            <p:ph sz="quarter" idx="19" hasCustomPrompt="1"/>
          </p:nvPr>
        </p:nvSpPr>
        <p:spPr>
          <a:xfrm>
            <a:off x="7818127"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6" name="Text Placeholder 2">
            <a:extLst>
              <a:ext uri="{FF2B5EF4-FFF2-40B4-BE49-F238E27FC236}">
                <a16:creationId xmlns:a16="http://schemas.microsoft.com/office/drawing/2014/main" id="{F5F04F51-A389-46FA-B78D-D767A5AECA4E}"/>
              </a:ext>
            </a:extLst>
          </p:cNvPr>
          <p:cNvSpPr>
            <a:spLocks noGrp="1"/>
          </p:cNvSpPr>
          <p:nvPr>
            <p:ph type="body" idx="20" hasCustomPrompt="1"/>
          </p:nvPr>
        </p:nvSpPr>
        <p:spPr>
          <a:xfrm>
            <a:off x="7818127"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8" name="Content Placeholder 7">
            <a:extLst>
              <a:ext uri="{FF2B5EF4-FFF2-40B4-BE49-F238E27FC236}">
                <a16:creationId xmlns:a16="http://schemas.microsoft.com/office/drawing/2014/main" id="{1E7267D2-C32A-47A1-9405-712B6A92AD51}"/>
              </a:ext>
            </a:extLst>
          </p:cNvPr>
          <p:cNvSpPr>
            <a:spLocks noGrp="1"/>
          </p:cNvSpPr>
          <p:nvPr>
            <p:ph sz="quarter" idx="21" hasCustomPrompt="1"/>
          </p:nvPr>
        </p:nvSpPr>
        <p:spPr>
          <a:xfrm>
            <a:off x="3925019"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9" name="Text Placeholder 2">
            <a:extLst>
              <a:ext uri="{FF2B5EF4-FFF2-40B4-BE49-F238E27FC236}">
                <a16:creationId xmlns:a16="http://schemas.microsoft.com/office/drawing/2014/main" id="{5E782376-C818-4FE4-B647-6C63AAE11D48}"/>
              </a:ext>
            </a:extLst>
          </p:cNvPr>
          <p:cNvSpPr>
            <a:spLocks noGrp="1"/>
          </p:cNvSpPr>
          <p:nvPr>
            <p:ph type="body" idx="22" hasCustomPrompt="1"/>
          </p:nvPr>
        </p:nvSpPr>
        <p:spPr>
          <a:xfrm>
            <a:off x="3925019"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0" name="Content Placeholder 7">
            <a:extLst>
              <a:ext uri="{FF2B5EF4-FFF2-40B4-BE49-F238E27FC236}">
                <a16:creationId xmlns:a16="http://schemas.microsoft.com/office/drawing/2014/main" id="{A2A3DEBF-D699-4FD9-8B9A-C6722C2CF6F6}"/>
              </a:ext>
            </a:extLst>
          </p:cNvPr>
          <p:cNvSpPr>
            <a:spLocks noGrp="1"/>
          </p:cNvSpPr>
          <p:nvPr>
            <p:ph sz="quarter" idx="23" hasCustomPrompt="1"/>
          </p:nvPr>
        </p:nvSpPr>
        <p:spPr>
          <a:xfrm>
            <a:off x="7818127"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21" name="Text Placeholder 2">
            <a:extLst>
              <a:ext uri="{FF2B5EF4-FFF2-40B4-BE49-F238E27FC236}">
                <a16:creationId xmlns:a16="http://schemas.microsoft.com/office/drawing/2014/main" id="{B5DC1914-60C2-4764-B8DB-054FEA1154BA}"/>
              </a:ext>
            </a:extLst>
          </p:cNvPr>
          <p:cNvSpPr>
            <a:spLocks noGrp="1"/>
          </p:cNvSpPr>
          <p:nvPr>
            <p:ph type="body" idx="24" hasCustomPrompt="1"/>
          </p:nvPr>
        </p:nvSpPr>
        <p:spPr>
          <a:xfrm>
            <a:off x="7818127"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3" name="Text Placeholder 10">
            <a:extLst>
              <a:ext uri="{FF2B5EF4-FFF2-40B4-BE49-F238E27FC236}">
                <a16:creationId xmlns:a16="http://schemas.microsoft.com/office/drawing/2014/main" id="{68819E78-27FF-4ADE-AF18-768D8AAED959}"/>
              </a:ext>
            </a:extLst>
          </p:cNvPr>
          <p:cNvSpPr>
            <a:spLocks noGrp="1"/>
          </p:cNvSpPr>
          <p:nvPr>
            <p:ph type="body" sz="quarter" idx="14"/>
          </p:nvPr>
        </p:nvSpPr>
        <p:spPr>
          <a:xfrm>
            <a:off x="759002" y="1676409"/>
            <a:ext cx="2872909"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840150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Charts (on grey) &amp; Tex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79C501-22D6-4C9A-B46E-508BF0CC528C}"/>
              </a:ext>
            </a:extLst>
          </p:cNvPr>
          <p:cNvSpPr/>
          <p:nvPr userDrawn="1"/>
        </p:nvSpPr>
        <p:spPr>
          <a:xfrm>
            <a:off x="3925019" y="190600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17" name="Rectangle 16">
            <a:extLst>
              <a:ext uri="{FF2B5EF4-FFF2-40B4-BE49-F238E27FC236}">
                <a16:creationId xmlns:a16="http://schemas.microsoft.com/office/drawing/2014/main" id="{4A3A3A66-92CB-472E-B24A-8A51BF26D467}"/>
              </a:ext>
            </a:extLst>
          </p:cNvPr>
          <p:cNvSpPr/>
          <p:nvPr userDrawn="1"/>
        </p:nvSpPr>
        <p:spPr>
          <a:xfrm>
            <a:off x="3925019" y="428734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22" name="Rectangle 21">
            <a:extLst>
              <a:ext uri="{FF2B5EF4-FFF2-40B4-BE49-F238E27FC236}">
                <a16:creationId xmlns:a16="http://schemas.microsoft.com/office/drawing/2014/main" id="{F689A78C-D96F-4A9B-8175-FF89999333C1}"/>
              </a:ext>
            </a:extLst>
          </p:cNvPr>
          <p:cNvSpPr/>
          <p:nvPr userDrawn="1"/>
        </p:nvSpPr>
        <p:spPr>
          <a:xfrm>
            <a:off x="7818127" y="190600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24" name="Rectangle 23">
            <a:extLst>
              <a:ext uri="{FF2B5EF4-FFF2-40B4-BE49-F238E27FC236}">
                <a16:creationId xmlns:a16="http://schemas.microsoft.com/office/drawing/2014/main" id="{F37EEC7F-AB01-41A8-92DF-19E2AFC151AC}"/>
              </a:ext>
            </a:extLst>
          </p:cNvPr>
          <p:cNvSpPr/>
          <p:nvPr userDrawn="1"/>
        </p:nvSpPr>
        <p:spPr>
          <a:xfrm>
            <a:off x="7818127" y="428734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8" name="Content Placeholder 7">
            <a:extLst>
              <a:ext uri="{FF2B5EF4-FFF2-40B4-BE49-F238E27FC236}">
                <a16:creationId xmlns:a16="http://schemas.microsoft.com/office/drawing/2014/main" id="{54F6DC73-D2E5-4C44-B6A2-EB181445D050}"/>
              </a:ext>
            </a:extLst>
          </p:cNvPr>
          <p:cNvSpPr>
            <a:spLocks noGrp="1"/>
          </p:cNvSpPr>
          <p:nvPr>
            <p:ph sz="quarter" idx="16" hasCustomPrompt="1"/>
          </p:nvPr>
        </p:nvSpPr>
        <p:spPr>
          <a:xfrm>
            <a:off x="3925019"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5" name="Content Placeholder 7">
            <a:extLst>
              <a:ext uri="{FF2B5EF4-FFF2-40B4-BE49-F238E27FC236}">
                <a16:creationId xmlns:a16="http://schemas.microsoft.com/office/drawing/2014/main" id="{12D3D275-DDAF-4C40-A0DF-D6866072262C}"/>
              </a:ext>
            </a:extLst>
          </p:cNvPr>
          <p:cNvSpPr>
            <a:spLocks noGrp="1"/>
          </p:cNvSpPr>
          <p:nvPr>
            <p:ph sz="quarter" idx="19" hasCustomPrompt="1"/>
          </p:nvPr>
        </p:nvSpPr>
        <p:spPr>
          <a:xfrm>
            <a:off x="7818127"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8" name="Content Placeholder 7">
            <a:extLst>
              <a:ext uri="{FF2B5EF4-FFF2-40B4-BE49-F238E27FC236}">
                <a16:creationId xmlns:a16="http://schemas.microsoft.com/office/drawing/2014/main" id="{1E7267D2-C32A-47A1-9405-712B6A92AD51}"/>
              </a:ext>
            </a:extLst>
          </p:cNvPr>
          <p:cNvSpPr>
            <a:spLocks noGrp="1"/>
          </p:cNvSpPr>
          <p:nvPr>
            <p:ph sz="quarter" idx="21" hasCustomPrompt="1"/>
          </p:nvPr>
        </p:nvSpPr>
        <p:spPr>
          <a:xfrm>
            <a:off x="3925019"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20" name="Content Placeholder 7">
            <a:extLst>
              <a:ext uri="{FF2B5EF4-FFF2-40B4-BE49-F238E27FC236}">
                <a16:creationId xmlns:a16="http://schemas.microsoft.com/office/drawing/2014/main" id="{A2A3DEBF-D699-4FD9-8B9A-C6722C2CF6F6}"/>
              </a:ext>
            </a:extLst>
          </p:cNvPr>
          <p:cNvSpPr>
            <a:spLocks noGrp="1"/>
          </p:cNvSpPr>
          <p:nvPr>
            <p:ph sz="quarter" idx="23" hasCustomPrompt="1"/>
          </p:nvPr>
        </p:nvSpPr>
        <p:spPr>
          <a:xfrm>
            <a:off x="7818127"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3925019"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6" name="Text Placeholder 2">
            <a:extLst>
              <a:ext uri="{FF2B5EF4-FFF2-40B4-BE49-F238E27FC236}">
                <a16:creationId xmlns:a16="http://schemas.microsoft.com/office/drawing/2014/main" id="{F5F04F51-A389-46FA-B78D-D767A5AECA4E}"/>
              </a:ext>
            </a:extLst>
          </p:cNvPr>
          <p:cNvSpPr>
            <a:spLocks noGrp="1"/>
          </p:cNvSpPr>
          <p:nvPr>
            <p:ph type="body" idx="20" hasCustomPrompt="1"/>
          </p:nvPr>
        </p:nvSpPr>
        <p:spPr>
          <a:xfrm>
            <a:off x="7818127"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9" name="Text Placeholder 2">
            <a:extLst>
              <a:ext uri="{FF2B5EF4-FFF2-40B4-BE49-F238E27FC236}">
                <a16:creationId xmlns:a16="http://schemas.microsoft.com/office/drawing/2014/main" id="{5E782376-C818-4FE4-B647-6C63AAE11D48}"/>
              </a:ext>
            </a:extLst>
          </p:cNvPr>
          <p:cNvSpPr>
            <a:spLocks noGrp="1"/>
          </p:cNvSpPr>
          <p:nvPr>
            <p:ph type="body" idx="22" hasCustomPrompt="1"/>
          </p:nvPr>
        </p:nvSpPr>
        <p:spPr>
          <a:xfrm>
            <a:off x="3925019"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1" name="Text Placeholder 2">
            <a:extLst>
              <a:ext uri="{FF2B5EF4-FFF2-40B4-BE49-F238E27FC236}">
                <a16:creationId xmlns:a16="http://schemas.microsoft.com/office/drawing/2014/main" id="{B5DC1914-60C2-4764-B8DB-054FEA1154BA}"/>
              </a:ext>
            </a:extLst>
          </p:cNvPr>
          <p:cNvSpPr>
            <a:spLocks noGrp="1"/>
          </p:cNvSpPr>
          <p:nvPr>
            <p:ph type="body" idx="24" hasCustomPrompt="1"/>
          </p:nvPr>
        </p:nvSpPr>
        <p:spPr>
          <a:xfrm>
            <a:off x="7818127"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3" name="Text Placeholder 10">
            <a:extLst>
              <a:ext uri="{FF2B5EF4-FFF2-40B4-BE49-F238E27FC236}">
                <a16:creationId xmlns:a16="http://schemas.microsoft.com/office/drawing/2014/main" id="{68819E78-27FF-4ADE-AF18-768D8AAED959}"/>
              </a:ext>
            </a:extLst>
          </p:cNvPr>
          <p:cNvSpPr>
            <a:spLocks noGrp="1"/>
          </p:cNvSpPr>
          <p:nvPr>
            <p:ph type="body" sz="quarter" idx="14"/>
          </p:nvPr>
        </p:nvSpPr>
        <p:spPr>
          <a:xfrm>
            <a:off x="759002" y="1676409"/>
            <a:ext cx="2872909"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14188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rgbClr val="16181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60612-59C7-41B5-B05E-6A6E6570C6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AF48D228-F37C-4E80-8E19-1B6D07078580}"/>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3" name="Picture 12">
            <a:extLst>
              <a:ext uri="{FF2B5EF4-FFF2-40B4-BE49-F238E27FC236}">
                <a16:creationId xmlns:a16="http://schemas.microsoft.com/office/drawing/2014/main" id="{5D21670E-CA9C-9A45-A49B-B15818448EBE}"/>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11214191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Infographic">
    <p:bg>
      <p:bgPr>
        <a:solidFill>
          <a:srgbClr val="161818"/>
        </a:solidFill>
        <a:effectLst/>
      </p:bgPr>
    </p:bg>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421CFA4C-1F09-4286-9E2C-41675C2750D5}"/>
              </a:ext>
            </a:extLst>
          </p:cNvPr>
          <p:cNvSpPr>
            <a:spLocks noGrp="1"/>
          </p:cNvSpPr>
          <p:nvPr>
            <p:ph type="pic" sz="quarter" idx="31" hasCustomPrompt="1"/>
          </p:nvPr>
        </p:nvSpPr>
        <p:spPr>
          <a:xfrm>
            <a:off x="9144000" y="3429000"/>
            <a:ext cx="3048000" cy="34290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1" name="Picture Placeholder 8">
            <a:extLst>
              <a:ext uri="{FF2B5EF4-FFF2-40B4-BE49-F238E27FC236}">
                <a16:creationId xmlns:a16="http://schemas.microsoft.com/office/drawing/2014/main" id="{81B87C67-486C-48FF-9B3D-EE58045C5027}"/>
              </a:ext>
            </a:extLst>
          </p:cNvPr>
          <p:cNvSpPr>
            <a:spLocks noGrp="1"/>
          </p:cNvSpPr>
          <p:nvPr>
            <p:ph type="pic" sz="quarter" idx="32" hasCustomPrompt="1"/>
          </p:nvPr>
        </p:nvSpPr>
        <p:spPr>
          <a:xfrm>
            <a:off x="0" y="3429000"/>
            <a:ext cx="6096000" cy="34290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2" name="Rectangle 11">
            <a:extLst>
              <a:ext uri="{FF2B5EF4-FFF2-40B4-BE49-F238E27FC236}">
                <a16:creationId xmlns:a16="http://schemas.microsoft.com/office/drawing/2014/main" id="{4B72BA0A-FC28-48D2-989D-7F55CC55DE27}"/>
              </a:ext>
            </a:extLst>
          </p:cNvPr>
          <p:cNvSpPr/>
          <p:nvPr userDrawn="1"/>
        </p:nvSpPr>
        <p:spPr>
          <a:xfrm>
            <a:off x="3048012" y="0"/>
            <a:ext cx="30474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0" forceAA="0" compatLnSpc="1">
            <a:prstTxWarp prst="textNoShape">
              <a:avLst/>
            </a:prstTxWarp>
            <a:noAutofit/>
          </a:bodyPr>
          <a:lstStyle/>
          <a:p>
            <a:pPr algn="ctr"/>
            <a:endParaRPr lang="en-AU" sz="675" dirty="0"/>
          </a:p>
        </p:txBody>
      </p:sp>
      <p:sp>
        <p:nvSpPr>
          <p:cNvPr id="15" name="Text Placeholder 2">
            <a:extLst>
              <a:ext uri="{FF2B5EF4-FFF2-40B4-BE49-F238E27FC236}">
                <a16:creationId xmlns:a16="http://schemas.microsoft.com/office/drawing/2014/main" id="{69485B5C-12AA-4DEC-839A-4C0AFC69B76D}"/>
              </a:ext>
            </a:extLst>
          </p:cNvPr>
          <p:cNvSpPr>
            <a:spLocks noGrp="1"/>
          </p:cNvSpPr>
          <p:nvPr>
            <p:ph type="body" idx="33" hasCustomPrompt="1"/>
          </p:nvPr>
        </p:nvSpPr>
        <p:spPr>
          <a:xfrm>
            <a:off x="3046800" y="0"/>
            <a:ext cx="3048000" cy="3429000"/>
          </a:xfrm>
        </p:spPr>
        <p:txBody>
          <a:bodyPr lIns="180000" rIns="180000" anchor="ctr" anchorCtr="0"/>
          <a:lstStyle>
            <a:lvl1pPr marL="0" indent="0" algn="ctr">
              <a:lnSpc>
                <a:spcPct val="100000"/>
              </a:lnSpc>
              <a:spcBef>
                <a:spcPts val="675"/>
              </a:spcBef>
              <a:buNone/>
              <a:defRPr sz="14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Click to add text and if you want to add a heading increase the font size to 24pt</a:t>
            </a:r>
          </a:p>
        </p:txBody>
      </p:sp>
      <p:sp>
        <p:nvSpPr>
          <p:cNvPr id="13" name="Rectangle 12">
            <a:extLst>
              <a:ext uri="{FF2B5EF4-FFF2-40B4-BE49-F238E27FC236}">
                <a16:creationId xmlns:a16="http://schemas.microsoft.com/office/drawing/2014/main" id="{DB37CDB6-C28E-45C3-B47E-C806888BE361}"/>
              </a:ext>
            </a:extLst>
          </p:cNvPr>
          <p:cNvSpPr/>
          <p:nvPr userDrawn="1"/>
        </p:nvSpPr>
        <p:spPr>
          <a:xfrm>
            <a:off x="9144610" y="0"/>
            <a:ext cx="3047401" cy="3429000"/>
          </a:xfrm>
          <a:prstGeom prst="rect">
            <a:avLst/>
          </a:prstGeom>
          <a:solidFill>
            <a:srgbClr val="1618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0" forceAA="0" compatLnSpc="1">
            <a:prstTxWarp prst="textNoShape">
              <a:avLst/>
            </a:prstTxWarp>
            <a:noAutofit/>
          </a:bodyPr>
          <a:lstStyle/>
          <a:p>
            <a:pPr algn="ctr"/>
            <a:endParaRPr lang="en-AU" sz="675" dirty="0">
              <a:solidFill>
                <a:schemeClr val="accent1"/>
              </a:solidFill>
            </a:endParaRPr>
          </a:p>
        </p:txBody>
      </p:sp>
      <p:sp>
        <p:nvSpPr>
          <p:cNvPr id="9" name="Picture Placeholder 8">
            <a:extLst>
              <a:ext uri="{FF2B5EF4-FFF2-40B4-BE49-F238E27FC236}">
                <a16:creationId xmlns:a16="http://schemas.microsoft.com/office/drawing/2014/main" id="{03C0A9C8-ABDD-48F5-BE57-B527AB1FEF1A}"/>
              </a:ext>
            </a:extLst>
          </p:cNvPr>
          <p:cNvSpPr>
            <a:spLocks noGrp="1"/>
          </p:cNvSpPr>
          <p:nvPr>
            <p:ph type="pic" sz="quarter" idx="30" hasCustomPrompt="1"/>
          </p:nvPr>
        </p:nvSpPr>
        <p:spPr>
          <a:xfrm>
            <a:off x="6096000" y="0"/>
            <a:ext cx="3048000" cy="34290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6" name="Text Placeholder 2">
            <a:extLst>
              <a:ext uri="{FF2B5EF4-FFF2-40B4-BE49-F238E27FC236}">
                <a16:creationId xmlns:a16="http://schemas.microsoft.com/office/drawing/2014/main" id="{0FB02AA9-3CFD-42F6-A89B-0E9879820066}"/>
              </a:ext>
            </a:extLst>
          </p:cNvPr>
          <p:cNvSpPr>
            <a:spLocks noGrp="1"/>
          </p:cNvSpPr>
          <p:nvPr>
            <p:ph type="body" idx="34" hasCustomPrompt="1"/>
          </p:nvPr>
        </p:nvSpPr>
        <p:spPr>
          <a:xfrm>
            <a:off x="9144000" y="0"/>
            <a:ext cx="3048000" cy="3429000"/>
          </a:xfrm>
        </p:spPr>
        <p:txBody>
          <a:bodyPr wrap="square" lIns="180000" tIns="0" rIns="180000" bIns="0" anchor="ctr" anchorCtr="0"/>
          <a:lstStyle>
            <a:lvl1pPr marL="0" marR="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sz="1400" b="0">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marL="0" marR="0" lvl="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a:pPr>
            <a:r>
              <a:rPr lang="en-AU" noProof="0" dirty="0"/>
              <a:t>Click to add text and if you want to add a heading increase the font size to 24pt</a:t>
            </a:r>
          </a:p>
        </p:txBody>
      </p:sp>
      <p:sp>
        <p:nvSpPr>
          <p:cNvPr id="17" name="Text Placeholder 2">
            <a:extLst>
              <a:ext uri="{FF2B5EF4-FFF2-40B4-BE49-F238E27FC236}">
                <a16:creationId xmlns:a16="http://schemas.microsoft.com/office/drawing/2014/main" id="{74ECC1D4-01DB-4731-B9CC-9FB487D4251C}"/>
              </a:ext>
            </a:extLst>
          </p:cNvPr>
          <p:cNvSpPr>
            <a:spLocks noGrp="1"/>
          </p:cNvSpPr>
          <p:nvPr>
            <p:ph type="body" idx="35" hasCustomPrompt="1"/>
          </p:nvPr>
        </p:nvSpPr>
        <p:spPr>
          <a:xfrm>
            <a:off x="0" y="0"/>
            <a:ext cx="3048000" cy="3429000"/>
          </a:xfrm>
        </p:spPr>
        <p:txBody>
          <a:bodyPr lIns="180000" rIns="180000" anchor="ctr" anchorCtr="0">
            <a:normAutofit/>
          </a:bodyPr>
          <a:lstStyle>
            <a:lvl1pPr marL="0" indent="0" algn="ctr">
              <a:lnSpc>
                <a:spcPct val="100000"/>
              </a:lnSpc>
              <a:spcBef>
                <a:spcPts val="451"/>
              </a:spcBef>
              <a:buNone/>
              <a:defRPr sz="88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X%</a:t>
            </a:r>
          </a:p>
        </p:txBody>
      </p:sp>
      <p:sp>
        <p:nvSpPr>
          <p:cNvPr id="14" name="Text Placeholder 2">
            <a:extLst>
              <a:ext uri="{FF2B5EF4-FFF2-40B4-BE49-F238E27FC236}">
                <a16:creationId xmlns:a16="http://schemas.microsoft.com/office/drawing/2014/main" id="{B342483B-965A-45F9-BD9F-E53A2477E83B}"/>
              </a:ext>
            </a:extLst>
          </p:cNvPr>
          <p:cNvSpPr>
            <a:spLocks noGrp="1"/>
          </p:cNvSpPr>
          <p:nvPr>
            <p:ph type="body" idx="13" hasCustomPrompt="1"/>
          </p:nvPr>
        </p:nvSpPr>
        <p:spPr>
          <a:xfrm>
            <a:off x="6095401" y="3429000"/>
            <a:ext cx="3048000" cy="3429000"/>
          </a:xfrm>
        </p:spPr>
        <p:txBody>
          <a:bodyPr wrap="square" lIns="180000" tIns="0" rIns="180000" bIns="0" anchor="ctr" anchorCtr="0"/>
          <a:lstStyle>
            <a:lvl1pPr marL="0" marR="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sz="14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marL="0" marR="0" lvl="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a:pPr>
            <a:r>
              <a:rPr lang="en-AU" noProof="0" dirty="0"/>
              <a:t>Click to add text and if you want to add a heading increase the font size to 24pt</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lvl1pPr>
              <a:defRPr>
                <a:solidFill>
                  <a:schemeClr val="bg1"/>
                </a:solidFill>
              </a:defRPr>
            </a:lvl1p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lvl1pPr>
              <a:defRPr>
                <a:solidFill>
                  <a:schemeClr val="bg1"/>
                </a:solidFill>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3567762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97FB9-5938-48AD-BBB6-68F77AA9D38E}"/>
              </a:ext>
            </a:extLst>
          </p:cNvPr>
          <p:cNvSpPr>
            <a:spLocks noGrp="1"/>
          </p:cNvSpPr>
          <p:nvPr>
            <p:ph type="title"/>
          </p:nvPr>
        </p:nvSpPr>
        <p:spPr/>
        <p:txBody>
          <a:bodyPr/>
          <a:lstStyle/>
          <a:p>
            <a:r>
              <a:rPr lang="en-US" noProof="0"/>
              <a:t>Click to edit Master title style</a:t>
            </a:r>
            <a:endParaRPr lang="en-AU" noProof="0" dirty="0"/>
          </a:p>
        </p:txBody>
      </p:sp>
      <p:sp>
        <p:nvSpPr>
          <p:cNvPr id="3" name="Date Placeholder 2">
            <a:extLst>
              <a:ext uri="{FF2B5EF4-FFF2-40B4-BE49-F238E27FC236}">
                <a16:creationId xmlns:a16="http://schemas.microsoft.com/office/drawing/2014/main" id="{3094A408-4541-46F8-9F97-067C05877925}"/>
              </a:ext>
            </a:extLst>
          </p:cNvPr>
          <p:cNvSpPr>
            <a:spLocks noGrp="1"/>
          </p:cNvSpPr>
          <p:nvPr>
            <p:ph type="dt" sz="half" idx="10"/>
          </p:nvPr>
        </p:nvSpPr>
        <p:spPr/>
        <p:txBody>
          <a:bodyPr/>
          <a:lstStyle/>
          <a:p>
            <a:endParaRPr lang="en-AU" dirty="0"/>
          </a:p>
        </p:txBody>
      </p:sp>
      <p:sp>
        <p:nvSpPr>
          <p:cNvPr id="5" name="Slide Number Placeholder 4">
            <a:extLst>
              <a:ext uri="{FF2B5EF4-FFF2-40B4-BE49-F238E27FC236}">
                <a16:creationId xmlns:a16="http://schemas.microsoft.com/office/drawing/2014/main" id="{AC4BECD1-C3A3-4EE1-AF23-B7B969BDFC86}"/>
              </a:ext>
            </a:extLst>
          </p:cNvPr>
          <p:cNvSpPr>
            <a:spLocks noGrp="1"/>
          </p:cNvSpPr>
          <p:nvPr>
            <p:ph type="sldNum" sz="quarter" idx="12"/>
          </p:nvPr>
        </p:nvSpPr>
        <p:spPr/>
        <p:txBody>
          <a:bodyPr/>
          <a:lstStyle/>
          <a:p>
            <a:fld id="{E6316B6A-336A-44FF-82DA-A4D1594FA055}" type="slidenum">
              <a:rPr lang="en-AU" smtClean="0"/>
              <a:t>‹#›</a:t>
            </a:fld>
            <a:endParaRPr lang="en-AU" dirty="0"/>
          </a:p>
        </p:txBody>
      </p:sp>
    </p:spTree>
    <p:extLst>
      <p:ext uri="{BB962C8B-B14F-4D97-AF65-F5344CB8AC3E}">
        <p14:creationId xmlns:p14="http://schemas.microsoft.com/office/powerpoint/2010/main" val="10882446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1781A-9133-4B2B-BBE1-07AEC1B6D6B6}"/>
              </a:ext>
            </a:extLst>
          </p:cNvPr>
          <p:cNvSpPr>
            <a:spLocks noGrp="1"/>
          </p:cNvSpPr>
          <p:nvPr>
            <p:ph type="dt" sz="half" idx="10"/>
          </p:nvPr>
        </p:nvSpPr>
        <p:spPr/>
        <p:txBody>
          <a:bodyPr/>
          <a:lstStyle/>
          <a:p>
            <a:endParaRPr lang="en-AU" dirty="0"/>
          </a:p>
        </p:txBody>
      </p:sp>
      <p:sp>
        <p:nvSpPr>
          <p:cNvPr id="4" name="Slide Number Placeholder 3">
            <a:extLst>
              <a:ext uri="{FF2B5EF4-FFF2-40B4-BE49-F238E27FC236}">
                <a16:creationId xmlns:a16="http://schemas.microsoft.com/office/drawing/2014/main" id="{A61A54E2-78FF-4846-A79D-8C6297C910B1}"/>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5" name="Rectangle 4">
            <a:extLst>
              <a:ext uri="{FF2B5EF4-FFF2-40B4-BE49-F238E27FC236}">
                <a16:creationId xmlns:a16="http://schemas.microsoft.com/office/drawing/2014/main" id="{D01E817B-98CD-4DB6-81C7-C295F0412C0A}"/>
              </a:ext>
            </a:extLst>
          </p:cNvPr>
          <p:cNvSpPr/>
          <p:nvPr userDrawn="1"/>
        </p:nvSpPr>
        <p:spPr>
          <a:xfrm>
            <a:off x="12" y="0"/>
            <a:ext cx="3047401" cy="14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AU" sz="2700" dirty="0"/>
          </a:p>
        </p:txBody>
      </p:sp>
    </p:spTree>
    <p:extLst>
      <p:ext uri="{BB962C8B-B14F-4D97-AF65-F5344CB8AC3E}">
        <p14:creationId xmlns:p14="http://schemas.microsoft.com/office/powerpoint/2010/main" val="8011910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Title 2">
    <p:bg>
      <p:bgPr>
        <a:solidFill>
          <a:srgbClr val="16181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01320B-9D5B-44F6-9E59-B6DD1E740C90}"/>
              </a:ext>
            </a:extLst>
          </p:cNvPr>
          <p:cNvPicPr>
            <a:picLocks noChangeAspect="1"/>
          </p:cNvPicPr>
          <p:nvPr userDrawn="1"/>
        </p:nvPicPr>
        <p:blipFill>
          <a:blip r:embed="rId2"/>
          <a:srcRect/>
          <a:stretch/>
        </p:blipFill>
        <p:spPr>
          <a:xfrm>
            <a:off x="0" y="718"/>
            <a:ext cx="6095045" cy="6856926"/>
          </a:xfrm>
          <a:prstGeom prst="rect">
            <a:avLst/>
          </a:prstGeom>
        </p:spPr>
      </p:pic>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617280" y="5483512"/>
            <a:ext cx="2091720" cy="540000"/>
          </a:xfrm>
        </p:spPr>
        <p:txBody>
          <a:bodyPr anchor="t" anchorCtr="0"/>
          <a:lstStyle>
            <a:lvl1pPr marL="0" indent="0">
              <a:lnSpc>
                <a:spcPct val="95000"/>
              </a:lnSpc>
              <a:spcBef>
                <a:spcPts val="0"/>
              </a:spcBef>
              <a:buNone/>
              <a:defRPr sz="11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9087278" y="5483512"/>
            <a:ext cx="2559172" cy="540000"/>
          </a:xfrm>
        </p:spPr>
        <p:txBody>
          <a:bodyPr anchor="t" anchorCtr="0"/>
          <a:lstStyle>
            <a:lvl1pPr marL="0" indent="0">
              <a:lnSpc>
                <a:spcPct val="95000"/>
              </a:lnSpc>
              <a:spcBef>
                <a:spcPts val="0"/>
              </a:spcBef>
              <a:buNone/>
              <a:defRPr sz="11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EA65E3F1-F1F5-4D23-9321-D4F5CF2338E8}"/>
              </a:ext>
            </a:extLst>
          </p:cNvPr>
          <p:cNvSpPr>
            <a:spLocks noGrp="1"/>
          </p:cNvSpPr>
          <p:nvPr>
            <p:ph type="body" sz="quarter" idx="3" hasCustomPrompt="1"/>
          </p:nvPr>
        </p:nvSpPr>
        <p:spPr>
          <a:xfrm>
            <a:off x="8885439" y="5486484"/>
            <a:ext cx="25400" cy="504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AU" noProof="0" dirty="0"/>
              <a:t> </a:t>
            </a:r>
          </a:p>
        </p:txBody>
      </p:sp>
      <p:sp>
        <p:nvSpPr>
          <p:cNvPr id="13" name="Title 1">
            <a:extLst>
              <a:ext uri="{FF2B5EF4-FFF2-40B4-BE49-F238E27FC236}">
                <a16:creationId xmlns:a16="http://schemas.microsoft.com/office/drawing/2014/main" id="{F7555689-2822-6744-874F-6F4CA7280549}"/>
              </a:ext>
            </a:extLst>
          </p:cNvPr>
          <p:cNvSpPr>
            <a:spLocks noGrp="1"/>
          </p:cNvSpPr>
          <p:nvPr>
            <p:ph type="ctrTitle"/>
          </p:nvPr>
        </p:nvSpPr>
        <p:spPr>
          <a:xfrm>
            <a:off x="6617270" y="2493053"/>
            <a:ext cx="4569125" cy="930665"/>
          </a:xfrm>
        </p:spPr>
        <p:txBody>
          <a:bodyPr anchor="b"/>
          <a:lstStyle>
            <a:lvl1pPr algn="l">
              <a:defRPr sz="2600">
                <a:solidFill>
                  <a:schemeClr val="accent1"/>
                </a:solidFill>
                <a:latin typeface="+mj-lt"/>
              </a:defRPr>
            </a:lvl1pPr>
          </a:lstStyle>
          <a:p>
            <a:endParaRPr lang="en-AU" noProof="0" dirty="0"/>
          </a:p>
        </p:txBody>
      </p:sp>
      <p:sp>
        <p:nvSpPr>
          <p:cNvPr id="14" name="Subtitle 2">
            <a:extLst>
              <a:ext uri="{FF2B5EF4-FFF2-40B4-BE49-F238E27FC236}">
                <a16:creationId xmlns:a16="http://schemas.microsoft.com/office/drawing/2014/main" id="{61679C6C-6B70-DA4E-800E-93FF52BBFCE7}"/>
              </a:ext>
            </a:extLst>
          </p:cNvPr>
          <p:cNvSpPr>
            <a:spLocks noGrp="1"/>
          </p:cNvSpPr>
          <p:nvPr>
            <p:ph type="subTitle" idx="1"/>
          </p:nvPr>
        </p:nvSpPr>
        <p:spPr>
          <a:xfrm>
            <a:off x="6617270" y="3438147"/>
            <a:ext cx="4569125" cy="930665"/>
          </a:xfrm>
        </p:spPr>
        <p:txBody>
          <a:bodyPr/>
          <a:lstStyle>
            <a:lvl1pPr marL="0" indent="0" algn="l">
              <a:lnSpc>
                <a:spcPct val="90000"/>
              </a:lnSpc>
              <a:spcBef>
                <a:spcPts val="0"/>
              </a:spcBef>
              <a:buNone/>
              <a:defRPr sz="2600">
                <a:solidFill>
                  <a:schemeClr val="bg1"/>
                </a:solidFill>
                <a:latin typeface="+mj-lt"/>
              </a:defRPr>
            </a:lvl1pPr>
            <a:lvl2pPr marL="342866" indent="0" algn="ctr">
              <a:buNone/>
              <a:defRPr sz="1500"/>
            </a:lvl2pPr>
            <a:lvl3pPr marL="685732" indent="0" algn="ctr">
              <a:buNone/>
              <a:defRPr sz="1351"/>
            </a:lvl3pPr>
            <a:lvl4pPr marL="1028597" indent="0" algn="ctr">
              <a:buNone/>
              <a:defRPr sz="1200"/>
            </a:lvl4pPr>
            <a:lvl5pPr marL="1371464" indent="0" algn="ctr">
              <a:buNone/>
              <a:defRPr sz="1200"/>
            </a:lvl5pPr>
            <a:lvl6pPr marL="1714331" indent="0" algn="ctr">
              <a:buNone/>
              <a:defRPr sz="1200"/>
            </a:lvl6pPr>
            <a:lvl7pPr marL="2057195" indent="0" algn="ctr">
              <a:buNone/>
              <a:defRPr sz="1200"/>
            </a:lvl7pPr>
            <a:lvl8pPr marL="2400060" indent="0" algn="ctr">
              <a:buNone/>
              <a:defRPr sz="1200"/>
            </a:lvl8pPr>
            <a:lvl9pPr marL="2742926" indent="0" algn="ctr">
              <a:buNone/>
              <a:defRPr sz="1200"/>
            </a:lvl9pPr>
          </a:lstStyle>
          <a:p>
            <a:endParaRPr lang="en-AU" noProof="0" dirty="0"/>
          </a:p>
        </p:txBody>
      </p:sp>
      <p:pic>
        <p:nvPicPr>
          <p:cNvPr id="17" name="Picture 16">
            <a:extLst>
              <a:ext uri="{FF2B5EF4-FFF2-40B4-BE49-F238E27FC236}">
                <a16:creationId xmlns:a16="http://schemas.microsoft.com/office/drawing/2014/main" id="{93865D12-A488-422E-9027-C1D97AEF21E4}"/>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139947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4DA1-5E64-4D6F-8BA9-5709CD74BD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6C8A651-6033-44E5-B28B-475A66F5BA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044810C-4990-4FDB-A1F0-F2E7C5C25134}"/>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F79E6311-D910-495F-831A-252407389E3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3BABEB0-F7DA-444C-AC23-B6E5F09625E7}"/>
              </a:ext>
            </a:extLst>
          </p:cNvPr>
          <p:cNvSpPr>
            <a:spLocks noGrp="1"/>
          </p:cNvSpPr>
          <p:nvPr>
            <p:ph type="sldNum" sz="quarter" idx="12"/>
          </p:nvPr>
        </p:nvSpPr>
        <p:spPr/>
        <p:txBody>
          <a:bodyPr/>
          <a:lstStyle/>
          <a:p>
            <a:fld id="{D9AD11EA-871C-427D-8814-544B73720849}" type="slidenum">
              <a:rPr lang="en-AU" smtClean="0"/>
              <a:t>‹#›</a:t>
            </a:fld>
            <a:endParaRPr lang="en-AU"/>
          </a:p>
        </p:txBody>
      </p:sp>
    </p:spTree>
    <p:extLst>
      <p:ext uri="{BB962C8B-B14F-4D97-AF65-F5344CB8AC3E}">
        <p14:creationId xmlns:p14="http://schemas.microsoft.com/office/powerpoint/2010/main" val="10424563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lvl1pPr>
              <a:defRPr>
                <a:solidFill>
                  <a:schemeClr val="bg1"/>
                </a:solidFill>
              </a:defRPr>
            </a:lvl1pPr>
          </a:lstStyle>
          <a:p>
            <a:fld id="{94F5FC2A-668D-4E14-9F25-0C75D058EDAB}" type="slidenum">
              <a:rPr lang="en-AU" smtClean="0"/>
              <a:t>‹#›</a:t>
            </a:fld>
            <a:endParaRPr lang="en-AU" dirty="0"/>
          </a:p>
        </p:txBody>
      </p:sp>
      <p:sp>
        <p:nvSpPr>
          <p:cNvPr id="9" name="Title 8"/>
          <p:cNvSpPr>
            <a:spLocks noGrp="1"/>
          </p:cNvSpPr>
          <p:nvPr>
            <p:ph type="title"/>
          </p:nvPr>
        </p:nvSpPr>
        <p:spPr>
          <a:xfrm>
            <a:off x="1035548" y="-8325"/>
            <a:ext cx="8851200" cy="1143000"/>
          </a:xfrm>
        </p:spPr>
        <p:txBody>
          <a:bodyPr/>
          <a:lstStyle>
            <a:lvl1pPr>
              <a:defRPr sz="2400"/>
            </a:lvl1pPr>
          </a:lstStyle>
          <a:p>
            <a:r>
              <a:rPr lang="en-US" dirty="0"/>
              <a:t>Click to edit Master title style</a:t>
            </a:r>
            <a:endParaRPr lang="en-GB" dirty="0"/>
          </a:p>
        </p:txBody>
      </p:sp>
      <p:sp>
        <p:nvSpPr>
          <p:cNvPr id="13" name="Content Placeholder 12"/>
          <p:cNvSpPr>
            <a:spLocks noGrp="1"/>
          </p:cNvSpPr>
          <p:nvPr>
            <p:ph sz="quarter" idx="12"/>
          </p:nvPr>
        </p:nvSpPr>
        <p:spPr>
          <a:xfrm>
            <a:off x="468351" y="1293310"/>
            <a:ext cx="10664037" cy="4248000"/>
          </a:xfrm>
        </p:spPr>
        <p:txBody>
          <a:bodyPr/>
          <a:lstStyle>
            <a:lvl1pPr>
              <a:defRPr>
                <a:solidFill>
                  <a:schemeClr val="accent1"/>
                </a:solidFill>
              </a:defRPr>
            </a:lvl1pPr>
            <a:lvl2pPr marL="239994" indent="-239994">
              <a:buClr>
                <a:srgbClr val="6DC62E"/>
              </a:buClr>
              <a:buSzPct val="150000"/>
              <a:buFont typeface="Arial" panose="020B0604020202020204" pitchFamily="34" charset="0"/>
              <a:buChar char="›"/>
              <a:defRPr sz="2000">
                <a:solidFill>
                  <a:schemeClr val="accent1"/>
                </a:solidFill>
              </a:defRPr>
            </a:lvl2pPr>
            <a:lvl3pPr>
              <a:defRPr sz="2000">
                <a:solidFill>
                  <a:schemeClr val="accent1"/>
                </a:solidFill>
              </a:defRPr>
            </a:lvl3pPr>
            <a:lvl4pPr>
              <a:defRPr sz="2000">
                <a:solidFill>
                  <a:schemeClr val="accent1"/>
                </a:solidFill>
              </a:defRPr>
            </a:lvl4pPr>
            <a:lvl5pPr>
              <a:defRPr sz="2000">
                <a:solidFill>
                  <a:schemeClr val="accent1"/>
                </a:solidFill>
              </a:defRPr>
            </a:lvl5pPr>
            <a:lvl6pPr>
              <a:defRPr sz="1867"/>
            </a:lvl6pPr>
            <a:lvl7pPr>
              <a:defRPr sz="1867"/>
            </a:lvl7pPr>
            <a:lvl8pPr>
              <a:defRPr sz="1867"/>
            </a:lvl8pPr>
            <a:lvl9pPr>
              <a:defRPr sz="1867"/>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6342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Title Slide Pictur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15069" y="328385"/>
            <a:ext cx="11545839" cy="6235985"/>
          </a:xfrm>
        </p:spPr>
        <p:txBody>
          <a:bodyPr/>
          <a:lstStyle>
            <a:lvl1pPr>
              <a:defRPr baseline="0"/>
            </a:lvl1pPr>
          </a:lstStyle>
          <a:p>
            <a:r>
              <a:rPr lang="en-AU"/>
              <a:t>Click icon to add picture and then right click on the picture &gt; Send to back</a:t>
            </a:r>
          </a:p>
        </p:txBody>
      </p:sp>
      <p:sp>
        <p:nvSpPr>
          <p:cNvPr id="20482" name="Rectangle 2"/>
          <p:cNvSpPr>
            <a:spLocks noGrp="1" noChangeArrowheads="1"/>
          </p:cNvSpPr>
          <p:nvPr>
            <p:ph type="ctrTitle"/>
          </p:nvPr>
        </p:nvSpPr>
        <p:spPr>
          <a:xfrm>
            <a:off x="588246" y="4147502"/>
            <a:ext cx="6577453" cy="881504"/>
          </a:xfrm>
          <a:solidFill>
            <a:schemeClr val="accent1"/>
          </a:solidFill>
          <a:ln w="9525">
            <a:noFill/>
            <a:miter lim="800000"/>
            <a:headEnd/>
            <a:tailEnd/>
          </a:ln>
          <a:effectLst/>
        </p:spPr>
        <p:txBody>
          <a:bodyPr wrap="square" lIns="282432" tIns="282432" rIns="282432" bIns="282432" anchor="t" anchorCtr="0">
            <a:spAutoFit/>
          </a:bodyPr>
          <a:lstStyle>
            <a:lvl1pPr algn="l" defTabSz="876413" rtl="0" fontAlgn="base">
              <a:spcBef>
                <a:spcPct val="0"/>
              </a:spcBef>
              <a:spcAft>
                <a:spcPct val="0"/>
              </a:spcAft>
              <a:defRPr lang="en-AU" sz="2223" kern="1200" dirty="0">
                <a:solidFill>
                  <a:schemeClr val="bg1"/>
                </a:solidFill>
                <a:latin typeface="Corpid C1 Heavy" pitchFamily="34" charset="0"/>
                <a:ea typeface="+mn-ea"/>
                <a:cs typeface="Arial" charset="0"/>
              </a:defRPr>
            </a:lvl1pPr>
          </a:lstStyle>
          <a:p>
            <a:r>
              <a:rPr lang="en-US"/>
              <a:t>Click to edit Master title style</a:t>
            </a:r>
            <a:endParaRPr lang="en-AU"/>
          </a:p>
        </p:txBody>
      </p:sp>
    </p:spTree>
    <p:extLst>
      <p:ext uri="{BB962C8B-B14F-4D97-AF65-F5344CB8AC3E}">
        <p14:creationId xmlns:p14="http://schemas.microsoft.com/office/powerpoint/2010/main" val="17300395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grpSp>
        <p:nvGrpSpPr>
          <p:cNvPr id="37" name="Group 36">
            <a:extLst>
              <a:ext uri="{FF2B5EF4-FFF2-40B4-BE49-F238E27FC236}">
                <a16:creationId xmlns:a16="http://schemas.microsoft.com/office/drawing/2014/main" id="{C3D9AEF8-8EB2-443C-9607-53B8A3041DB0}"/>
              </a:ext>
            </a:extLst>
          </p:cNvPr>
          <p:cNvGrpSpPr/>
          <p:nvPr userDrawn="1"/>
        </p:nvGrpSpPr>
        <p:grpSpPr>
          <a:xfrm>
            <a:off x="1466975" y="1323574"/>
            <a:ext cx="3162180" cy="4153311"/>
            <a:chOff x="8469313" y="1968500"/>
            <a:chExt cx="7445375" cy="9779000"/>
          </a:xfrm>
        </p:grpSpPr>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8469313" y="1968500"/>
              <a:ext cx="7445375" cy="977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9" name="Freeform 5">
              <a:extLst>
                <a:ext uri="{FF2B5EF4-FFF2-40B4-BE49-F238E27FC236}">
                  <a16:creationId xmlns:a16="http://schemas.microsoft.com/office/drawing/2014/main" id="{FBACB17F-67A3-4A1E-9CF2-44A893C1A810}"/>
                </a:ext>
              </a:extLst>
            </p:cNvPr>
            <p:cNvSpPr>
              <a:spLocks/>
            </p:cNvSpPr>
            <p:nvPr userDrawn="1"/>
          </p:nvSpPr>
          <p:spPr bwMode="auto">
            <a:xfrm>
              <a:off x="12039601" y="8234363"/>
              <a:ext cx="214313" cy="309563"/>
            </a:xfrm>
            <a:custGeom>
              <a:avLst/>
              <a:gdLst>
                <a:gd name="T0" fmla="*/ 0 w 57"/>
                <a:gd name="T1" fmla="*/ 34 h 83"/>
                <a:gd name="T2" fmla="*/ 29 w 57"/>
                <a:gd name="T3" fmla="*/ 0 h 83"/>
                <a:gd name="T4" fmla="*/ 57 w 57"/>
                <a:gd name="T5" fmla="*/ 34 h 83"/>
                <a:gd name="T6" fmla="*/ 57 w 57"/>
                <a:gd name="T7" fmla="*/ 50 h 83"/>
                <a:gd name="T8" fmla="*/ 29 w 57"/>
                <a:gd name="T9" fmla="*/ 83 h 83"/>
                <a:gd name="T10" fmla="*/ 0 w 57"/>
                <a:gd name="T11" fmla="*/ 50 h 83"/>
                <a:gd name="T12" fmla="*/ 0 w 57"/>
                <a:gd name="T13" fmla="*/ 34 h 83"/>
              </a:gdLst>
              <a:ahLst/>
              <a:cxnLst>
                <a:cxn ang="0">
                  <a:pos x="T0" y="T1"/>
                </a:cxn>
                <a:cxn ang="0">
                  <a:pos x="T2" y="T3"/>
                </a:cxn>
                <a:cxn ang="0">
                  <a:pos x="T4" y="T5"/>
                </a:cxn>
                <a:cxn ang="0">
                  <a:pos x="T6" y="T7"/>
                </a:cxn>
                <a:cxn ang="0">
                  <a:pos x="T8" y="T9"/>
                </a:cxn>
                <a:cxn ang="0">
                  <a:pos x="T10" y="T11"/>
                </a:cxn>
                <a:cxn ang="0">
                  <a:pos x="T12" y="T13"/>
                </a:cxn>
              </a:cxnLst>
              <a:rect l="0" t="0" r="r" b="b"/>
              <a:pathLst>
                <a:path w="57" h="83">
                  <a:moveTo>
                    <a:pt x="0" y="34"/>
                  </a:moveTo>
                  <a:cubicBezTo>
                    <a:pt x="0" y="15"/>
                    <a:pt x="13" y="0"/>
                    <a:pt x="29" y="0"/>
                  </a:cubicBezTo>
                  <a:cubicBezTo>
                    <a:pt x="44" y="0"/>
                    <a:pt x="57" y="15"/>
                    <a:pt x="57" y="34"/>
                  </a:cubicBezTo>
                  <a:cubicBezTo>
                    <a:pt x="57" y="50"/>
                    <a:pt x="57" y="50"/>
                    <a:pt x="57" y="50"/>
                  </a:cubicBezTo>
                  <a:cubicBezTo>
                    <a:pt x="57" y="68"/>
                    <a:pt x="44" y="83"/>
                    <a:pt x="29" y="83"/>
                  </a:cubicBezTo>
                  <a:cubicBezTo>
                    <a:pt x="13" y="83"/>
                    <a:pt x="0" y="68"/>
                    <a:pt x="0" y="50"/>
                  </a:cubicBezTo>
                  <a:lnTo>
                    <a:pt x="0" y="3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0" name="Freeform 6">
              <a:extLst>
                <a:ext uri="{FF2B5EF4-FFF2-40B4-BE49-F238E27FC236}">
                  <a16:creationId xmlns:a16="http://schemas.microsoft.com/office/drawing/2014/main" id="{8FEE4D53-8DE0-4E9F-B368-EE48062A969D}"/>
                </a:ext>
              </a:extLst>
            </p:cNvPr>
            <p:cNvSpPr>
              <a:spLocks/>
            </p:cNvSpPr>
            <p:nvPr userDrawn="1"/>
          </p:nvSpPr>
          <p:spPr bwMode="auto">
            <a:xfrm>
              <a:off x="11107738" y="8480425"/>
              <a:ext cx="2085975" cy="339725"/>
            </a:xfrm>
            <a:custGeom>
              <a:avLst/>
              <a:gdLst>
                <a:gd name="T0" fmla="*/ 312 w 557"/>
                <a:gd name="T1" fmla="*/ 3 h 91"/>
                <a:gd name="T2" fmla="*/ 246 w 557"/>
                <a:gd name="T3" fmla="*/ 3 h 91"/>
                <a:gd name="T4" fmla="*/ 33 w 557"/>
                <a:gd name="T5" fmla="*/ 45 h 91"/>
                <a:gd name="T6" fmla="*/ 0 w 557"/>
                <a:gd name="T7" fmla="*/ 71 h 91"/>
                <a:gd name="T8" fmla="*/ 34 w 557"/>
                <a:gd name="T9" fmla="*/ 91 h 91"/>
                <a:gd name="T10" fmla="*/ 524 w 557"/>
                <a:gd name="T11" fmla="*/ 91 h 91"/>
                <a:gd name="T12" fmla="*/ 557 w 557"/>
                <a:gd name="T13" fmla="*/ 71 h 91"/>
                <a:gd name="T14" fmla="*/ 524 w 557"/>
                <a:gd name="T15" fmla="*/ 45 h 91"/>
                <a:gd name="T16" fmla="*/ 312 w 557"/>
                <a:gd name="T17" fmla="*/ 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91">
                  <a:moveTo>
                    <a:pt x="312" y="3"/>
                  </a:moveTo>
                  <a:cubicBezTo>
                    <a:pt x="294" y="0"/>
                    <a:pt x="264" y="0"/>
                    <a:pt x="246" y="3"/>
                  </a:cubicBezTo>
                  <a:cubicBezTo>
                    <a:pt x="33" y="45"/>
                    <a:pt x="33" y="45"/>
                    <a:pt x="33" y="45"/>
                  </a:cubicBezTo>
                  <a:cubicBezTo>
                    <a:pt x="15" y="48"/>
                    <a:pt x="0" y="60"/>
                    <a:pt x="0" y="71"/>
                  </a:cubicBezTo>
                  <a:cubicBezTo>
                    <a:pt x="0" y="82"/>
                    <a:pt x="16" y="91"/>
                    <a:pt x="34" y="91"/>
                  </a:cubicBezTo>
                  <a:cubicBezTo>
                    <a:pt x="524" y="91"/>
                    <a:pt x="524" y="91"/>
                    <a:pt x="524" y="91"/>
                  </a:cubicBezTo>
                  <a:cubicBezTo>
                    <a:pt x="542" y="91"/>
                    <a:pt x="557" y="82"/>
                    <a:pt x="557" y="71"/>
                  </a:cubicBezTo>
                  <a:cubicBezTo>
                    <a:pt x="557" y="60"/>
                    <a:pt x="542" y="48"/>
                    <a:pt x="524" y="45"/>
                  </a:cubicBezTo>
                  <a:lnTo>
                    <a:pt x="312" y="3"/>
                  </a:lnTo>
                  <a:close/>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3" name="Freeform 7">
              <a:extLst>
                <a:ext uri="{FF2B5EF4-FFF2-40B4-BE49-F238E27FC236}">
                  <a16:creationId xmlns:a16="http://schemas.microsoft.com/office/drawing/2014/main" id="{1C41073A-E812-4740-8596-25B58CDA03BA}"/>
                </a:ext>
              </a:extLst>
            </p:cNvPr>
            <p:cNvSpPr>
              <a:spLocks/>
            </p:cNvSpPr>
            <p:nvPr userDrawn="1"/>
          </p:nvSpPr>
          <p:spPr bwMode="auto">
            <a:xfrm>
              <a:off x="10707688" y="5597525"/>
              <a:ext cx="931863" cy="935038"/>
            </a:xfrm>
            <a:custGeom>
              <a:avLst/>
              <a:gdLst>
                <a:gd name="T0" fmla="*/ 0 w 587"/>
                <a:gd name="T1" fmla="*/ 24 h 589"/>
                <a:gd name="T2" fmla="*/ 564 w 587"/>
                <a:gd name="T3" fmla="*/ 589 h 589"/>
                <a:gd name="T4" fmla="*/ 587 w 587"/>
                <a:gd name="T5" fmla="*/ 535 h 589"/>
                <a:gd name="T6" fmla="*/ 54 w 587"/>
                <a:gd name="T7" fmla="*/ 0 h 589"/>
                <a:gd name="T8" fmla="*/ 0 w 587"/>
                <a:gd name="T9" fmla="*/ 24 h 589"/>
              </a:gdLst>
              <a:ahLst/>
              <a:cxnLst>
                <a:cxn ang="0">
                  <a:pos x="T0" y="T1"/>
                </a:cxn>
                <a:cxn ang="0">
                  <a:pos x="T2" y="T3"/>
                </a:cxn>
                <a:cxn ang="0">
                  <a:pos x="T4" y="T5"/>
                </a:cxn>
                <a:cxn ang="0">
                  <a:pos x="T6" y="T7"/>
                </a:cxn>
                <a:cxn ang="0">
                  <a:pos x="T8" y="T9"/>
                </a:cxn>
              </a:cxnLst>
              <a:rect l="0" t="0" r="r" b="b"/>
              <a:pathLst>
                <a:path w="587" h="589">
                  <a:moveTo>
                    <a:pt x="0" y="24"/>
                  </a:moveTo>
                  <a:lnTo>
                    <a:pt x="564" y="589"/>
                  </a:lnTo>
                  <a:lnTo>
                    <a:pt x="587" y="535"/>
                  </a:lnTo>
                  <a:lnTo>
                    <a:pt x="54" y="0"/>
                  </a:lnTo>
                  <a:lnTo>
                    <a:pt x="0" y="2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4" name="Freeform 8">
              <a:extLst>
                <a:ext uri="{FF2B5EF4-FFF2-40B4-BE49-F238E27FC236}">
                  <a16:creationId xmlns:a16="http://schemas.microsoft.com/office/drawing/2014/main" id="{47EC8435-45F5-4D23-8AD2-6D8437108997}"/>
                </a:ext>
              </a:extLst>
            </p:cNvPr>
            <p:cNvSpPr>
              <a:spLocks/>
            </p:cNvSpPr>
            <p:nvPr userDrawn="1"/>
          </p:nvSpPr>
          <p:spPr bwMode="auto">
            <a:xfrm>
              <a:off x="10583863" y="5635625"/>
              <a:ext cx="1019175" cy="1020763"/>
            </a:xfrm>
            <a:custGeom>
              <a:avLst/>
              <a:gdLst>
                <a:gd name="T0" fmla="*/ 19 w 272"/>
                <a:gd name="T1" fmla="*/ 6 h 273"/>
                <a:gd name="T2" fmla="*/ 12 w 272"/>
                <a:gd name="T3" fmla="*/ 43 h 273"/>
                <a:gd name="T4" fmla="*/ 229 w 272"/>
                <a:gd name="T5" fmla="*/ 260 h 273"/>
                <a:gd name="T6" fmla="*/ 266 w 272"/>
                <a:gd name="T7" fmla="*/ 253 h 273"/>
                <a:gd name="T8" fmla="*/ 272 w 272"/>
                <a:gd name="T9" fmla="*/ 240 h 273"/>
                <a:gd name="T10" fmla="*/ 33 w 272"/>
                <a:gd name="T11" fmla="*/ 0 h 273"/>
                <a:gd name="T12" fmla="*/ 19 w 272"/>
                <a:gd name="T13" fmla="*/ 6 h 273"/>
              </a:gdLst>
              <a:ahLst/>
              <a:cxnLst>
                <a:cxn ang="0">
                  <a:pos x="T0" y="T1"/>
                </a:cxn>
                <a:cxn ang="0">
                  <a:pos x="T2" y="T3"/>
                </a:cxn>
                <a:cxn ang="0">
                  <a:pos x="T4" y="T5"/>
                </a:cxn>
                <a:cxn ang="0">
                  <a:pos x="T6" y="T7"/>
                </a:cxn>
                <a:cxn ang="0">
                  <a:pos x="T8" y="T9"/>
                </a:cxn>
                <a:cxn ang="0">
                  <a:pos x="T10" y="T11"/>
                </a:cxn>
                <a:cxn ang="0">
                  <a:pos x="T12" y="T13"/>
                </a:cxn>
              </a:cxnLst>
              <a:rect l="0" t="0" r="r" b="b"/>
              <a:pathLst>
                <a:path w="272" h="273">
                  <a:moveTo>
                    <a:pt x="19" y="6"/>
                  </a:moveTo>
                  <a:cubicBezTo>
                    <a:pt x="3" y="13"/>
                    <a:pt x="0" y="30"/>
                    <a:pt x="12" y="43"/>
                  </a:cubicBezTo>
                  <a:cubicBezTo>
                    <a:pt x="229" y="260"/>
                    <a:pt x="229" y="260"/>
                    <a:pt x="229" y="260"/>
                  </a:cubicBezTo>
                  <a:cubicBezTo>
                    <a:pt x="242" y="273"/>
                    <a:pt x="259" y="270"/>
                    <a:pt x="266" y="253"/>
                  </a:cubicBezTo>
                  <a:cubicBezTo>
                    <a:pt x="272" y="240"/>
                    <a:pt x="272" y="240"/>
                    <a:pt x="272" y="240"/>
                  </a:cubicBezTo>
                  <a:cubicBezTo>
                    <a:pt x="33" y="0"/>
                    <a:pt x="33" y="0"/>
                    <a:pt x="33" y="0"/>
                  </a:cubicBezTo>
                  <a:lnTo>
                    <a:pt x="1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5" name="Freeform 9">
              <a:extLst>
                <a:ext uri="{FF2B5EF4-FFF2-40B4-BE49-F238E27FC236}">
                  <a16:creationId xmlns:a16="http://schemas.microsoft.com/office/drawing/2014/main" id="{291B8BE0-0F0B-4F15-AAAE-4CA7171ECAE3}"/>
                </a:ext>
              </a:extLst>
            </p:cNvPr>
            <p:cNvSpPr>
              <a:spLocks/>
            </p:cNvSpPr>
            <p:nvPr userDrawn="1"/>
          </p:nvSpPr>
          <p:spPr bwMode="auto">
            <a:xfrm>
              <a:off x="12126913" y="6854825"/>
              <a:ext cx="1089025" cy="1128713"/>
            </a:xfrm>
            <a:custGeom>
              <a:avLst/>
              <a:gdLst>
                <a:gd name="T0" fmla="*/ 13 w 291"/>
                <a:gd name="T1" fmla="*/ 302 h 302"/>
                <a:gd name="T2" fmla="*/ 5 w 291"/>
                <a:gd name="T3" fmla="*/ 298 h 302"/>
                <a:gd name="T4" fmla="*/ 4 w 291"/>
                <a:gd name="T5" fmla="*/ 282 h 302"/>
                <a:gd name="T6" fmla="*/ 269 w 291"/>
                <a:gd name="T7" fmla="*/ 5 h 302"/>
                <a:gd name="T8" fmla="*/ 286 w 291"/>
                <a:gd name="T9" fmla="*/ 5 h 302"/>
                <a:gd name="T10" fmla="*/ 286 w 291"/>
                <a:gd name="T11" fmla="*/ 22 h 302"/>
                <a:gd name="T12" fmla="*/ 21 w 291"/>
                <a:gd name="T13" fmla="*/ 298 h 302"/>
                <a:gd name="T14" fmla="*/ 13 w 291"/>
                <a:gd name="T15" fmla="*/ 302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2">
                  <a:moveTo>
                    <a:pt x="13" y="302"/>
                  </a:moveTo>
                  <a:cubicBezTo>
                    <a:pt x="10" y="302"/>
                    <a:pt x="7" y="301"/>
                    <a:pt x="5" y="298"/>
                  </a:cubicBezTo>
                  <a:cubicBezTo>
                    <a:pt x="0" y="294"/>
                    <a:pt x="0" y="286"/>
                    <a:pt x="4" y="282"/>
                  </a:cubicBezTo>
                  <a:cubicBezTo>
                    <a:pt x="269" y="5"/>
                    <a:pt x="269" y="5"/>
                    <a:pt x="269" y="5"/>
                  </a:cubicBezTo>
                  <a:cubicBezTo>
                    <a:pt x="274" y="1"/>
                    <a:pt x="281" y="0"/>
                    <a:pt x="286" y="5"/>
                  </a:cubicBezTo>
                  <a:cubicBezTo>
                    <a:pt x="290" y="10"/>
                    <a:pt x="291" y="17"/>
                    <a:pt x="286" y="22"/>
                  </a:cubicBezTo>
                  <a:cubicBezTo>
                    <a:pt x="21" y="298"/>
                    <a:pt x="21" y="298"/>
                    <a:pt x="21" y="298"/>
                  </a:cubicBezTo>
                  <a:cubicBezTo>
                    <a:pt x="19" y="301"/>
                    <a:pt x="16" y="302"/>
                    <a:pt x="13" y="302"/>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27" name="Freeform 10">
              <a:extLst>
                <a:ext uri="{FF2B5EF4-FFF2-40B4-BE49-F238E27FC236}">
                  <a16:creationId xmlns:a16="http://schemas.microsoft.com/office/drawing/2014/main" id="{FA82D773-62B1-47EC-9CAE-2DC1CA1E3990}"/>
                </a:ext>
              </a:extLst>
            </p:cNvPr>
            <p:cNvSpPr>
              <a:spLocks/>
            </p:cNvSpPr>
            <p:nvPr userDrawn="1"/>
          </p:nvSpPr>
          <p:spPr bwMode="auto">
            <a:xfrm>
              <a:off x="12249151" y="6970713"/>
              <a:ext cx="1090613" cy="1123950"/>
            </a:xfrm>
            <a:custGeom>
              <a:avLst/>
              <a:gdLst>
                <a:gd name="T0" fmla="*/ 13 w 291"/>
                <a:gd name="T1" fmla="*/ 301 h 301"/>
                <a:gd name="T2" fmla="*/ 5 w 291"/>
                <a:gd name="T3" fmla="*/ 297 h 301"/>
                <a:gd name="T4" fmla="*/ 4 w 291"/>
                <a:gd name="T5" fmla="*/ 281 h 301"/>
                <a:gd name="T6" fmla="*/ 269 w 291"/>
                <a:gd name="T7" fmla="*/ 4 h 301"/>
                <a:gd name="T8" fmla="*/ 286 w 291"/>
                <a:gd name="T9" fmla="*/ 4 h 301"/>
                <a:gd name="T10" fmla="*/ 286 w 291"/>
                <a:gd name="T11" fmla="*/ 21 h 301"/>
                <a:gd name="T12" fmla="*/ 21 w 291"/>
                <a:gd name="T13" fmla="*/ 297 h 301"/>
                <a:gd name="T14" fmla="*/ 13 w 291"/>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1">
                  <a:moveTo>
                    <a:pt x="13" y="301"/>
                  </a:moveTo>
                  <a:cubicBezTo>
                    <a:pt x="10" y="301"/>
                    <a:pt x="7" y="300"/>
                    <a:pt x="5" y="297"/>
                  </a:cubicBezTo>
                  <a:cubicBezTo>
                    <a:pt x="0" y="293"/>
                    <a:pt x="0" y="286"/>
                    <a:pt x="4" y="281"/>
                  </a:cubicBezTo>
                  <a:cubicBezTo>
                    <a:pt x="269" y="4"/>
                    <a:pt x="269" y="4"/>
                    <a:pt x="269" y="4"/>
                  </a:cubicBezTo>
                  <a:cubicBezTo>
                    <a:pt x="274" y="0"/>
                    <a:pt x="281" y="0"/>
                    <a:pt x="286" y="4"/>
                  </a:cubicBezTo>
                  <a:cubicBezTo>
                    <a:pt x="291" y="9"/>
                    <a:pt x="291" y="16"/>
                    <a:pt x="286" y="21"/>
                  </a:cubicBezTo>
                  <a:cubicBezTo>
                    <a:pt x="21" y="297"/>
                    <a:pt x="21" y="297"/>
                    <a:pt x="21" y="297"/>
                  </a:cubicBezTo>
                  <a:cubicBezTo>
                    <a:pt x="19" y="300"/>
                    <a:pt x="16" y="301"/>
                    <a:pt x="13" y="301"/>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29" name="Freeform 11">
              <a:extLst>
                <a:ext uri="{FF2B5EF4-FFF2-40B4-BE49-F238E27FC236}">
                  <a16:creationId xmlns:a16="http://schemas.microsoft.com/office/drawing/2014/main" id="{F61394F7-C384-438C-8347-A5766D8E56AC}"/>
                </a:ext>
              </a:extLst>
            </p:cNvPr>
            <p:cNvSpPr>
              <a:spLocks/>
            </p:cNvSpPr>
            <p:nvPr userDrawn="1"/>
          </p:nvSpPr>
          <p:spPr bwMode="auto">
            <a:xfrm>
              <a:off x="12111038" y="5784850"/>
              <a:ext cx="1130300" cy="1084263"/>
            </a:xfrm>
            <a:custGeom>
              <a:avLst/>
              <a:gdLst>
                <a:gd name="T0" fmla="*/ 289 w 302"/>
                <a:gd name="T1" fmla="*/ 290 h 290"/>
                <a:gd name="T2" fmla="*/ 281 w 302"/>
                <a:gd name="T3" fmla="*/ 286 h 290"/>
                <a:gd name="T4" fmla="*/ 5 w 302"/>
                <a:gd name="T5" fmla="*/ 21 h 290"/>
                <a:gd name="T6" fmla="*/ 4 w 302"/>
                <a:gd name="T7" fmla="*/ 5 h 290"/>
                <a:gd name="T8" fmla="*/ 21 w 302"/>
                <a:gd name="T9" fmla="*/ 4 h 290"/>
                <a:gd name="T10" fmla="*/ 297 w 302"/>
                <a:gd name="T11" fmla="*/ 269 h 290"/>
                <a:gd name="T12" fmla="*/ 298 w 302"/>
                <a:gd name="T13" fmla="*/ 286 h 290"/>
                <a:gd name="T14" fmla="*/ 289 w 302"/>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290">
                  <a:moveTo>
                    <a:pt x="289" y="290"/>
                  </a:moveTo>
                  <a:cubicBezTo>
                    <a:pt x="286" y="290"/>
                    <a:pt x="283" y="288"/>
                    <a:pt x="281" y="286"/>
                  </a:cubicBezTo>
                  <a:cubicBezTo>
                    <a:pt x="5" y="21"/>
                    <a:pt x="5" y="21"/>
                    <a:pt x="5" y="21"/>
                  </a:cubicBezTo>
                  <a:cubicBezTo>
                    <a:pt x="0" y="17"/>
                    <a:pt x="0" y="9"/>
                    <a:pt x="4" y="5"/>
                  </a:cubicBezTo>
                  <a:cubicBezTo>
                    <a:pt x="9" y="0"/>
                    <a:pt x="16" y="0"/>
                    <a:pt x="21" y="4"/>
                  </a:cubicBezTo>
                  <a:cubicBezTo>
                    <a:pt x="297" y="269"/>
                    <a:pt x="297" y="269"/>
                    <a:pt x="297" y="269"/>
                  </a:cubicBezTo>
                  <a:cubicBezTo>
                    <a:pt x="302" y="274"/>
                    <a:pt x="302" y="281"/>
                    <a:pt x="298" y="286"/>
                  </a:cubicBezTo>
                  <a:cubicBezTo>
                    <a:pt x="296" y="288"/>
                    <a:pt x="292" y="290"/>
                    <a:pt x="289"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0" name="Freeform 12">
              <a:extLst>
                <a:ext uri="{FF2B5EF4-FFF2-40B4-BE49-F238E27FC236}">
                  <a16:creationId xmlns:a16="http://schemas.microsoft.com/office/drawing/2014/main" id="{EC8A732B-3BAF-4090-8A06-8CCEACBC6DF9}"/>
                </a:ext>
              </a:extLst>
            </p:cNvPr>
            <p:cNvSpPr>
              <a:spLocks/>
            </p:cNvSpPr>
            <p:nvPr userDrawn="1"/>
          </p:nvSpPr>
          <p:spPr bwMode="auto">
            <a:xfrm>
              <a:off x="12220576" y="5665788"/>
              <a:ext cx="1133475" cy="1084263"/>
            </a:xfrm>
            <a:custGeom>
              <a:avLst/>
              <a:gdLst>
                <a:gd name="T0" fmla="*/ 290 w 303"/>
                <a:gd name="T1" fmla="*/ 290 h 290"/>
                <a:gd name="T2" fmla="*/ 282 w 303"/>
                <a:gd name="T3" fmla="*/ 287 h 290"/>
                <a:gd name="T4" fmla="*/ 5 w 303"/>
                <a:gd name="T5" fmla="*/ 22 h 290"/>
                <a:gd name="T6" fmla="*/ 5 w 303"/>
                <a:gd name="T7" fmla="*/ 5 h 290"/>
                <a:gd name="T8" fmla="*/ 22 w 303"/>
                <a:gd name="T9" fmla="*/ 5 h 290"/>
                <a:gd name="T10" fmla="*/ 298 w 303"/>
                <a:gd name="T11" fmla="*/ 269 h 290"/>
                <a:gd name="T12" fmla="*/ 298 w 303"/>
                <a:gd name="T13" fmla="*/ 286 h 290"/>
                <a:gd name="T14" fmla="*/ 290 w 303"/>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290">
                  <a:moveTo>
                    <a:pt x="290" y="290"/>
                  </a:moveTo>
                  <a:cubicBezTo>
                    <a:pt x="287" y="290"/>
                    <a:pt x="284" y="289"/>
                    <a:pt x="282" y="287"/>
                  </a:cubicBezTo>
                  <a:cubicBezTo>
                    <a:pt x="5" y="22"/>
                    <a:pt x="5" y="22"/>
                    <a:pt x="5" y="22"/>
                  </a:cubicBezTo>
                  <a:cubicBezTo>
                    <a:pt x="1" y="17"/>
                    <a:pt x="0" y="10"/>
                    <a:pt x="5" y="5"/>
                  </a:cubicBezTo>
                  <a:cubicBezTo>
                    <a:pt x="9" y="0"/>
                    <a:pt x="17" y="0"/>
                    <a:pt x="22" y="5"/>
                  </a:cubicBezTo>
                  <a:cubicBezTo>
                    <a:pt x="298" y="269"/>
                    <a:pt x="298" y="269"/>
                    <a:pt x="298" y="269"/>
                  </a:cubicBezTo>
                  <a:cubicBezTo>
                    <a:pt x="303" y="274"/>
                    <a:pt x="303" y="282"/>
                    <a:pt x="298" y="286"/>
                  </a:cubicBezTo>
                  <a:cubicBezTo>
                    <a:pt x="296" y="289"/>
                    <a:pt x="293" y="290"/>
                    <a:pt x="290"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1" name="Freeform 13">
              <a:extLst>
                <a:ext uri="{FF2B5EF4-FFF2-40B4-BE49-F238E27FC236}">
                  <a16:creationId xmlns:a16="http://schemas.microsoft.com/office/drawing/2014/main" id="{60713F4F-9653-40D7-B39D-6A839FB17333}"/>
                </a:ext>
              </a:extLst>
            </p:cNvPr>
            <p:cNvSpPr>
              <a:spLocks noEditPoints="1"/>
            </p:cNvSpPr>
            <p:nvPr userDrawn="1"/>
          </p:nvSpPr>
          <p:spPr bwMode="auto">
            <a:xfrm>
              <a:off x="13119101" y="6656388"/>
              <a:ext cx="384175" cy="384175"/>
            </a:xfrm>
            <a:custGeom>
              <a:avLst/>
              <a:gdLst>
                <a:gd name="T0" fmla="*/ 51 w 103"/>
                <a:gd name="T1" fmla="*/ 35 h 103"/>
                <a:gd name="T2" fmla="*/ 35 w 103"/>
                <a:gd name="T3" fmla="*/ 51 h 103"/>
                <a:gd name="T4" fmla="*/ 51 w 103"/>
                <a:gd name="T5" fmla="*/ 67 h 103"/>
                <a:gd name="T6" fmla="*/ 67 w 103"/>
                <a:gd name="T7" fmla="*/ 51 h 103"/>
                <a:gd name="T8" fmla="*/ 51 w 103"/>
                <a:gd name="T9" fmla="*/ 35 h 103"/>
                <a:gd name="T10" fmla="*/ 51 w 103"/>
                <a:gd name="T11" fmla="*/ 103 h 103"/>
                <a:gd name="T12" fmla="*/ 0 w 103"/>
                <a:gd name="T13" fmla="*/ 51 h 103"/>
                <a:gd name="T14" fmla="*/ 51 w 103"/>
                <a:gd name="T15" fmla="*/ 0 h 103"/>
                <a:gd name="T16" fmla="*/ 103 w 103"/>
                <a:gd name="T17" fmla="*/ 51 h 103"/>
                <a:gd name="T18" fmla="*/ 51 w 103"/>
                <a:gd name="T19"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51" y="35"/>
                  </a:moveTo>
                  <a:cubicBezTo>
                    <a:pt x="42" y="35"/>
                    <a:pt x="35" y="43"/>
                    <a:pt x="35" y="51"/>
                  </a:cubicBezTo>
                  <a:cubicBezTo>
                    <a:pt x="35" y="60"/>
                    <a:pt x="42" y="67"/>
                    <a:pt x="51" y="67"/>
                  </a:cubicBezTo>
                  <a:cubicBezTo>
                    <a:pt x="60" y="67"/>
                    <a:pt x="67" y="60"/>
                    <a:pt x="67" y="51"/>
                  </a:cubicBezTo>
                  <a:cubicBezTo>
                    <a:pt x="67" y="43"/>
                    <a:pt x="60" y="35"/>
                    <a:pt x="51" y="35"/>
                  </a:cubicBezTo>
                  <a:moveTo>
                    <a:pt x="51" y="103"/>
                  </a:moveTo>
                  <a:cubicBezTo>
                    <a:pt x="23" y="103"/>
                    <a:pt x="0" y="80"/>
                    <a:pt x="0" y="51"/>
                  </a:cubicBezTo>
                  <a:cubicBezTo>
                    <a:pt x="0" y="23"/>
                    <a:pt x="23" y="0"/>
                    <a:pt x="51" y="0"/>
                  </a:cubicBezTo>
                  <a:cubicBezTo>
                    <a:pt x="80" y="0"/>
                    <a:pt x="103" y="23"/>
                    <a:pt x="103" y="51"/>
                  </a:cubicBezTo>
                  <a:cubicBezTo>
                    <a:pt x="103" y="80"/>
                    <a:pt x="80" y="103"/>
                    <a:pt x="51"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2" name="Freeform 14">
              <a:extLst>
                <a:ext uri="{FF2B5EF4-FFF2-40B4-BE49-F238E27FC236}">
                  <a16:creationId xmlns:a16="http://schemas.microsoft.com/office/drawing/2014/main" id="{AACCD0AE-33B5-4647-8E2F-74D4AC7E9302}"/>
                </a:ext>
              </a:extLst>
            </p:cNvPr>
            <p:cNvSpPr>
              <a:spLocks noEditPoints="1"/>
            </p:cNvSpPr>
            <p:nvPr userDrawn="1"/>
          </p:nvSpPr>
          <p:spPr bwMode="auto">
            <a:xfrm>
              <a:off x="11950701" y="7915275"/>
              <a:ext cx="385763" cy="388938"/>
            </a:xfrm>
            <a:custGeom>
              <a:avLst/>
              <a:gdLst>
                <a:gd name="T0" fmla="*/ 51 w 103"/>
                <a:gd name="T1" fmla="*/ 36 h 104"/>
                <a:gd name="T2" fmla="*/ 35 w 103"/>
                <a:gd name="T3" fmla="*/ 52 h 104"/>
                <a:gd name="T4" fmla="*/ 51 w 103"/>
                <a:gd name="T5" fmla="*/ 68 h 104"/>
                <a:gd name="T6" fmla="*/ 67 w 103"/>
                <a:gd name="T7" fmla="*/ 52 h 104"/>
                <a:gd name="T8" fmla="*/ 51 w 103"/>
                <a:gd name="T9" fmla="*/ 36 h 104"/>
                <a:gd name="T10" fmla="*/ 51 w 103"/>
                <a:gd name="T11" fmla="*/ 104 h 104"/>
                <a:gd name="T12" fmla="*/ 0 w 103"/>
                <a:gd name="T13" fmla="*/ 52 h 104"/>
                <a:gd name="T14" fmla="*/ 51 w 103"/>
                <a:gd name="T15" fmla="*/ 0 h 104"/>
                <a:gd name="T16" fmla="*/ 103 w 103"/>
                <a:gd name="T17" fmla="*/ 52 h 104"/>
                <a:gd name="T18" fmla="*/ 51 w 103"/>
                <a:gd name="T1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4">
                  <a:moveTo>
                    <a:pt x="51" y="36"/>
                  </a:moveTo>
                  <a:cubicBezTo>
                    <a:pt x="43" y="36"/>
                    <a:pt x="35" y="43"/>
                    <a:pt x="35" y="52"/>
                  </a:cubicBezTo>
                  <a:cubicBezTo>
                    <a:pt x="35" y="61"/>
                    <a:pt x="43" y="68"/>
                    <a:pt x="51" y="68"/>
                  </a:cubicBezTo>
                  <a:cubicBezTo>
                    <a:pt x="60" y="68"/>
                    <a:pt x="67" y="61"/>
                    <a:pt x="67" y="52"/>
                  </a:cubicBezTo>
                  <a:cubicBezTo>
                    <a:pt x="67" y="43"/>
                    <a:pt x="60" y="36"/>
                    <a:pt x="51" y="36"/>
                  </a:cubicBezTo>
                  <a:moveTo>
                    <a:pt x="51" y="104"/>
                  </a:moveTo>
                  <a:cubicBezTo>
                    <a:pt x="23" y="104"/>
                    <a:pt x="0" y="80"/>
                    <a:pt x="0" y="52"/>
                  </a:cubicBezTo>
                  <a:cubicBezTo>
                    <a:pt x="0" y="24"/>
                    <a:pt x="23" y="0"/>
                    <a:pt x="51" y="0"/>
                  </a:cubicBezTo>
                  <a:cubicBezTo>
                    <a:pt x="80" y="0"/>
                    <a:pt x="103" y="24"/>
                    <a:pt x="103" y="52"/>
                  </a:cubicBezTo>
                  <a:cubicBezTo>
                    <a:pt x="103" y="80"/>
                    <a:pt x="80" y="104"/>
                    <a:pt x="51" y="1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3" name="Freeform 15">
              <a:extLst>
                <a:ext uri="{FF2B5EF4-FFF2-40B4-BE49-F238E27FC236}">
                  <a16:creationId xmlns:a16="http://schemas.microsoft.com/office/drawing/2014/main" id="{DF566B14-B982-43C6-AB60-BA34CEFB3782}"/>
                </a:ext>
              </a:extLst>
            </p:cNvPr>
            <p:cNvSpPr>
              <a:spLocks/>
            </p:cNvSpPr>
            <p:nvPr userDrawn="1"/>
          </p:nvSpPr>
          <p:spPr bwMode="auto">
            <a:xfrm>
              <a:off x="11845926" y="5411788"/>
              <a:ext cx="523875" cy="522288"/>
            </a:xfrm>
            <a:custGeom>
              <a:avLst/>
              <a:gdLst>
                <a:gd name="T0" fmla="*/ 127 w 140"/>
                <a:gd name="T1" fmla="*/ 61 h 140"/>
                <a:gd name="T2" fmla="*/ 127 w 140"/>
                <a:gd name="T3" fmla="*/ 109 h 140"/>
                <a:gd name="T4" fmla="*/ 109 w 140"/>
                <a:gd name="T5" fmla="*/ 127 h 140"/>
                <a:gd name="T6" fmla="*/ 62 w 140"/>
                <a:gd name="T7" fmla="*/ 127 h 140"/>
                <a:gd name="T8" fmla="*/ 14 w 140"/>
                <a:gd name="T9" fmla="*/ 78 h 140"/>
                <a:gd name="T10" fmla="*/ 14 w 140"/>
                <a:gd name="T11" fmla="*/ 31 h 140"/>
                <a:gd name="T12" fmla="*/ 31 w 140"/>
                <a:gd name="T13" fmla="*/ 13 h 140"/>
                <a:gd name="T14" fmla="*/ 79 w 140"/>
                <a:gd name="T15" fmla="*/ 13 h 140"/>
                <a:gd name="T16" fmla="*/ 127 w 140"/>
                <a:gd name="T17" fmla="*/ 6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40">
                  <a:moveTo>
                    <a:pt x="127" y="61"/>
                  </a:moveTo>
                  <a:cubicBezTo>
                    <a:pt x="140" y="75"/>
                    <a:pt x="140" y="96"/>
                    <a:pt x="127" y="109"/>
                  </a:cubicBezTo>
                  <a:cubicBezTo>
                    <a:pt x="109" y="127"/>
                    <a:pt x="109" y="127"/>
                    <a:pt x="109" y="127"/>
                  </a:cubicBezTo>
                  <a:cubicBezTo>
                    <a:pt x="96" y="140"/>
                    <a:pt x="75" y="140"/>
                    <a:pt x="62" y="127"/>
                  </a:cubicBezTo>
                  <a:cubicBezTo>
                    <a:pt x="14" y="78"/>
                    <a:pt x="14" y="78"/>
                    <a:pt x="14" y="78"/>
                  </a:cubicBezTo>
                  <a:cubicBezTo>
                    <a:pt x="0" y="65"/>
                    <a:pt x="0" y="44"/>
                    <a:pt x="14" y="31"/>
                  </a:cubicBezTo>
                  <a:cubicBezTo>
                    <a:pt x="31" y="13"/>
                    <a:pt x="31" y="13"/>
                    <a:pt x="31" y="13"/>
                  </a:cubicBezTo>
                  <a:cubicBezTo>
                    <a:pt x="44" y="0"/>
                    <a:pt x="66" y="0"/>
                    <a:pt x="79" y="13"/>
                  </a:cubicBezTo>
                  <a:lnTo>
                    <a:pt x="127"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4" name="Freeform 16">
              <a:extLst>
                <a:ext uri="{FF2B5EF4-FFF2-40B4-BE49-F238E27FC236}">
                  <a16:creationId xmlns:a16="http://schemas.microsoft.com/office/drawing/2014/main" id="{46AB7AAB-88AB-4252-B983-19AFBFB30893}"/>
                </a:ext>
              </a:extLst>
            </p:cNvPr>
            <p:cNvSpPr>
              <a:spLocks/>
            </p:cNvSpPr>
            <p:nvPr userDrawn="1"/>
          </p:nvSpPr>
          <p:spPr bwMode="auto">
            <a:xfrm>
              <a:off x="11906251" y="5075238"/>
              <a:ext cx="254000" cy="254000"/>
            </a:xfrm>
            <a:custGeom>
              <a:avLst/>
              <a:gdLst>
                <a:gd name="T0" fmla="*/ 18 w 68"/>
                <a:gd name="T1" fmla="*/ 16 h 68"/>
                <a:gd name="T2" fmla="*/ 58 w 68"/>
                <a:gd name="T3" fmla="*/ 9 h 68"/>
                <a:gd name="T4" fmla="*/ 52 w 68"/>
                <a:gd name="T5" fmla="*/ 50 h 68"/>
                <a:gd name="T6" fmla="*/ 50 w 68"/>
                <a:gd name="T7" fmla="*/ 52 h 68"/>
                <a:gd name="T8" fmla="*/ 9 w 68"/>
                <a:gd name="T9" fmla="*/ 59 h 68"/>
                <a:gd name="T10" fmla="*/ 16 w 68"/>
                <a:gd name="T11" fmla="*/ 18 h 68"/>
                <a:gd name="T12" fmla="*/ 18 w 68"/>
                <a:gd name="T13" fmla="*/ 16 h 68"/>
              </a:gdLst>
              <a:ahLst/>
              <a:cxnLst>
                <a:cxn ang="0">
                  <a:pos x="T0" y="T1"/>
                </a:cxn>
                <a:cxn ang="0">
                  <a:pos x="T2" y="T3"/>
                </a:cxn>
                <a:cxn ang="0">
                  <a:pos x="T4" y="T5"/>
                </a:cxn>
                <a:cxn ang="0">
                  <a:pos x="T6" y="T7"/>
                </a:cxn>
                <a:cxn ang="0">
                  <a:pos x="T8" y="T9"/>
                </a:cxn>
                <a:cxn ang="0">
                  <a:pos x="T10" y="T11"/>
                </a:cxn>
                <a:cxn ang="0">
                  <a:pos x="T12" y="T13"/>
                </a:cxn>
              </a:cxnLst>
              <a:rect l="0" t="0" r="r" b="b"/>
              <a:pathLst>
                <a:path w="68" h="68">
                  <a:moveTo>
                    <a:pt x="18" y="16"/>
                  </a:moveTo>
                  <a:cubicBezTo>
                    <a:pt x="31" y="3"/>
                    <a:pt x="49" y="0"/>
                    <a:pt x="58" y="9"/>
                  </a:cubicBezTo>
                  <a:cubicBezTo>
                    <a:pt x="68" y="19"/>
                    <a:pt x="65" y="37"/>
                    <a:pt x="52" y="50"/>
                  </a:cubicBezTo>
                  <a:cubicBezTo>
                    <a:pt x="50" y="52"/>
                    <a:pt x="50" y="52"/>
                    <a:pt x="50" y="52"/>
                  </a:cubicBezTo>
                  <a:cubicBezTo>
                    <a:pt x="36" y="65"/>
                    <a:pt x="18" y="68"/>
                    <a:pt x="9" y="59"/>
                  </a:cubicBezTo>
                  <a:cubicBezTo>
                    <a:pt x="0" y="50"/>
                    <a:pt x="3" y="31"/>
                    <a:pt x="16" y="18"/>
                  </a:cubicBezTo>
                  <a:lnTo>
                    <a:pt x="18" y="16"/>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5" name="Freeform 17">
              <a:extLst>
                <a:ext uri="{FF2B5EF4-FFF2-40B4-BE49-F238E27FC236}">
                  <a16:creationId xmlns:a16="http://schemas.microsoft.com/office/drawing/2014/main" id="{69DFBCAE-7C6C-4307-9391-4241244EB275}"/>
                </a:ext>
              </a:extLst>
            </p:cNvPr>
            <p:cNvSpPr>
              <a:spLocks/>
            </p:cNvSpPr>
            <p:nvPr userDrawn="1"/>
          </p:nvSpPr>
          <p:spPr bwMode="auto">
            <a:xfrm>
              <a:off x="10793413" y="4981575"/>
              <a:ext cx="1463675" cy="1465263"/>
            </a:xfrm>
            <a:custGeom>
              <a:avLst/>
              <a:gdLst>
                <a:gd name="T0" fmla="*/ 378 w 391"/>
                <a:gd name="T1" fmla="*/ 90 h 392"/>
                <a:gd name="T2" fmla="*/ 301 w 391"/>
                <a:gd name="T3" fmla="*/ 13 h 392"/>
                <a:gd name="T4" fmla="*/ 253 w 391"/>
                <a:gd name="T5" fmla="*/ 13 h 392"/>
                <a:gd name="T6" fmla="*/ 206 w 391"/>
                <a:gd name="T7" fmla="*/ 61 h 392"/>
                <a:gd name="T8" fmla="*/ 151 w 391"/>
                <a:gd name="T9" fmla="*/ 99 h 392"/>
                <a:gd name="T10" fmla="*/ 0 w 391"/>
                <a:gd name="T11" fmla="*/ 165 h 392"/>
                <a:gd name="T12" fmla="*/ 226 w 391"/>
                <a:gd name="T13" fmla="*/ 392 h 392"/>
                <a:gd name="T14" fmla="*/ 293 w 391"/>
                <a:gd name="T15" fmla="*/ 240 h 392"/>
                <a:gd name="T16" fmla="*/ 330 w 391"/>
                <a:gd name="T17" fmla="*/ 186 h 392"/>
                <a:gd name="T18" fmla="*/ 378 w 391"/>
                <a:gd name="T19" fmla="*/ 138 h 392"/>
                <a:gd name="T20" fmla="*/ 378 w 391"/>
                <a:gd name="T21" fmla="*/ 9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1" h="392">
                  <a:moveTo>
                    <a:pt x="378" y="90"/>
                  </a:moveTo>
                  <a:cubicBezTo>
                    <a:pt x="301" y="13"/>
                    <a:pt x="301" y="13"/>
                    <a:pt x="301" y="13"/>
                  </a:cubicBezTo>
                  <a:cubicBezTo>
                    <a:pt x="288" y="0"/>
                    <a:pt x="267" y="0"/>
                    <a:pt x="253" y="13"/>
                  </a:cubicBezTo>
                  <a:cubicBezTo>
                    <a:pt x="206" y="61"/>
                    <a:pt x="206" y="61"/>
                    <a:pt x="206" y="61"/>
                  </a:cubicBezTo>
                  <a:cubicBezTo>
                    <a:pt x="192" y="74"/>
                    <a:pt x="168" y="91"/>
                    <a:pt x="151" y="99"/>
                  </a:cubicBezTo>
                  <a:cubicBezTo>
                    <a:pt x="0" y="165"/>
                    <a:pt x="0" y="165"/>
                    <a:pt x="0" y="165"/>
                  </a:cubicBezTo>
                  <a:cubicBezTo>
                    <a:pt x="226" y="392"/>
                    <a:pt x="226" y="392"/>
                    <a:pt x="226" y="392"/>
                  </a:cubicBezTo>
                  <a:cubicBezTo>
                    <a:pt x="293" y="240"/>
                    <a:pt x="293" y="240"/>
                    <a:pt x="293" y="240"/>
                  </a:cubicBezTo>
                  <a:cubicBezTo>
                    <a:pt x="300" y="223"/>
                    <a:pt x="317" y="199"/>
                    <a:pt x="330" y="186"/>
                  </a:cubicBezTo>
                  <a:cubicBezTo>
                    <a:pt x="378" y="138"/>
                    <a:pt x="378" y="138"/>
                    <a:pt x="378" y="138"/>
                  </a:cubicBezTo>
                  <a:cubicBezTo>
                    <a:pt x="391" y="125"/>
                    <a:pt x="391" y="103"/>
                    <a:pt x="378" y="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8601076" y="2076450"/>
              <a:ext cx="7175500" cy="9659938"/>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grpSp>
      <p:sp>
        <p:nvSpPr>
          <p:cNvPr id="24" name="Text Placeholder 4">
            <a:extLst>
              <a:ext uri="{FF2B5EF4-FFF2-40B4-BE49-F238E27FC236}">
                <a16:creationId xmlns:a16="http://schemas.microsoft.com/office/drawing/2014/main" id="{0408CBF9-18B9-471E-A1CF-D0DEEB3851B1}"/>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28" name="Picture 27">
            <a:extLst>
              <a:ext uri="{FF2B5EF4-FFF2-40B4-BE49-F238E27FC236}">
                <a16:creationId xmlns:a16="http://schemas.microsoft.com/office/drawing/2014/main" id="{A18307F2-92F0-4A4D-B4A7-E20AA7FC9DA4}"/>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17094811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16181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297460-DE67-483D-96FB-EE25F84B16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EA65E3F1-F1F5-4D23-9321-D4F5CF2338E8}"/>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0" name="Picture 9">
            <a:extLst>
              <a:ext uri="{FF2B5EF4-FFF2-40B4-BE49-F238E27FC236}">
                <a16:creationId xmlns:a16="http://schemas.microsoft.com/office/drawing/2014/main" id="{5520B4BB-8BB2-DB4F-BBBD-0A4A4A721341}"/>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345860205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rgbClr val="16181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60612-59C7-41B5-B05E-6A6E6570C6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AF48D228-F37C-4E80-8E19-1B6D07078580}"/>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3" name="Picture 12">
            <a:extLst>
              <a:ext uri="{FF2B5EF4-FFF2-40B4-BE49-F238E27FC236}">
                <a16:creationId xmlns:a16="http://schemas.microsoft.com/office/drawing/2014/main" id="{5D21670E-CA9C-9A45-A49B-B15818448EBE}"/>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8987232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5">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DD5A93D9-DF57-456A-B06E-8381F7257435}"/>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6" name="Picture 5">
            <a:extLst>
              <a:ext uri="{FF2B5EF4-FFF2-40B4-BE49-F238E27FC236}">
                <a16:creationId xmlns:a16="http://schemas.microsoft.com/office/drawing/2014/main" id="{56CC1DEF-13B3-4EA4-9725-9EEB29004308}"/>
              </a:ext>
            </a:extLst>
          </p:cNvPr>
          <p:cNvPicPr>
            <a:picLocks noChangeAspect="1"/>
          </p:cNvPicPr>
          <p:nvPr userDrawn="1"/>
        </p:nvPicPr>
        <p:blipFill>
          <a:blip r:embed="rId2"/>
          <a:srcRect/>
          <a:stretch/>
        </p:blipFill>
        <p:spPr>
          <a:xfrm>
            <a:off x="0" y="0"/>
            <a:ext cx="6096000" cy="6858000"/>
          </a:xfrm>
          <a:prstGeom prst="rect">
            <a:avLst/>
          </a:prstGeom>
        </p:spPr>
      </p:pic>
      <p:pic>
        <p:nvPicPr>
          <p:cNvPr id="13" name="Picture 12">
            <a:extLst>
              <a:ext uri="{FF2B5EF4-FFF2-40B4-BE49-F238E27FC236}">
                <a16:creationId xmlns:a16="http://schemas.microsoft.com/office/drawing/2014/main" id="{045FB1D4-6818-DB41-9CDA-BA102528E7FB}"/>
              </a:ext>
            </a:extLst>
          </p:cNvPr>
          <p:cNvPicPr>
            <a:picLocks noChangeAspect="1"/>
          </p:cNvPicPr>
          <p:nvPr userDrawn="1"/>
        </p:nvPicPr>
        <p:blipFill>
          <a:blip r:embed="rId3"/>
          <a:srcRect/>
          <a:stretch/>
        </p:blipFill>
        <p:spPr>
          <a:xfrm>
            <a:off x="10487552" y="205200"/>
            <a:ext cx="1417349" cy="692193"/>
          </a:xfrm>
          <a:prstGeom prst="rect">
            <a:avLst/>
          </a:prstGeom>
        </p:spPr>
      </p:pic>
      <p:sp>
        <p:nvSpPr>
          <p:cNvPr id="10" name="Freeform 18">
            <a:extLst>
              <a:ext uri="{FF2B5EF4-FFF2-40B4-BE49-F238E27FC236}">
                <a16:creationId xmlns:a16="http://schemas.microsoft.com/office/drawing/2014/main" id="{26F64AC2-2F46-4B45-9758-B6DCB955F9EA}"/>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chemeClr val="bg1">
              <a:alpha val="40000"/>
            </a:schemeClr>
          </a:solidFill>
          <a:ln>
            <a:noFill/>
          </a:ln>
        </p:spPr>
        <p:txBody>
          <a:bodyPr vert="horz" wrap="square" lIns="45721" tIns="22860" rIns="45721" bIns="22860" numCol="1" anchor="t" anchorCtr="0" compatLnSpc="1">
            <a:prstTxWarp prst="textNoShape">
              <a:avLst/>
            </a:prstTxWarp>
          </a:bodyPr>
          <a:lstStyle/>
          <a:p>
            <a:endParaRPr lang="en-AU" sz="900"/>
          </a:p>
        </p:txBody>
      </p:sp>
    </p:spTree>
    <p:extLst>
      <p:ext uri="{BB962C8B-B14F-4D97-AF65-F5344CB8AC3E}">
        <p14:creationId xmlns:p14="http://schemas.microsoft.com/office/powerpoint/2010/main" val="28582675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5">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DD5A93D9-DF57-456A-B06E-8381F7257435}"/>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6" name="Picture 5">
            <a:extLst>
              <a:ext uri="{FF2B5EF4-FFF2-40B4-BE49-F238E27FC236}">
                <a16:creationId xmlns:a16="http://schemas.microsoft.com/office/drawing/2014/main" id="{56CC1DEF-13B3-4EA4-9725-9EEB29004308}"/>
              </a:ext>
            </a:extLst>
          </p:cNvPr>
          <p:cNvPicPr>
            <a:picLocks noChangeAspect="1"/>
          </p:cNvPicPr>
          <p:nvPr userDrawn="1"/>
        </p:nvPicPr>
        <p:blipFill>
          <a:blip r:embed="rId2"/>
          <a:srcRect/>
          <a:stretch/>
        </p:blipFill>
        <p:spPr>
          <a:xfrm>
            <a:off x="0" y="0"/>
            <a:ext cx="6096000" cy="6858000"/>
          </a:xfrm>
          <a:prstGeom prst="rect">
            <a:avLst/>
          </a:prstGeom>
        </p:spPr>
      </p:pic>
      <p:pic>
        <p:nvPicPr>
          <p:cNvPr id="13" name="Picture 12">
            <a:extLst>
              <a:ext uri="{FF2B5EF4-FFF2-40B4-BE49-F238E27FC236}">
                <a16:creationId xmlns:a16="http://schemas.microsoft.com/office/drawing/2014/main" id="{045FB1D4-6818-DB41-9CDA-BA102528E7FB}"/>
              </a:ext>
            </a:extLst>
          </p:cNvPr>
          <p:cNvPicPr>
            <a:picLocks noChangeAspect="1"/>
          </p:cNvPicPr>
          <p:nvPr userDrawn="1"/>
        </p:nvPicPr>
        <p:blipFill>
          <a:blip r:embed="rId3"/>
          <a:srcRect/>
          <a:stretch/>
        </p:blipFill>
        <p:spPr>
          <a:xfrm>
            <a:off x="10487552" y="205200"/>
            <a:ext cx="1417349" cy="692193"/>
          </a:xfrm>
          <a:prstGeom prst="rect">
            <a:avLst/>
          </a:prstGeom>
        </p:spPr>
      </p:pic>
      <p:sp>
        <p:nvSpPr>
          <p:cNvPr id="10" name="Freeform 18">
            <a:extLst>
              <a:ext uri="{FF2B5EF4-FFF2-40B4-BE49-F238E27FC236}">
                <a16:creationId xmlns:a16="http://schemas.microsoft.com/office/drawing/2014/main" id="{26F64AC2-2F46-4B45-9758-B6DCB955F9EA}"/>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chemeClr val="bg1">
              <a:alpha val="40000"/>
            </a:schemeClr>
          </a:solidFill>
          <a:ln>
            <a:noFill/>
          </a:ln>
        </p:spPr>
        <p:txBody>
          <a:bodyPr vert="horz" wrap="square" lIns="45721" tIns="22860" rIns="45721" bIns="22860" numCol="1" anchor="t" anchorCtr="0" compatLnSpc="1">
            <a:prstTxWarp prst="textNoShape">
              <a:avLst/>
            </a:prstTxWarp>
          </a:bodyPr>
          <a:lstStyle/>
          <a:p>
            <a:endParaRPr lang="en-AU" sz="900" dirty="0"/>
          </a:p>
        </p:txBody>
      </p:sp>
    </p:spTree>
    <p:extLst>
      <p:ext uri="{BB962C8B-B14F-4D97-AF65-F5344CB8AC3E}">
        <p14:creationId xmlns:p14="http://schemas.microsoft.com/office/powerpoint/2010/main" val="108991382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6">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1466975" y="1323574"/>
            <a:ext cx="3162180" cy="415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1" tIns="22860" rIns="45721" bIns="22860" numCol="1" anchor="t" anchorCtr="0" compatLnSpc="1">
            <a:prstTxWarp prst="textNoShape">
              <a:avLst/>
            </a:prstTxWarp>
          </a:bodyPr>
          <a:lstStyle/>
          <a:p>
            <a:endParaRPr lang="en-AU" sz="900" dirty="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1" tIns="22860" rIns="45721" bIns="22860" numCol="1" anchor="t" anchorCtr="0" compatLnSpc="1">
            <a:prstTxWarp prst="textNoShape">
              <a:avLst/>
            </a:prstTxWarp>
          </a:bodyPr>
          <a:lstStyle/>
          <a:p>
            <a:endParaRPr lang="en-AU" sz="900" dirty="0"/>
          </a:p>
        </p:txBody>
      </p:sp>
      <p:sp>
        <p:nvSpPr>
          <p:cNvPr id="10" name="Text Placeholder 4">
            <a:extLst>
              <a:ext uri="{FF2B5EF4-FFF2-40B4-BE49-F238E27FC236}">
                <a16:creationId xmlns:a16="http://schemas.microsoft.com/office/drawing/2014/main" id="{606CE715-E4CF-440D-B12B-4FCB003A1342}"/>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4" name="Picture 13">
            <a:extLst>
              <a:ext uri="{FF2B5EF4-FFF2-40B4-BE49-F238E27FC236}">
                <a16:creationId xmlns:a16="http://schemas.microsoft.com/office/drawing/2014/main" id="{148427DC-FB39-5548-AFFB-098A757099B7}"/>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315344139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4"/>
            <a:ext cx="9900000" cy="450056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Tree>
    <p:extLst>
      <p:ext uri="{BB962C8B-B14F-4D97-AF65-F5344CB8AC3E}">
        <p14:creationId xmlns:p14="http://schemas.microsoft.com/office/powerpoint/2010/main" val="15154911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icture &amp; Bullets">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401">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2C429910-EC8E-4DA5-B227-8444CA02670A}" type="datetime1">
              <a:rPr lang="en-AU" smtClean="0"/>
              <a:t>17/08/2026</a:t>
            </a:fld>
            <a:endParaRPr lang="en-AU" dirty="0"/>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dirty="0"/>
              <a:t>Presentation title</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3" name="Text Placeholder 12">
            <a:extLst>
              <a:ext uri="{FF2B5EF4-FFF2-40B4-BE49-F238E27FC236}">
                <a16:creationId xmlns:a16="http://schemas.microsoft.com/office/drawing/2014/main" id="{CB6021AD-5D7B-4644-95AF-10419EC38FCC}"/>
              </a:ext>
            </a:extLst>
          </p:cNvPr>
          <p:cNvSpPr>
            <a:spLocks noGrp="1"/>
          </p:cNvSpPr>
          <p:nvPr>
            <p:ph type="body" sz="quarter" idx="31"/>
          </p:nvPr>
        </p:nvSpPr>
        <p:spPr>
          <a:xfrm>
            <a:off x="7237255" y="1855046"/>
            <a:ext cx="4089236" cy="371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3410747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Slide Number Placeholder 3"/>
          <p:cNvSpPr>
            <a:spLocks noGrp="1"/>
          </p:cNvSpPr>
          <p:nvPr>
            <p:ph type="sldNum" sz="quarter" idx="10"/>
          </p:nvPr>
        </p:nvSpPr>
        <p:spPr/>
        <p:txBody>
          <a:bodyPr/>
          <a:lstStyle>
            <a:lvl1pPr>
              <a:defRPr/>
            </a:lvl1pPr>
          </a:lstStyle>
          <a:p>
            <a:fld id="{124866B3-8C2A-4B94-AF1A-57C3F889C822}" type="slidenum">
              <a:rPr lang="en-AU"/>
              <a:pPr/>
              <a:t>‹#›</a:t>
            </a:fld>
            <a:endParaRPr lang="en-AU" sz="941" dirty="0"/>
          </a:p>
        </p:txBody>
      </p:sp>
      <p:sp>
        <p:nvSpPr>
          <p:cNvPr id="5" name="Footer Placeholder 4"/>
          <p:cNvSpPr>
            <a:spLocks noGrp="1"/>
          </p:cNvSpPr>
          <p:nvPr>
            <p:ph type="ftr" sz="quarter" idx="11"/>
          </p:nvPr>
        </p:nvSpPr>
        <p:spPr/>
        <p:txBody>
          <a:bodyPr/>
          <a:lstStyle/>
          <a:p>
            <a:r>
              <a:rPr lang="en-AU" dirty="0"/>
              <a:t>Footer</a:t>
            </a:r>
          </a:p>
        </p:txBody>
      </p:sp>
    </p:spTree>
    <p:extLst>
      <p:ext uri="{BB962C8B-B14F-4D97-AF65-F5344CB8AC3E}">
        <p14:creationId xmlns:p14="http://schemas.microsoft.com/office/powerpoint/2010/main" val="3125280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hart &amp; Text">
    <p:spTree>
      <p:nvGrpSpPr>
        <p:cNvPr id="1" name=""/>
        <p:cNvGrpSpPr/>
        <p:nvPr/>
      </p:nvGrpSpPr>
      <p:grpSpPr>
        <a:xfrm>
          <a:off x="0" y="0"/>
          <a:ext cx="0" cy="0"/>
          <a:chOff x="0" y="0"/>
          <a:chExt cx="0" cy="0"/>
        </a:xfrm>
      </p:grpSpPr>
      <p:sp>
        <p:nvSpPr>
          <p:cNvPr id="11" name="Chart Placeholder 8">
            <a:extLst>
              <a:ext uri="{FF2B5EF4-FFF2-40B4-BE49-F238E27FC236}">
                <a16:creationId xmlns:a16="http://schemas.microsoft.com/office/drawing/2014/main" id="{431F1B57-1B5A-4CED-949E-8535449B5B50}"/>
              </a:ext>
            </a:extLst>
          </p:cNvPr>
          <p:cNvSpPr>
            <a:spLocks noGrp="1"/>
          </p:cNvSpPr>
          <p:nvPr>
            <p:ph type="chart" sz="quarter" idx="14"/>
          </p:nvPr>
        </p:nvSpPr>
        <p:spPr>
          <a:xfrm>
            <a:off x="4589260" y="1940944"/>
            <a:ext cx="6828873" cy="4236019"/>
          </a:xfrm>
        </p:spPr>
        <p:txBody>
          <a:bodyPr anchor="ctr" anchorCtr="0"/>
          <a:lstStyle>
            <a:lvl1pPr marL="0" indent="0" algn="ctr">
              <a:buNone/>
              <a:defRPr/>
            </a:lvl1pPr>
          </a:lstStyle>
          <a:p>
            <a:r>
              <a:rPr lang="en-US" dirty="0"/>
              <a:t>Click icon to add chart</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53B924F7-D572-438F-8AB5-CC8DF6380D59}" type="datetime1">
              <a:rPr lang="en-AU" smtClean="0"/>
              <a:t>17/08/2026</a:t>
            </a:fld>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4589260" y="1676400"/>
            <a:ext cx="6828873" cy="264544"/>
          </a:xfrm>
        </p:spPr>
        <p:txBody>
          <a:bodyPr anchor="t" anchorCtr="0"/>
          <a:lstStyle>
            <a:lvl1pPr marL="0" indent="0" algn="ctr">
              <a:lnSpc>
                <a:spcPct val="100000"/>
              </a:lnSpc>
              <a:spcBef>
                <a:spcPts val="0"/>
              </a:spcBef>
              <a:buNone/>
              <a:defRPr sz="1400" b="0">
                <a:solidFill>
                  <a:schemeClr val="tx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Chart title</a:t>
            </a:r>
          </a:p>
        </p:txBody>
      </p:sp>
      <p:sp>
        <p:nvSpPr>
          <p:cNvPr id="14" name="Text Placeholder 10">
            <a:extLst>
              <a:ext uri="{FF2B5EF4-FFF2-40B4-BE49-F238E27FC236}">
                <a16:creationId xmlns:a16="http://schemas.microsoft.com/office/drawing/2014/main" id="{D7B1EA08-EA55-461B-8A9B-A398A732B6A4}"/>
              </a:ext>
            </a:extLst>
          </p:cNvPr>
          <p:cNvSpPr>
            <a:spLocks noGrp="1"/>
          </p:cNvSpPr>
          <p:nvPr>
            <p:ph type="body" sz="quarter" idx="16"/>
          </p:nvPr>
        </p:nvSpPr>
        <p:spPr>
          <a:xfrm>
            <a:off x="759001" y="1676404"/>
            <a:ext cx="3420000" cy="4500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7265112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42089" y="1383796"/>
            <a:ext cx="5399159"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915003" y="1383796"/>
            <a:ext cx="5399160"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Slide Number Placeholder 4"/>
          <p:cNvSpPr>
            <a:spLocks noGrp="1"/>
          </p:cNvSpPr>
          <p:nvPr>
            <p:ph type="sldNum" sz="quarter" idx="10"/>
          </p:nvPr>
        </p:nvSpPr>
        <p:spPr/>
        <p:txBody>
          <a:bodyPr/>
          <a:lstStyle>
            <a:lvl1pPr>
              <a:defRPr/>
            </a:lvl1pPr>
          </a:lstStyle>
          <a:p>
            <a:fld id="{85862CF6-E18B-41F7-91E3-0BE057B5524C}" type="slidenum">
              <a:rPr lang="en-AU"/>
              <a:pPr/>
              <a:t>‹#›</a:t>
            </a:fld>
            <a:endParaRPr lang="en-AU" sz="749" dirty="0"/>
          </a:p>
        </p:txBody>
      </p:sp>
      <p:sp>
        <p:nvSpPr>
          <p:cNvPr id="6" name="Footer Placeholder 5"/>
          <p:cNvSpPr>
            <a:spLocks noGrp="1"/>
          </p:cNvSpPr>
          <p:nvPr>
            <p:ph type="ftr" sz="quarter" idx="11"/>
          </p:nvPr>
        </p:nvSpPr>
        <p:spPr/>
        <p:txBody>
          <a:bodyPr/>
          <a:lstStyle/>
          <a:p>
            <a:endParaRPr lang="en-AU" dirty="0"/>
          </a:p>
        </p:txBody>
      </p:sp>
    </p:spTree>
    <p:extLst>
      <p:ext uri="{BB962C8B-B14F-4D97-AF65-F5344CB8AC3E}">
        <p14:creationId xmlns:p14="http://schemas.microsoft.com/office/powerpoint/2010/main" val="26839285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Footer Placeholder 6"/>
          <p:cNvSpPr>
            <a:spLocks noGrp="1"/>
          </p:cNvSpPr>
          <p:nvPr>
            <p:ph type="ftr" sz="quarter" idx="10"/>
          </p:nvPr>
        </p:nvSpPr>
        <p:spPr/>
        <p:txBody>
          <a:bodyPr/>
          <a:lstStyle/>
          <a:p>
            <a:endParaRPr dirty="0">
              <a:solidFill>
                <a:srgbClr val="A3ADB2"/>
              </a:solidFill>
            </a:endParaRPr>
          </a:p>
        </p:txBody>
      </p:sp>
      <p:sp>
        <p:nvSpPr>
          <p:cNvPr id="8" name="Slide Number Placeholder 7"/>
          <p:cNvSpPr>
            <a:spLocks noGrp="1"/>
          </p:cNvSpPr>
          <p:nvPr>
            <p:ph type="sldNum" sz="quarter" idx="11"/>
          </p:nvPr>
        </p:nvSpPr>
        <p:spPr/>
        <p:txBody>
          <a:bodyPr/>
          <a:lstStyle/>
          <a:p>
            <a:fld id="{CE1B70CE-F4BC-4B6F-A663-B479B5E51611}" type="slidenum">
              <a:rPr>
                <a:solidFill>
                  <a:srgbClr val="572381"/>
                </a:solidFill>
              </a:rPr>
              <a:pPr/>
              <a:t>‹#›</a:t>
            </a:fld>
            <a:endParaRPr dirty="0">
              <a:solidFill>
                <a:srgbClr val="572381"/>
              </a:solidFill>
            </a:endParaRPr>
          </a:p>
        </p:txBody>
      </p:sp>
      <p:sp>
        <p:nvSpPr>
          <p:cNvPr id="10" name="Content Placeholder 9"/>
          <p:cNvSpPr>
            <a:spLocks noGrp="1"/>
          </p:cNvSpPr>
          <p:nvPr>
            <p:ph sz="quarter" idx="12" hasCustomPrompt="1"/>
          </p:nvPr>
        </p:nvSpPr>
        <p:spPr>
          <a:xfrm>
            <a:off x="742951" y="1620001"/>
            <a:ext cx="10752667" cy="4321175"/>
          </a:xfrm>
        </p:spPr>
        <p:txBody>
          <a:bodyPr/>
          <a:lstStyle>
            <a:lvl1pPr>
              <a:defRPr/>
            </a:lvl1pPr>
          </a:lstStyle>
          <a:p>
            <a:pPr lvl="0"/>
            <a:r>
              <a:rPr lang="en-US" dirty="0"/>
              <a:t>Use the increase/decrease list level buttons to change to body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itle 1"/>
          <p:cNvSpPr>
            <a:spLocks noGrp="1"/>
          </p:cNvSpPr>
          <p:nvPr>
            <p:ph type="body" sz="quarter" idx="13" hasCustomPrompt="1"/>
          </p:nvPr>
        </p:nvSpPr>
        <p:spPr>
          <a:xfrm>
            <a:off x="742951" y="506117"/>
            <a:ext cx="8773429" cy="852653"/>
          </a:xfrm>
        </p:spPr>
        <p:txBody>
          <a:bodyPr vert="horz" lIns="0" tIns="0" rIns="0" bIns="0" rtlCol="0" anchor="t">
            <a:noAutofit/>
          </a:bodyPr>
          <a:lstStyle>
            <a:lvl1pPr>
              <a:lnSpc>
                <a:spcPct val="90000"/>
              </a:lnSpc>
              <a:spcAft>
                <a:spcPts val="0"/>
              </a:spcAft>
              <a:defRPr lang="en-US" sz="2200" cap="none" baseline="0" smtClean="0">
                <a:solidFill>
                  <a:schemeClr val="bg2"/>
                </a:solidFill>
                <a:latin typeface="+mj-lt"/>
                <a:ea typeface="+mj-ea"/>
                <a:cs typeface="Arial" pitchFamily="34" charset="0"/>
              </a:defRPr>
            </a:lvl1pPr>
            <a:lvl2pPr>
              <a:lnSpc>
                <a:spcPct val="90000"/>
              </a:lnSpc>
              <a:spcAft>
                <a:spcPts val="0"/>
              </a:spcAft>
              <a:defRPr lang="en-US" sz="2200" cap="none" baseline="0" smtClean="0">
                <a:solidFill>
                  <a:schemeClr val="bg2"/>
                </a:solidFill>
              </a:defRPr>
            </a:lvl2pPr>
            <a:lvl3pPr marL="1588" indent="0">
              <a:lnSpc>
                <a:spcPct val="90000"/>
              </a:lnSpc>
              <a:buNone/>
              <a:defRPr lang="en-US" smtClean="0"/>
            </a:lvl3pPr>
            <a:lvl4pPr marL="1588" indent="0">
              <a:lnSpc>
                <a:spcPct val="90000"/>
              </a:lnSpc>
              <a:buNone/>
              <a:defRPr lang="en-US" smtClean="0"/>
            </a:lvl4pPr>
            <a:lvl5pPr marL="1588" indent="0">
              <a:lnSpc>
                <a:spcPct val="90000"/>
              </a:lnSpc>
              <a:buNone/>
              <a:defRPr lang="en-AU"/>
            </a:lvl5pPr>
          </a:lstStyle>
          <a:p>
            <a:pPr lvl="0">
              <a:spcBef>
                <a:spcPct val="0"/>
              </a:spcBef>
            </a:pPr>
            <a:r>
              <a:rPr lang="en-US" dirty="0"/>
              <a:t>Use the increase/decrease list level buttons to change to subheading style</a:t>
            </a:r>
          </a:p>
          <a:p>
            <a:pPr lvl="1"/>
            <a:r>
              <a:rPr lang="en-US" dirty="0"/>
              <a:t>Slide subheading</a:t>
            </a:r>
          </a:p>
        </p:txBody>
      </p:sp>
    </p:spTree>
    <p:extLst>
      <p:ext uri="{BB962C8B-B14F-4D97-AF65-F5344CB8AC3E}">
        <p14:creationId xmlns:p14="http://schemas.microsoft.com/office/powerpoint/2010/main" val="2252858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F953C-71F0-BFF7-3B16-41A8305B75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0161DC6-D263-8207-632E-936FD6FAC6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4A39D9D-3D44-F554-F325-98B47F7BA607}"/>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5" name="Footer Placeholder 4">
            <a:extLst>
              <a:ext uri="{FF2B5EF4-FFF2-40B4-BE49-F238E27FC236}">
                <a16:creationId xmlns:a16="http://schemas.microsoft.com/office/drawing/2014/main" id="{6FB7DBDD-6C98-BFFE-97FC-BD040C103F3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9257BA-10DF-769D-37C7-415DDBB568FB}"/>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8099949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B4C48-2C6B-AF8C-D6C4-9F3410C7F20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5F878DA-60AB-B62D-3B97-21E06173AA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AA085D0-5CAF-527C-41E2-2BBEA2D7F777}"/>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5" name="Footer Placeholder 4">
            <a:extLst>
              <a:ext uri="{FF2B5EF4-FFF2-40B4-BE49-F238E27FC236}">
                <a16:creationId xmlns:a16="http://schemas.microsoft.com/office/drawing/2014/main" id="{04D9AC0B-49CE-7164-F0DD-0DDFEA04EA9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8CA97F8-511C-C114-D47E-176DF36546FD}"/>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224670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6">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1466975" y="1323574"/>
            <a:ext cx="3162180" cy="415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1" tIns="22860" rIns="45721" bIns="22860" numCol="1" anchor="t" anchorCtr="0" compatLnSpc="1">
            <a:prstTxWarp prst="textNoShape">
              <a:avLst/>
            </a:prstTxWarp>
          </a:bodyPr>
          <a:lstStyle/>
          <a:p>
            <a:endParaRPr lang="en-AU" sz="90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1" tIns="22860" rIns="45721" bIns="22860" numCol="1" anchor="t" anchorCtr="0" compatLnSpc="1">
            <a:prstTxWarp prst="textNoShape">
              <a:avLst/>
            </a:prstTxWarp>
          </a:bodyPr>
          <a:lstStyle/>
          <a:p>
            <a:endParaRPr lang="en-AU" sz="900"/>
          </a:p>
        </p:txBody>
      </p:sp>
      <p:sp>
        <p:nvSpPr>
          <p:cNvPr id="10" name="Text Placeholder 4">
            <a:extLst>
              <a:ext uri="{FF2B5EF4-FFF2-40B4-BE49-F238E27FC236}">
                <a16:creationId xmlns:a16="http://schemas.microsoft.com/office/drawing/2014/main" id="{606CE715-E4CF-440D-B12B-4FCB003A1342}"/>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4" name="Picture 13">
            <a:extLst>
              <a:ext uri="{FF2B5EF4-FFF2-40B4-BE49-F238E27FC236}">
                <a16:creationId xmlns:a16="http://schemas.microsoft.com/office/drawing/2014/main" id="{148427DC-FB39-5548-AFFB-098A757099B7}"/>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37264795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39DAD-C683-647A-8370-C5A0EEE1B9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6279FCF-1123-F557-A56A-2DC810D077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23B715-2DCA-E4BF-F2DC-CEE705560C5A}"/>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5" name="Footer Placeholder 4">
            <a:extLst>
              <a:ext uri="{FF2B5EF4-FFF2-40B4-BE49-F238E27FC236}">
                <a16:creationId xmlns:a16="http://schemas.microsoft.com/office/drawing/2014/main" id="{2CE19978-3DD4-1D66-2D80-93D443C1810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A1149CF-B589-3CEE-0939-76F366F84350}"/>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37115615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B152B-6E0F-0D19-E218-9055A0A4CD5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2A76149-E143-ACF7-E7AA-9A29A5607C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DFB5427-B242-2E83-11E7-A158EEEF49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369616B-E85A-FE05-CBFB-23C7BD84699D}"/>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6" name="Footer Placeholder 5">
            <a:extLst>
              <a:ext uri="{FF2B5EF4-FFF2-40B4-BE49-F238E27FC236}">
                <a16:creationId xmlns:a16="http://schemas.microsoft.com/office/drawing/2014/main" id="{2437CCBA-B94F-4822-2C58-B6383A24AA8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5BB1086-2803-D51E-D596-1A7626B032F3}"/>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31388449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5AECE-01C9-A2C5-05EA-10985CDE7053}"/>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1716A5E-A501-41C8-EE3A-3991670B3A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7593BF-DD34-3FB6-330C-B304FA3C3E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9D606F7-D0C1-09D7-FD4B-49CCAFCA97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8AF38A-F55A-E733-0CA0-4A3243B7E5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069A68F-24A3-9E0E-6870-B4800A11535E}"/>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8" name="Footer Placeholder 7">
            <a:extLst>
              <a:ext uri="{FF2B5EF4-FFF2-40B4-BE49-F238E27FC236}">
                <a16:creationId xmlns:a16="http://schemas.microsoft.com/office/drawing/2014/main" id="{4673C9B7-42D2-3E51-1C89-66D8C17E33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A49A465-FF00-D99B-28B7-240F291CC59A}"/>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1450489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6FD1A-4E11-ABB6-84C3-5E2AB7D27EE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75D18663-A511-5AED-72CD-C41BBA7A4CFE}"/>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4" name="Footer Placeholder 3">
            <a:extLst>
              <a:ext uri="{FF2B5EF4-FFF2-40B4-BE49-F238E27FC236}">
                <a16:creationId xmlns:a16="http://schemas.microsoft.com/office/drawing/2014/main" id="{B8513D6F-76CA-962C-60F1-C65676C8C5E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70ADAB3E-2C27-C172-6678-657C70A44541}"/>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2329208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B2C485-0661-7CCE-A24C-DCDFFBC37442}"/>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3" name="Footer Placeholder 2">
            <a:extLst>
              <a:ext uri="{FF2B5EF4-FFF2-40B4-BE49-F238E27FC236}">
                <a16:creationId xmlns:a16="http://schemas.microsoft.com/office/drawing/2014/main" id="{D5B49514-1471-F2E4-570D-2E2DE4F6FE9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FBF5136-779A-96E4-99A0-B55FADB1BE71}"/>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39722637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188F-369B-E3E9-1CD0-56DE397102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9B82971-B7B8-69AB-B3F7-F30B989B21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94676F2E-DB1A-472F-08BD-E237FDAA6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6B0E75-B33A-8E68-A738-E518CC585F31}"/>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6" name="Footer Placeholder 5">
            <a:extLst>
              <a:ext uri="{FF2B5EF4-FFF2-40B4-BE49-F238E27FC236}">
                <a16:creationId xmlns:a16="http://schemas.microsoft.com/office/drawing/2014/main" id="{1F50431E-9BCE-072D-EE19-726583EADDB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4088016-45FF-F6E6-453A-00A55ECD5D82}"/>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600223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9BB6-DD5A-36E6-7131-48B885D85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C79F5BB-A20D-F0F2-2643-283EED3C6D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C1E1E80-6E35-5A08-5B0D-474BF6F733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CE8368-73C4-E059-B2FE-42A96B747D8D}"/>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6" name="Footer Placeholder 5">
            <a:extLst>
              <a:ext uri="{FF2B5EF4-FFF2-40B4-BE49-F238E27FC236}">
                <a16:creationId xmlns:a16="http://schemas.microsoft.com/office/drawing/2014/main" id="{070CC05A-6CE6-22D4-487A-522FD11083A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C78C791-11A8-D4A5-85EC-B184160E9FBA}"/>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9961125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A7ADD-17D6-A22D-C564-5CFE5D220E9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6AD6A0-0F4A-A3B6-F76C-AFF5BAFEA6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4A7B76-B626-AF88-B845-F436E4A42FE9}"/>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5" name="Footer Placeholder 4">
            <a:extLst>
              <a:ext uri="{FF2B5EF4-FFF2-40B4-BE49-F238E27FC236}">
                <a16:creationId xmlns:a16="http://schemas.microsoft.com/office/drawing/2014/main" id="{E10A6C10-715D-B2F6-34A0-500E1793FEB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8AAAAF8-D5A2-351D-1DD4-A066F59409B2}"/>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62547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ED9E32-F749-9B2D-0205-0BB0A86D11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2CEA101-F048-D6BF-C2D4-668AF46C26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67C17CF-08A4-BA9B-ABF6-6BAD5B9E79D9}"/>
              </a:ext>
            </a:extLst>
          </p:cNvPr>
          <p:cNvSpPr>
            <a:spLocks noGrp="1"/>
          </p:cNvSpPr>
          <p:nvPr>
            <p:ph type="dt" sz="half" idx="10"/>
          </p:nvPr>
        </p:nvSpPr>
        <p:spPr/>
        <p:txBody>
          <a:bodyPr/>
          <a:lstStyle/>
          <a:p>
            <a:fld id="{82357640-4AF5-48D8-A9EB-13886E099613}" type="datetimeFigureOut">
              <a:rPr lang="en-AU" smtClean="0"/>
              <a:t>17/08/2026</a:t>
            </a:fld>
            <a:endParaRPr lang="en-AU"/>
          </a:p>
        </p:txBody>
      </p:sp>
      <p:sp>
        <p:nvSpPr>
          <p:cNvPr id="5" name="Footer Placeholder 4">
            <a:extLst>
              <a:ext uri="{FF2B5EF4-FFF2-40B4-BE49-F238E27FC236}">
                <a16:creationId xmlns:a16="http://schemas.microsoft.com/office/drawing/2014/main" id="{C2453ADB-B581-1572-3BB3-BB5DB0B260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33BD2BB-42EF-71C4-A2AB-679D59D97A00}"/>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1093442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4"/>
            <a:ext cx="9900000" cy="450056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Tree>
    <p:extLst>
      <p:ext uri="{BB962C8B-B14F-4D97-AF65-F5344CB8AC3E}">
        <p14:creationId xmlns:p14="http://schemas.microsoft.com/office/powerpoint/2010/main" val="2198363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ictur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15069" y="328385"/>
            <a:ext cx="11545839" cy="6235985"/>
          </a:xfrm>
        </p:spPr>
        <p:txBody>
          <a:bodyPr/>
          <a:lstStyle>
            <a:lvl1pPr>
              <a:defRPr baseline="0"/>
            </a:lvl1pPr>
          </a:lstStyle>
          <a:p>
            <a:r>
              <a:rPr lang="en-AU" dirty="0"/>
              <a:t>Click icon to add picture and then right click on the picture &gt; Send to back</a:t>
            </a:r>
          </a:p>
        </p:txBody>
      </p:sp>
      <p:sp>
        <p:nvSpPr>
          <p:cNvPr id="20482" name="Rectangle 2"/>
          <p:cNvSpPr>
            <a:spLocks noGrp="1" noChangeArrowheads="1"/>
          </p:cNvSpPr>
          <p:nvPr>
            <p:ph type="ctrTitle"/>
          </p:nvPr>
        </p:nvSpPr>
        <p:spPr>
          <a:xfrm>
            <a:off x="588246" y="4147502"/>
            <a:ext cx="6577453" cy="881504"/>
          </a:xfrm>
          <a:solidFill>
            <a:schemeClr val="accent1"/>
          </a:solidFill>
          <a:ln w="9525">
            <a:noFill/>
            <a:miter lim="800000"/>
            <a:headEnd/>
            <a:tailEnd/>
          </a:ln>
          <a:effectLst/>
        </p:spPr>
        <p:txBody>
          <a:bodyPr wrap="square" lIns="282432" tIns="282432" rIns="282432" bIns="282432" anchor="t" anchorCtr="0">
            <a:spAutoFit/>
          </a:bodyPr>
          <a:lstStyle>
            <a:lvl1pPr algn="l" defTabSz="876413" rtl="0" fontAlgn="base">
              <a:spcBef>
                <a:spcPct val="0"/>
              </a:spcBef>
              <a:spcAft>
                <a:spcPct val="0"/>
              </a:spcAft>
              <a:defRPr lang="en-AU" sz="2223" kern="1200" dirty="0">
                <a:solidFill>
                  <a:schemeClr val="bg1"/>
                </a:solidFill>
                <a:latin typeface="Corpid C1 Heavy" pitchFamily="34" charset="0"/>
                <a:ea typeface="+mn-ea"/>
                <a:cs typeface="Arial" charset="0"/>
              </a:defRPr>
            </a:lvl1pPr>
          </a:lstStyle>
          <a:p>
            <a:r>
              <a:rPr lang="en-US"/>
              <a:t>Click to edit Master title style</a:t>
            </a:r>
            <a:endParaRPr lang="en-AU" dirty="0"/>
          </a:p>
        </p:txBody>
      </p:sp>
    </p:spTree>
    <p:extLst>
      <p:ext uri="{BB962C8B-B14F-4D97-AF65-F5344CB8AC3E}">
        <p14:creationId xmlns:p14="http://schemas.microsoft.com/office/powerpoint/2010/main" val="126532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Slide Number Placeholder 3"/>
          <p:cNvSpPr>
            <a:spLocks noGrp="1"/>
          </p:cNvSpPr>
          <p:nvPr>
            <p:ph type="sldNum" sz="quarter" idx="10"/>
          </p:nvPr>
        </p:nvSpPr>
        <p:spPr/>
        <p:txBody>
          <a:bodyPr/>
          <a:lstStyle>
            <a:lvl1pPr>
              <a:defRPr/>
            </a:lvl1pPr>
          </a:lstStyle>
          <a:p>
            <a:fld id="{124866B3-8C2A-4B94-AF1A-57C3F889C822}" type="slidenum">
              <a:rPr lang="en-AU"/>
              <a:pPr/>
              <a:t>‹#›</a:t>
            </a:fld>
            <a:endParaRPr lang="en-AU" sz="941" dirty="0"/>
          </a:p>
        </p:txBody>
      </p:sp>
      <p:sp>
        <p:nvSpPr>
          <p:cNvPr id="5" name="Footer Placeholder 4"/>
          <p:cNvSpPr>
            <a:spLocks noGrp="1"/>
          </p:cNvSpPr>
          <p:nvPr>
            <p:ph type="ftr" sz="quarter" idx="11"/>
          </p:nvPr>
        </p:nvSpPr>
        <p:spPr/>
        <p:txBody>
          <a:bodyPr/>
          <a:lstStyle/>
          <a:p>
            <a:r>
              <a:rPr lang="en-AU" dirty="0"/>
              <a:t>Footer</a:t>
            </a:r>
          </a:p>
        </p:txBody>
      </p:sp>
    </p:spTree>
    <p:extLst>
      <p:ext uri="{BB962C8B-B14F-4D97-AF65-F5344CB8AC3E}">
        <p14:creationId xmlns:p14="http://schemas.microsoft.com/office/powerpoint/2010/main" val="3243104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42089" y="1383796"/>
            <a:ext cx="5399159"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915003" y="1383796"/>
            <a:ext cx="5399160"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Slide Number Placeholder 4"/>
          <p:cNvSpPr>
            <a:spLocks noGrp="1"/>
          </p:cNvSpPr>
          <p:nvPr>
            <p:ph type="sldNum" sz="quarter" idx="10"/>
          </p:nvPr>
        </p:nvSpPr>
        <p:spPr/>
        <p:txBody>
          <a:bodyPr/>
          <a:lstStyle>
            <a:lvl1pPr>
              <a:defRPr/>
            </a:lvl1pPr>
          </a:lstStyle>
          <a:p>
            <a:fld id="{85862CF6-E18B-41F7-91E3-0BE057B5524C}" type="slidenum">
              <a:rPr lang="en-AU"/>
              <a:pPr/>
              <a:t>‹#›</a:t>
            </a:fld>
            <a:endParaRPr lang="en-AU" sz="749" dirty="0"/>
          </a:p>
        </p:txBody>
      </p:sp>
      <p:sp>
        <p:nvSpPr>
          <p:cNvPr id="6" name="Footer Placeholder 5"/>
          <p:cNvSpPr>
            <a:spLocks noGrp="1"/>
          </p:cNvSpPr>
          <p:nvPr>
            <p:ph type="ftr" sz="quarter" idx="11"/>
          </p:nvPr>
        </p:nvSpPr>
        <p:spPr/>
        <p:txBody>
          <a:bodyPr/>
          <a:lstStyle/>
          <a:p>
            <a:endParaRPr lang="en-AU" dirty="0"/>
          </a:p>
        </p:txBody>
      </p:sp>
    </p:spTree>
    <p:extLst>
      <p:ext uri="{BB962C8B-B14F-4D97-AF65-F5344CB8AC3E}">
        <p14:creationId xmlns:p14="http://schemas.microsoft.com/office/powerpoint/2010/main" val="260116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tags" Target="../tags/tag1.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image" Target="../media/image7.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oleObject" Target="../embeddings/oleObject1.bin"/><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ags" Target="../tags/tag2.xml"/><Relationship Id="rId30"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59001" y="382383"/>
            <a:ext cx="9720000" cy="516637"/>
          </a:xfrm>
          <a:prstGeom prst="rect">
            <a:avLst/>
          </a:prstGeom>
        </p:spPr>
        <p:txBody>
          <a:bodyPr vert="horz" lIns="0" tIns="0" rIns="0" bIns="0" rtlCol="0" anchor="t" anchorCtr="0">
            <a:noAutofit/>
          </a:bodyPr>
          <a:lstStyle/>
          <a:p>
            <a:r>
              <a:rPr lang="en-AU" noProof="0" dirty="0"/>
              <a:t>Click to edit Master title style</a:t>
            </a:r>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59001" y="1676404"/>
            <a:ext cx="10674000" cy="4500563"/>
          </a:xfrm>
          <a:prstGeom prst="rect">
            <a:avLst/>
          </a:prstGeom>
        </p:spPr>
        <p:txBody>
          <a:bodyPr vert="horz" lIns="0" tIns="0" rIns="0" bIns="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a:t>
            </a:r>
          </a:p>
          <a:p>
            <a:pPr lvl="6"/>
            <a:r>
              <a:rPr lang="en-AU" noProof="0" dirty="0"/>
              <a:t>Seventh</a:t>
            </a:r>
          </a:p>
          <a:p>
            <a:pPr lvl="7"/>
            <a:r>
              <a:rPr lang="en-AU" noProof="0" dirty="0"/>
              <a:t>Eight</a:t>
            </a:r>
          </a:p>
          <a:p>
            <a:pPr lvl="8"/>
            <a:r>
              <a:rPr lang="en-AU" noProof="0" dirty="0"/>
              <a:t>Ninth</a:t>
            </a:r>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736000" y="6504326"/>
            <a:ext cx="720000" cy="191279"/>
          </a:xfrm>
          <a:prstGeom prst="rect">
            <a:avLst/>
          </a:prstGeom>
        </p:spPr>
        <p:txBody>
          <a:bodyPr vert="horz" wrap="none" lIns="0" tIns="0" rIns="0" bIns="0" rtlCol="0" anchor="ctr"/>
          <a:lstStyle>
            <a:lvl1pPr algn="ctr">
              <a:defRPr sz="800">
                <a:solidFill>
                  <a:schemeClr val="tx1"/>
                </a:solidFill>
              </a:defRPr>
            </a:lvl1pPr>
          </a:lstStyle>
          <a:p>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759001" y="6504326"/>
            <a:ext cx="2700000" cy="191279"/>
          </a:xfrm>
          <a:prstGeom prst="rect">
            <a:avLst/>
          </a:prstGeom>
        </p:spPr>
        <p:txBody>
          <a:bodyPr vert="horz" wrap="none" lIns="0" tIns="0" rIns="0" bIns="0" rtlCol="0" anchor="ctr"/>
          <a:lstStyle>
            <a:lvl1pPr algn="l">
              <a:defRPr sz="800">
                <a:solidFill>
                  <a:schemeClr val="tx1"/>
                </a:solidFill>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236219" y="6504326"/>
            <a:ext cx="257175" cy="191279"/>
          </a:xfrm>
          <a:prstGeom prst="rect">
            <a:avLst/>
          </a:prstGeom>
        </p:spPr>
        <p:txBody>
          <a:bodyPr vert="horz" wrap="none" lIns="0" tIns="0" rIns="0" bIns="0" rtlCol="0" anchor="ctr"/>
          <a:lstStyle>
            <a:lvl1pPr algn="r">
              <a:defRPr sz="800">
                <a:solidFill>
                  <a:schemeClr val="tx1"/>
                </a:solidFill>
              </a:defRPr>
            </a:lvl1pPr>
          </a:lstStyle>
          <a:p>
            <a:fld id="{E6316B6A-336A-44FF-82DA-A4D1594FA055}" type="slidenum">
              <a:rPr lang="en-AU" smtClean="0"/>
              <a:pPr/>
              <a:t>‹#›</a:t>
            </a:fld>
            <a:endParaRPr lang="en-AU" dirty="0"/>
          </a:p>
        </p:txBody>
      </p:sp>
      <p:sp>
        <p:nvSpPr>
          <p:cNvPr id="9" name="Rectangle 8">
            <a:extLst>
              <a:ext uri="{FF2B5EF4-FFF2-40B4-BE49-F238E27FC236}">
                <a16:creationId xmlns:a16="http://schemas.microsoft.com/office/drawing/2014/main" id="{2529992C-0868-4B25-999D-8B1A8530D2C6}"/>
              </a:ext>
            </a:extLst>
          </p:cNvPr>
          <p:cNvSpPr/>
          <p:nvPr userDrawn="1"/>
        </p:nvSpPr>
        <p:spPr>
          <a:xfrm>
            <a:off x="6" y="0"/>
            <a:ext cx="3047401" cy="14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AU" sz="3600"/>
          </a:p>
        </p:txBody>
      </p:sp>
      <p:pic>
        <p:nvPicPr>
          <p:cNvPr id="11" name="Picture 10">
            <a:extLst>
              <a:ext uri="{FF2B5EF4-FFF2-40B4-BE49-F238E27FC236}">
                <a16:creationId xmlns:a16="http://schemas.microsoft.com/office/drawing/2014/main" id="{A374F581-341A-354E-971A-74884F3D51B8}"/>
              </a:ext>
            </a:extLst>
          </p:cNvPr>
          <p:cNvPicPr>
            <a:picLocks noChangeAspect="1"/>
          </p:cNvPicPr>
          <p:nvPr userDrawn="1"/>
        </p:nvPicPr>
        <p:blipFill>
          <a:blip r:embed="rId14"/>
          <a:srcRect/>
          <a:stretch/>
        </p:blipFill>
        <p:spPr>
          <a:xfrm>
            <a:off x="10487552" y="205200"/>
            <a:ext cx="1417349" cy="692194"/>
          </a:xfrm>
          <a:prstGeom prst="rect">
            <a:avLst/>
          </a:prstGeom>
        </p:spPr>
      </p:pic>
    </p:spTree>
    <p:extLst>
      <p:ext uri="{BB962C8B-B14F-4D97-AF65-F5344CB8AC3E}">
        <p14:creationId xmlns:p14="http://schemas.microsoft.com/office/powerpoint/2010/main" val="1627307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6" r:id="rId6"/>
    <p:sldLayoutId id="2147483717" r:id="rId7"/>
    <p:sldLayoutId id="2147483718" r:id="rId8"/>
    <p:sldLayoutId id="2147483720" r:id="rId9"/>
    <p:sldLayoutId id="2147483723" r:id="rId10"/>
    <p:sldLayoutId id="2147483747" r:id="rId11"/>
    <p:sldLayoutId id="2147483762" r:id="rId12"/>
  </p:sldLayoutIdLst>
  <p:hf hdr="0" ftr="0" dt="0"/>
  <p:txStyles>
    <p:title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p:titleStyle>
    <p:bodyStyle>
      <a:lvl1pPr marL="90482" indent="-9048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1pPr>
      <a:lvl2pPr marL="224984" indent="-8999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2pPr>
      <a:lvl3pPr marL="35997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3pPr>
      <a:lvl4pPr marL="494964" indent="-9048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4pPr>
      <a:lvl5pPr marL="62995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5pPr>
      <a:lvl6pPr marL="76494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6pPr>
      <a:lvl7pPr marL="89993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7pPr>
      <a:lvl8pPr marL="1034923"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8pPr>
      <a:lvl9pPr marL="116991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9pPr>
    </p:bodyStyle>
    <p:otherStyle>
      <a:defPPr>
        <a:defRPr lang="en-US"/>
      </a:defPPr>
      <a:lvl1pPr marL="0" algn="l" defTabSz="914332" rtl="0" eaLnBrk="1" latinLnBrk="0" hangingPunct="1">
        <a:defRPr sz="1801" kern="1200">
          <a:solidFill>
            <a:schemeClr val="tx1"/>
          </a:solidFill>
          <a:latin typeface="+mn-lt"/>
          <a:ea typeface="+mn-ea"/>
          <a:cs typeface="+mn-cs"/>
        </a:defRPr>
      </a:lvl1pPr>
      <a:lvl2pPr marL="457166" algn="l" defTabSz="914332" rtl="0" eaLnBrk="1" latinLnBrk="0" hangingPunct="1">
        <a:defRPr sz="1801" kern="1200">
          <a:solidFill>
            <a:schemeClr val="tx1"/>
          </a:solidFill>
          <a:latin typeface="+mn-lt"/>
          <a:ea typeface="+mn-ea"/>
          <a:cs typeface="+mn-cs"/>
        </a:defRPr>
      </a:lvl2pPr>
      <a:lvl3pPr marL="914332" algn="l" defTabSz="914332" rtl="0" eaLnBrk="1" latinLnBrk="0" hangingPunct="1">
        <a:defRPr sz="1801" kern="1200">
          <a:solidFill>
            <a:schemeClr val="tx1"/>
          </a:solidFill>
          <a:latin typeface="+mn-lt"/>
          <a:ea typeface="+mn-ea"/>
          <a:cs typeface="+mn-cs"/>
        </a:defRPr>
      </a:lvl3pPr>
      <a:lvl4pPr marL="1371496" algn="l" defTabSz="914332" rtl="0" eaLnBrk="1" latinLnBrk="0" hangingPunct="1">
        <a:defRPr sz="1801" kern="1200">
          <a:solidFill>
            <a:schemeClr val="tx1"/>
          </a:solidFill>
          <a:latin typeface="+mn-lt"/>
          <a:ea typeface="+mn-ea"/>
          <a:cs typeface="+mn-cs"/>
        </a:defRPr>
      </a:lvl4pPr>
      <a:lvl5pPr marL="1828664" algn="l" defTabSz="914332" rtl="0" eaLnBrk="1" latinLnBrk="0" hangingPunct="1">
        <a:defRPr sz="1801" kern="1200">
          <a:solidFill>
            <a:schemeClr val="tx1"/>
          </a:solidFill>
          <a:latin typeface="+mn-lt"/>
          <a:ea typeface="+mn-ea"/>
          <a:cs typeface="+mn-cs"/>
        </a:defRPr>
      </a:lvl5pPr>
      <a:lvl6pPr marL="2285830" algn="l" defTabSz="914332" rtl="0" eaLnBrk="1" latinLnBrk="0" hangingPunct="1">
        <a:defRPr sz="1801" kern="1200">
          <a:solidFill>
            <a:schemeClr val="tx1"/>
          </a:solidFill>
          <a:latin typeface="+mn-lt"/>
          <a:ea typeface="+mn-ea"/>
          <a:cs typeface="+mn-cs"/>
        </a:defRPr>
      </a:lvl6pPr>
      <a:lvl7pPr marL="2742994" algn="l" defTabSz="914332" rtl="0" eaLnBrk="1" latinLnBrk="0" hangingPunct="1">
        <a:defRPr sz="1801" kern="1200">
          <a:solidFill>
            <a:schemeClr val="tx1"/>
          </a:solidFill>
          <a:latin typeface="+mn-lt"/>
          <a:ea typeface="+mn-ea"/>
          <a:cs typeface="+mn-cs"/>
        </a:defRPr>
      </a:lvl7pPr>
      <a:lvl8pPr marL="3200160" algn="l" defTabSz="914332" rtl="0" eaLnBrk="1" latinLnBrk="0" hangingPunct="1">
        <a:defRPr sz="1801" kern="1200">
          <a:solidFill>
            <a:schemeClr val="tx1"/>
          </a:solidFill>
          <a:latin typeface="+mn-lt"/>
          <a:ea typeface="+mn-ea"/>
          <a:cs typeface="+mn-cs"/>
        </a:defRPr>
      </a:lvl8pPr>
      <a:lvl9pPr marL="3657326" algn="l" defTabSz="914332"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E3CF56E9-F07A-4E6E-A9F6-F2FA467868B1}"/>
              </a:ext>
            </a:extLst>
          </p:cNvPr>
          <p:cNvGraphicFramePr>
            <a:graphicFrameLocks noChangeAspect="1"/>
          </p:cNvGraphicFramePr>
          <p:nvPr userDrawn="1">
            <p:custDataLst>
              <p:tags r:id="rId26"/>
            </p:custDataLst>
            <p:extLst>
              <p:ext uri="{D42A27DB-BD31-4B8C-83A1-F6EECF244321}">
                <p14:modId xmlns:p14="http://schemas.microsoft.com/office/powerpoint/2010/main" val="17903401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8" imgW="270" imgH="270" progId="TCLayout.ActiveDocument.1">
                  <p:embed/>
                </p:oleObj>
              </mc:Choice>
              <mc:Fallback>
                <p:oleObj name="think-cell Slide" r:id="rId28" imgW="270" imgH="270" progId="TCLayout.ActiveDocument.1">
                  <p:embed/>
                  <p:pic>
                    <p:nvPicPr>
                      <p:cNvPr id="7" name="Object 6" hidden="1">
                        <a:extLst>
                          <a:ext uri="{FF2B5EF4-FFF2-40B4-BE49-F238E27FC236}">
                            <a16:creationId xmlns:a16="http://schemas.microsoft.com/office/drawing/2014/main" id="{E3CF56E9-F07A-4E6E-A9F6-F2FA467868B1}"/>
                          </a:ext>
                        </a:extLst>
                      </p:cNvPr>
                      <p:cNvPicPr/>
                      <p:nvPr/>
                    </p:nvPicPr>
                    <p:blipFill>
                      <a:blip r:embed="rId29"/>
                      <a:stretch>
                        <a:fillRect/>
                      </a:stretch>
                    </p:blipFill>
                    <p:spPr>
                      <a:xfrm>
                        <a:off x="2118" y="1588"/>
                        <a:ext cx="2117"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5D448CE-D0A7-45A3-9829-454D9CD42C49}"/>
              </a:ext>
            </a:extLst>
          </p:cNvPr>
          <p:cNvSpPr/>
          <p:nvPr userDrawn="1">
            <p:custDataLst>
              <p:tags r:id="rId27"/>
            </p:custDataLst>
          </p:nvPr>
        </p:nvSpPr>
        <p:spPr>
          <a:xfrm>
            <a:off x="0" y="0"/>
            <a:ext cx="211667" cy="1587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600" b="1" i="0" baseline="0" dirty="0">
              <a:latin typeface="Arial" panose="020B0604020202020204" pitchFamily="34" charset="0"/>
              <a:ea typeface="+mj-ea"/>
              <a:cs typeface="+mj-cs"/>
              <a:sym typeface="Arial" panose="020B0604020202020204" pitchFamily="34" charset="0"/>
            </a:endParaRPr>
          </a:p>
        </p:txBody>
      </p:sp>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59001" y="382391"/>
            <a:ext cx="9360000" cy="516637"/>
          </a:xfrm>
          <a:prstGeom prst="rect">
            <a:avLst/>
          </a:prstGeom>
        </p:spPr>
        <p:txBody>
          <a:bodyPr vert="horz" lIns="0" tIns="0" rIns="0" bIns="0" rtlCol="0" anchor="t" anchorCtr="0">
            <a:noAutofit/>
          </a:bodyPr>
          <a:lstStyle/>
          <a:p>
            <a:r>
              <a:rPr lang="en-US" noProof="0"/>
              <a:t>Click to edit Master title style</a:t>
            </a:r>
            <a:endParaRPr lang="en-AU" noProof="0"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59001" y="1676409"/>
            <a:ext cx="10674000" cy="4500563"/>
          </a:xfrm>
          <a:prstGeom prst="rect">
            <a:avLst/>
          </a:prstGeom>
        </p:spPr>
        <p:txBody>
          <a:bodyPr vert="horz" lIns="0" tIns="0" rIns="0" bIns="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736000" y="6504334"/>
            <a:ext cx="720000" cy="191279"/>
          </a:xfrm>
          <a:prstGeom prst="rect">
            <a:avLst/>
          </a:prstGeom>
        </p:spPr>
        <p:txBody>
          <a:bodyPr vert="horz" wrap="none" lIns="0" tIns="0" rIns="0" bIns="0" rtlCol="0" anchor="ctr"/>
          <a:lstStyle>
            <a:lvl1pPr algn="ctr">
              <a:defRPr sz="800">
                <a:solidFill>
                  <a:schemeClr val="tx1"/>
                </a:solidFill>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751911" y="6504334"/>
            <a:ext cx="257175" cy="191279"/>
          </a:xfrm>
          <a:prstGeom prst="rect">
            <a:avLst/>
          </a:prstGeom>
        </p:spPr>
        <p:txBody>
          <a:bodyPr vert="horz" wrap="none" lIns="0" tIns="0" rIns="0" bIns="0" rtlCol="0" anchor="ctr"/>
          <a:lstStyle>
            <a:lvl1pPr algn="r">
              <a:defRPr sz="800">
                <a:solidFill>
                  <a:schemeClr val="tx1"/>
                </a:solidFill>
              </a:defRPr>
            </a:lvl1pPr>
          </a:lstStyle>
          <a:p>
            <a:fld id="{E6316B6A-336A-44FF-82DA-A4D1594FA055}" type="slidenum">
              <a:rPr lang="en-AU" smtClean="0"/>
              <a:pPr/>
              <a:t>‹#›</a:t>
            </a:fld>
            <a:endParaRPr lang="en-AU" dirty="0"/>
          </a:p>
        </p:txBody>
      </p:sp>
      <p:sp>
        <p:nvSpPr>
          <p:cNvPr id="9" name="Rectangle 8">
            <a:extLst>
              <a:ext uri="{FF2B5EF4-FFF2-40B4-BE49-F238E27FC236}">
                <a16:creationId xmlns:a16="http://schemas.microsoft.com/office/drawing/2014/main" id="{2529992C-0868-4B25-999D-8B1A8530D2C6}"/>
              </a:ext>
            </a:extLst>
          </p:cNvPr>
          <p:cNvSpPr/>
          <p:nvPr userDrawn="1"/>
        </p:nvSpPr>
        <p:spPr>
          <a:xfrm>
            <a:off x="12" y="0"/>
            <a:ext cx="3047401" cy="14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AU" sz="2700" dirty="0"/>
          </a:p>
        </p:txBody>
      </p:sp>
      <p:pic>
        <p:nvPicPr>
          <p:cNvPr id="10" name="Picture 9">
            <a:extLst>
              <a:ext uri="{FF2B5EF4-FFF2-40B4-BE49-F238E27FC236}">
                <a16:creationId xmlns:a16="http://schemas.microsoft.com/office/drawing/2014/main" id="{981B9E78-438D-4C04-B645-DC3F9C6F5A9B}"/>
              </a:ext>
            </a:extLst>
          </p:cNvPr>
          <p:cNvPicPr>
            <a:picLocks noChangeAspect="1"/>
          </p:cNvPicPr>
          <p:nvPr userDrawn="1"/>
        </p:nvPicPr>
        <p:blipFill>
          <a:blip r:embed="rId30"/>
          <a:srcRect/>
          <a:stretch/>
        </p:blipFill>
        <p:spPr>
          <a:xfrm>
            <a:off x="10487552" y="205200"/>
            <a:ext cx="1417349" cy="692194"/>
          </a:xfrm>
          <a:prstGeom prst="rect">
            <a:avLst/>
          </a:prstGeom>
        </p:spPr>
      </p:pic>
    </p:spTree>
    <p:extLst>
      <p:ext uri="{BB962C8B-B14F-4D97-AF65-F5344CB8AC3E}">
        <p14:creationId xmlns:p14="http://schemas.microsoft.com/office/powerpoint/2010/main" val="150335412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Lst>
  <p:hf sldNum="0" hdr="0" ftr="0" dt="0"/>
  <p:txStyles>
    <p:titleStyle>
      <a:lvl1pPr algn="l" defTabSz="685732" rtl="0" eaLnBrk="1" latinLnBrk="0" hangingPunct="1">
        <a:lnSpc>
          <a:spcPct val="90000"/>
        </a:lnSpc>
        <a:spcBef>
          <a:spcPct val="0"/>
        </a:spcBef>
        <a:buNone/>
        <a:defRPr sz="2600" b="1" kern="1200">
          <a:solidFill>
            <a:srgbClr val="161818"/>
          </a:solidFill>
          <a:latin typeface="+mj-lt"/>
          <a:ea typeface="+mj-ea"/>
          <a:cs typeface="+mj-cs"/>
        </a:defRPr>
      </a:lvl1pPr>
    </p:titleStyle>
    <p:bodyStyle>
      <a:lvl1pPr marL="126000" indent="-126000" algn="l" defTabSz="685732" rtl="0" eaLnBrk="1" latinLnBrk="0" hangingPunct="1">
        <a:lnSpc>
          <a:spcPct val="100000"/>
        </a:lnSpc>
        <a:spcBef>
          <a:spcPts val="300"/>
        </a:spcBef>
        <a:buClr>
          <a:schemeClr val="accent1"/>
        </a:buClr>
        <a:buFont typeface="Arial" panose="020B0604020202020204" pitchFamily="34" charset="0"/>
        <a:buChar char="•"/>
        <a:tabLst/>
        <a:defRPr sz="1200" kern="1200">
          <a:solidFill>
            <a:schemeClr val="tx1"/>
          </a:solidFill>
          <a:latin typeface="+mn-lt"/>
          <a:ea typeface="+mn-ea"/>
          <a:cs typeface="+mn-cs"/>
        </a:defRPr>
      </a:lvl1pPr>
      <a:lvl2pPr marL="252000" indent="-126000" algn="l" defTabSz="685732" rtl="0" eaLnBrk="1" latinLnBrk="0" hangingPunct="1">
        <a:lnSpc>
          <a:spcPct val="100000"/>
        </a:lnSpc>
        <a:spcBef>
          <a:spcPts val="300"/>
        </a:spcBef>
        <a:buClr>
          <a:schemeClr val="accent1"/>
        </a:buClr>
        <a:buFont typeface="Arial" panose="020B0604020202020204" pitchFamily="34" charset="0"/>
        <a:buChar char="-"/>
        <a:tabLst/>
        <a:defRPr sz="1200" kern="1200">
          <a:solidFill>
            <a:schemeClr val="tx1"/>
          </a:solidFill>
          <a:latin typeface="+mn-lt"/>
          <a:ea typeface="+mn-ea"/>
          <a:cs typeface="+mn-cs"/>
        </a:defRPr>
      </a:lvl2pPr>
      <a:lvl3pPr marL="378000" indent="-126000" algn="l" defTabSz="685732" rtl="0" eaLnBrk="1" latinLnBrk="0" hangingPunct="1">
        <a:lnSpc>
          <a:spcPct val="100000"/>
        </a:lnSpc>
        <a:spcBef>
          <a:spcPts val="300"/>
        </a:spcBef>
        <a:buFont typeface="Arial" panose="020B0604020202020204" pitchFamily="34" charset="0"/>
        <a:buChar char="-"/>
        <a:tabLst/>
        <a:defRPr sz="1200" kern="1200">
          <a:solidFill>
            <a:schemeClr val="tx1"/>
          </a:solidFill>
          <a:latin typeface="+mn-lt"/>
          <a:ea typeface="+mn-ea"/>
          <a:cs typeface="+mn-cs"/>
        </a:defRPr>
      </a:lvl3pPr>
      <a:lvl4pPr marL="504000" indent="-126000" algn="l" defTabSz="685732" rtl="0" eaLnBrk="1" latinLnBrk="0" hangingPunct="1">
        <a:lnSpc>
          <a:spcPct val="100000"/>
        </a:lnSpc>
        <a:spcBef>
          <a:spcPts val="300"/>
        </a:spcBef>
        <a:buFont typeface="Arial" panose="020B0604020202020204" pitchFamily="34" charset="0"/>
        <a:buChar char="-"/>
        <a:tabLst/>
        <a:defRPr sz="1200" kern="1200">
          <a:solidFill>
            <a:schemeClr val="tx1"/>
          </a:solidFill>
          <a:latin typeface="+mn-lt"/>
          <a:ea typeface="+mn-ea"/>
          <a:cs typeface="+mn-cs"/>
        </a:defRPr>
      </a:lvl4pPr>
      <a:lvl5pPr marL="630000" indent="-126000" algn="l" defTabSz="685732" rtl="0" eaLnBrk="1" latinLnBrk="0" hangingPunct="1">
        <a:lnSpc>
          <a:spcPct val="100000"/>
        </a:lnSpc>
        <a:spcBef>
          <a:spcPts val="300"/>
        </a:spcBef>
        <a:buFont typeface="Arial" panose="020B0604020202020204" pitchFamily="34" charset="0"/>
        <a:buChar char="-"/>
        <a:tabLst/>
        <a:defRPr sz="1200" kern="1200">
          <a:solidFill>
            <a:schemeClr val="tx1"/>
          </a:solidFill>
          <a:latin typeface="+mn-lt"/>
          <a:ea typeface="+mn-ea"/>
          <a:cs typeface="+mn-cs"/>
        </a:defRPr>
      </a:lvl5pPr>
      <a:lvl6pPr marL="54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6pPr>
      <a:lvl7pPr marL="63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7pPr>
      <a:lvl8pPr marL="72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8pPr>
      <a:lvl9pPr marL="81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732" rtl="0" eaLnBrk="1" latinLnBrk="0" hangingPunct="1">
        <a:defRPr sz="1351" kern="1200">
          <a:solidFill>
            <a:schemeClr val="tx1"/>
          </a:solidFill>
          <a:latin typeface="+mn-lt"/>
          <a:ea typeface="+mn-ea"/>
          <a:cs typeface="+mn-cs"/>
        </a:defRPr>
      </a:lvl1pPr>
      <a:lvl2pPr marL="342866" algn="l" defTabSz="685732" rtl="0" eaLnBrk="1" latinLnBrk="0" hangingPunct="1">
        <a:defRPr sz="1351" kern="1200">
          <a:solidFill>
            <a:schemeClr val="tx1"/>
          </a:solidFill>
          <a:latin typeface="+mn-lt"/>
          <a:ea typeface="+mn-ea"/>
          <a:cs typeface="+mn-cs"/>
        </a:defRPr>
      </a:lvl2pPr>
      <a:lvl3pPr marL="685732" algn="l" defTabSz="685732" rtl="0" eaLnBrk="1" latinLnBrk="0" hangingPunct="1">
        <a:defRPr sz="1351" kern="1200">
          <a:solidFill>
            <a:schemeClr val="tx1"/>
          </a:solidFill>
          <a:latin typeface="+mn-lt"/>
          <a:ea typeface="+mn-ea"/>
          <a:cs typeface="+mn-cs"/>
        </a:defRPr>
      </a:lvl3pPr>
      <a:lvl4pPr marL="1028597" algn="l" defTabSz="685732" rtl="0" eaLnBrk="1" latinLnBrk="0" hangingPunct="1">
        <a:defRPr sz="1351" kern="1200">
          <a:solidFill>
            <a:schemeClr val="tx1"/>
          </a:solidFill>
          <a:latin typeface="+mn-lt"/>
          <a:ea typeface="+mn-ea"/>
          <a:cs typeface="+mn-cs"/>
        </a:defRPr>
      </a:lvl4pPr>
      <a:lvl5pPr marL="1371464" algn="l" defTabSz="685732" rtl="0" eaLnBrk="1" latinLnBrk="0" hangingPunct="1">
        <a:defRPr sz="1351" kern="1200">
          <a:solidFill>
            <a:schemeClr val="tx1"/>
          </a:solidFill>
          <a:latin typeface="+mn-lt"/>
          <a:ea typeface="+mn-ea"/>
          <a:cs typeface="+mn-cs"/>
        </a:defRPr>
      </a:lvl5pPr>
      <a:lvl6pPr marL="1714331" algn="l" defTabSz="685732" rtl="0" eaLnBrk="1" latinLnBrk="0" hangingPunct="1">
        <a:defRPr sz="1351" kern="1200">
          <a:solidFill>
            <a:schemeClr val="tx1"/>
          </a:solidFill>
          <a:latin typeface="+mn-lt"/>
          <a:ea typeface="+mn-ea"/>
          <a:cs typeface="+mn-cs"/>
        </a:defRPr>
      </a:lvl6pPr>
      <a:lvl7pPr marL="2057195" algn="l" defTabSz="685732" rtl="0" eaLnBrk="1" latinLnBrk="0" hangingPunct="1">
        <a:defRPr sz="1351" kern="1200">
          <a:solidFill>
            <a:schemeClr val="tx1"/>
          </a:solidFill>
          <a:latin typeface="+mn-lt"/>
          <a:ea typeface="+mn-ea"/>
          <a:cs typeface="+mn-cs"/>
        </a:defRPr>
      </a:lvl7pPr>
      <a:lvl8pPr marL="2400060" algn="l" defTabSz="685732" rtl="0" eaLnBrk="1" latinLnBrk="0" hangingPunct="1">
        <a:defRPr sz="1351" kern="1200">
          <a:solidFill>
            <a:schemeClr val="tx1"/>
          </a:solidFill>
          <a:latin typeface="+mn-lt"/>
          <a:ea typeface="+mn-ea"/>
          <a:cs typeface="+mn-cs"/>
        </a:defRPr>
      </a:lvl8pPr>
      <a:lvl9pPr marL="2742926" algn="l" defTabSz="685732"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59001" y="382383"/>
            <a:ext cx="9720000" cy="516637"/>
          </a:xfrm>
          <a:prstGeom prst="rect">
            <a:avLst/>
          </a:prstGeom>
        </p:spPr>
        <p:txBody>
          <a:bodyPr vert="horz" lIns="0" tIns="0" rIns="0" bIns="0" rtlCol="0" anchor="t" anchorCtr="0">
            <a:noAutofit/>
          </a:bodyPr>
          <a:lstStyle/>
          <a:p>
            <a:r>
              <a:rPr lang="en-AU" noProof="0" dirty="0"/>
              <a:t>Click to edit Master title style</a:t>
            </a:r>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59001" y="1676404"/>
            <a:ext cx="10674000" cy="4500563"/>
          </a:xfrm>
          <a:prstGeom prst="rect">
            <a:avLst/>
          </a:prstGeom>
        </p:spPr>
        <p:txBody>
          <a:bodyPr vert="horz" lIns="0" tIns="0" rIns="0" bIns="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a:t>
            </a:r>
          </a:p>
          <a:p>
            <a:pPr lvl="6"/>
            <a:r>
              <a:rPr lang="en-AU" noProof="0" dirty="0"/>
              <a:t>Seventh</a:t>
            </a:r>
          </a:p>
          <a:p>
            <a:pPr lvl="7"/>
            <a:r>
              <a:rPr lang="en-AU" noProof="0" dirty="0"/>
              <a:t>Eight</a:t>
            </a:r>
          </a:p>
          <a:p>
            <a:pPr lvl="8"/>
            <a:r>
              <a:rPr lang="en-AU" noProof="0" dirty="0"/>
              <a:t>Ninth</a:t>
            </a:r>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736000" y="6504326"/>
            <a:ext cx="720000" cy="191279"/>
          </a:xfrm>
          <a:prstGeom prst="rect">
            <a:avLst/>
          </a:prstGeom>
        </p:spPr>
        <p:txBody>
          <a:bodyPr vert="horz" wrap="none" lIns="0" tIns="0" rIns="0" bIns="0" rtlCol="0" anchor="ctr"/>
          <a:lstStyle>
            <a:lvl1pPr algn="ctr">
              <a:defRPr sz="800">
                <a:solidFill>
                  <a:schemeClr val="tx1"/>
                </a:solidFill>
              </a:defRPr>
            </a:lvl1pPr>
          </a:lstStyle>
          <a:p>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759001" y="6504326"/>
            <a:ext cx="2700000" cy="191279"/>
          </a:xfrm>
          <a:prstGeom prst="rect">
            <a:avLst/>
          </a:prstGeom>
        </p:spPr>
        <p:txBody>
          <a:bodyPr vert="horz" wrap="none" lIns="0" tIns="0" rIns="0" bIns="0" rtlCol="0" anchor="ctr"/>
          <a:lstStyle>
            <a:lvl1pPr algn="l">
              <a:defRPr sz="800">
                <a:solidFill>
                  <a:schemeClr val="tx1"/>
                </a:solidFill>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236219" y="6504326"/>
            <a:ext cx="257175" cy="191279"/>
          </a:xfrm>
          <a:prstGeom prst="rect">
            <a:avLst/>
          </a:prstGeom>
        </p:spPr>
        <p:txBody>
          <a:bodyPr vert="horz" wrap="none" lIns="0" tIns="0" rIns="0" bIns="0" rtlCol="0" anchor="ctr"/>
          <a:lstStyle>
            <a:lvl1pPr algn="r">
              <a:defRPr sz="800">
                <a:solidFill>
                  <a:schemeClr val="tx1"/>
                </a:solidFill>
              </a:defRPr>
            </a:lvl1pPr>
          </a:lstStyle>
          <a:p>
            <a:fld id="{E6316B6A-336A-44FF-82DA-A4D1594FA055}" type="slidenum">
              <a:rPr lang="en-AU" smtClean="0"/>
              <a:pPr/>
              <a:t>‹#›</a:t>
            </a:fld>
            <a:endParaRPr lang="en-AU" dirty="0"/>
          </a:p>
        </p:txBody>
      </p:sp>
      <p:sp>
        <p:nvSpPr>
          <p:cNvPr id="9" name="Rectangle 8">
            <a:extLst>
              <a:ext uri="{FF2B5EF4-FFF2-40B4-BE49-F238E27FC236}">
                <a16:creationId xmlns:a16="http://schemas.microsoft.com/office/drawing/2014/main" id="{2529992C-0868-4B25-999D-8B1A8530D2C6}"/>
              </a:ext>
            </a:extLst>
          </p:cNvPr>
          <p:cNvSpPr/>
          <p:nvPr userDrawn="1"/>
        </p:nvSpPr>
        <p:spPr>
          <a:xfrm>
            <a:off x="6" y="0"/>
            <a:ext cx="3047401" cy="14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AU" sz="3600" dirty="0"/>
          </a:p>
        </p:txBody>
      </p:sp>
      <p:pic>
        <p:nvPicPr>
          <p:cNvPr id="11" name="Picture 10">
            <a:extLst>
              <a:ext uri="{FF2B5EF4-FFF2-40B4-BE49-F238E27FC236}">
                <a16:creationId xmlns:a16="http://schemas.microsoft.com/office/drawing/2014/main" id="{A374F581-341A-354E-971A-74884F3D51B8}"/>
              </a:ext>
            </a:extLst>
          </p:cNvPr>
          <p:cNvPicPr>
            <a:picLocks noChangeAspect="1"/>
          </p:cNvPicPr>
          <p:nvPr userDrawn="1"/>
        </p:nvPicPr>
        <p:blipFill>
          <a:blip r:embed="rId13"/>
          <a:srcRect/>
          <a:stretch/>
        </p:blipFill>
        <p:spPr>
          <a:xfrm>
            <a:off x="10487552" y="205200"/>
            <a:ext cx="1417349" cy="692194"/>
          </a:xfrm>
          <a:prstGeom prst="rect">
            <a:avLst/>
          </a:prstGeom>
        </p:spPr>
      </p:pic>
    </p:spTree>
    <p:extLst>
      <p:ext uri="{BB962C8B-B14F-4D97-AF65-F5344CB8AC3E}">
        <p14:creationId xmlns:p14="http://schemas.microsoft.com/office/powerpoint/2010/main" val="146400864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2" r:id="rId9"/>
    <p:sldLayoutId id="2147483713" r:id="rId10"/>
    <p:sldLayoutId id="2147483714" r:id="rId11"/>
  </p:sldLayoutIdLst>
  <p:hf hdr="0" ftr="0" dt="0"/>
  <p:txStyles>
    <p:title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p:titleStyle>
    <p:bodyStyle>
      <a:lvl1pPr marL="90482" indent="-9048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1pPr>
      <a:lvl2pPr marL="224984" indent="-8999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2pPr>
      <a:lvl3pPr marL="35997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3pPr>
      <a:lvl4pPr marL="494964" indent="-9048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4pPr>
      <a:lvl5pPr marL="62995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5pPr>
      <a:lvl6pPr marL="76494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6pPr>
      <a:lvl7pPr marL="89993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7pPr>
      <a:lvl8pPr marL="1034923"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8pPr>
      <a:lvl9pPr marL="116991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9pPr>
    </p:bodyStyle>
    <p:otherStyle>
      <a:defPPr>
        <a:defRPr lang="en-US"/>
      </a:defPPr>
      <a:lvl1pPr marL="0" algn="l" defTabSz="914332" rtl="0" eaLnBrk="1" latinLnBrk="0" hangingPunct="1">
        <a:defRPr sz="1801" kern="1200">
          <a:solidFill>
            <a:schemeClr val="tx1"/>
          </a:solidFill>
          <a:latin typeface="+mn-lt"/>
          <a:ea typeface="+mn-ea"/>
          <a:cs typeface="+mn-cs"/>
        </a:defRPr>
      </a:lvl1pPr>
      <a:lvl2pPr marL="457166" algn="l" defTabSz="914332" rtl="0" eaLnBrk="1" latinLnBrk="0" hangingPunct="1">
        <a:defRPr sz="1801" kern="1200">
          <a:solidFill>
            <a:schemeClr val="tx1"/>
          </a:solidFill>
          <a:latin typeface="+mn-lt"/>
          <a:ea typeface="+mn-ea"/>
          <a:cs typeface="+mn-cs"/>
        </a:defRPr>
      </a:lvl2pPr>
      <a:lvl3pPr marL="914332" algn="l" defTabSz="914332" rtl="0" eaLnBrk="1" latinLnBrk="0" hangingPunct="1">
        <a:defRPr sz="1801" kern="1200">
          <a:solidFill>
            <a:schemeClr val="tx1"/>
          </a:solidFill>
          <a:latin typeface="+mn-lt"/>
          <a:ea typeface="+mn-ea"/>
          <a:cs typeface="+mn-cs"/>
        </a:defRPr>
      </a:lvl3pPr>
      <a:lvl4pPr marL="1371496" algn="l" defTabSz="914332" rtl="0" eaLnBrk="1" latinLnBrk="0" hangingPunct="1">
        <a:defRPr sz="1801" kern="1200">
          <a:solidFill>
            <a:schemeClr val="tx1"/>
          </a:solidFill>
          <a:latin typeface="+mn-lt"/>
          <a:ea typeface="+mn-ea"/>
          <a:cs typeface="+mn-cs"/>
        </a:defRPr>
      </a:lvl4pPr>
      <a:lvl5pPr marL="1828664" algn="l" defTabSz="914332" rtl="0" eaLnBrk="1" latinLnBrk="0" hangingPunct="1">
        <a:defRPr sz="1801" kern="1200">
          <a:solidFill>
            <a:schemeClr val="tx1"/>
          </a:solidFill>
          <a:latin typeface="+mn-lt"/>
          <a:ea typeface="+mn-ea"/>
          <a:cs typeface="+mn-cs"/>
        </a:defRPr>
      </a:lvl5pPr>
      <a:lvl6pPr marL="2285830" algn="l" defTabSz="914332" rtl="0" eaLnBrk="1" latinLnBrk="0" hangingPunct="1">
        <a:defRPr sz="1801" kern="1200">
          <a:solidFill>
            <a:schemeClr val="tx1"/>
          </a:solidFill>
          <a:latin typeface="+mn-lt"/>
          <a:ea typeface="+mn-ea"/>
          <a:cs typeface="+mn-cs"/>
        </a:defRPr>
      </a:lvl6pPr>
      <a:lvl7pPr marL="2742994" algn="l" defTabSz="914332" rtl="0" eaLnBrk="1" latinLnBrk="0" hangingPunct="1">
        <a:defRPr sz="1801" kern="1200">
          <a:solidFill>
            <a:schemeClr val="tx1"/>
          </a:solidFill>
          <a:latin typeface="+mn-lt"/>
          <a:ea typeface="+mn-ea"/>
          <a:cs typeface="+mn-cs"/>
        </a:defRPr>
      </a:lvl7pPr>
      <a:lvl8pPr marL="3200160" algn="l" defTabSz="914332" rtl="0" eaLnBrk="1" latinLnBrk="0" hangingPunct="1">
        <a:defRPr sz="1801" kern="1200">
          <a:solidFill>
            <a:schemeClr val="tx1"/>
          </a:solidFill>
          <a:latin typeface="+mn-lt"/>
          <a:ea typeface="+mn-ea"/>
          <a:cs typeface="+mn-cs"/>
        </a:defRPr>
      </a:lvl8pPr>
      <a:lvl9pPr marL="3657326" algn="l" defTabSz="914332"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CD22B3-00AC-6F7B-0886-6495386358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8C4B884-CBF1-B75E-D10B-25D98A30A6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ACE8EEB-A781-85EC-F13C-321B6CB005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357640-4AF5-48D8-A9EB-13886E099613}" type="datetimeFigureOut">
              <a:rPr lang="en-AU" smtClean="0"/>
              <a:t>17/08/2026</a:t>
            </a:fld>
            <a:endParaRPr lang="en-AU"/>
          </a:p>
        </p:txBody>
      </p:sp>
      <p:sp>
        <p:nvSpPr>
          <p:cNvPr id="5" name="Footer Placeholder 4">
            <a:extLst>
              <a:ext uri="{FF2B5EF4-FFF2-40B4-BE49-F238E27FC236}">
                <a16:creationId xmlns:a16="http://schemas.microsoft.com/office/drawing/2014/main" id="{C48BD35F-C1AC-D59A-6C0C-54596DF6B0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DAC9C059-389F-C965-5ACB-E033A40169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B6C70A-8D73-424D-A231-9B6308D46320}" type="slidenum">
              <a:rPr lang="en-AU" smtClean="0"/>
              <a:t>‹#›</a:t>
            </a:fld>
            <a:endParaRPr lang="en-AU"/>
          </a:p>
        </p:txBody>
      </p:sp>
    </p:spTree>
    <p:extLst>
      <p:ext uri="{BB962C8B-B14F-4D97-AF65-F5344CB8AC3E}">
        <p14:creationId xmlns:p14="http://schemas.microsoft.com/office/powerpoint/2010/main" val="324066079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76.png"/><Relationship Id="rId5" Type="http://schemas.openxmlformats.org/officeDocument/2006/relationships/image" Target="../media/image2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9.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hyperlink" Target="https://www.imf.org/-/media/files/publications/weo/2026/april/english/ch1.pdf"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xml"/><Relationship Id="rId1" Type="http://schemas.openxmlformats.org/officeDocument/2006/relationships/slideLayout" Target="../slideLayouts/slideLayout49.xml"/><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3" Type="http://schemas.openxmlformats.org/officeDocument/2006/relationships/hyperlink" Target="https://www.chicagofed.org/-/media/publications/nfci/nfci-indicators-list-pdf.pdf?sc_lang=en&amp;hash=2BAA83FA5155FFEBDF4A3448814090C8" TargetMode="External"/><Relationship Id="rId7" Type="http://schemas.openxmlformats.org/officeDocument/2006/relationships/image" Target="../media/image88.png"/><Relationship Id="rId12"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8.xml"/><Relationship Id="rId4" Type="http://schemas.openxmlformats.org/officeDocument/2006/relationships/image" Target="../media/image104.png"/></Relationships>
</file>

<file path=ppt/slides/_rels/slide6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sv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8.xml"/><Relationship Id="rId4"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114.sv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hyperlink" Target="https://www.npr.org/2025/04/09/nx-s1-5355661/tariffs-history-meaning"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www.iea.org/reports/oil-market-report-march-2026" TargetMode="Externa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6.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6.xml"/><Relationship Id="rId4" Type="http://schemas.openxmlformats.org/officeDocument/2006/relationships/image" Target="../media/image124.png"/></Relationships>
</file>

<file path=ppt/slides/_rels/slide74.xml.rels><?xml version="1.0" encoding="UTF-8" standalone="yes"?>
<Relationships xmlns="http://schemas.openxmlformats.org/package/2006/relationships"><Relationship Id="rId2" Type="http://schemas.openxmlformats.org/officeDocument/2006/relationships/hyperlink" Target="https://www.brookings.edu/articles/assessing-the-risks-and-costs-of-the-rising-us-federal-debt" TargetMode="Externa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2.xml"/></Relationships>
</file>

<file path=ppt/slides/_rels/slide7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46.xml"/></Relationships>
</file>

<file path=ppt/slides/_rels/slide7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7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960B99-2CEC-42B4-AEDC-B5259906122D}"/>
              </a:ext>
            </a:extLst>
          </p:cNvPr>
          <p:cNvSpPr>
            <a:spLocks noGrp="1"/>
          </p:cNvSpPr>
          <p:nvPr>
            <p:ph type="ctrTitle"/>
          </p:nvPr>
        </p:nvSpPr>
        <p:spPr>
          <a:xfrm>
            <a:off x="5086905" y="1453940"/>
            <a:ext cx="6587231" cy="1969770"/>
          </a:xfrm>
        </p:spPr>
        <p:txBody>
          <a:bodyPr/>
          <a:lstStyle/>
          <a:p>
            <a:br>
              <a:rPr lang="en-AU" dirty="0"/>
            </a:br>
            <a:br>
              <a:rPr lang="en-AU" dirty="0"/>
            </a:br>
            <a:r>
              <a:rPr lang="en-AU" b="1" dirty="0">
                <a:latin typeface="Arial" panose="020B0604020202020204" pitchFamily="34" charset="0"/>
                <a:cs typeface="Arial" panose="020B0604020202020204" pitchFamily="34" charset="0"/>
              </a:rPr>
              <a:t>Global   Economics   &amp;   Markets</a:t>
            </a:r>
            <a:br>
              <a:rPr lang="en-AU" b="1" dirty="0">
                <a:latin typeface="Arial" panose="020B0604020202020204" pitchFamily="34" charset="0"/>
                <a:cs typeface="Arial" panose="020B0604020202020204" pitchFamily="34" charset="0"/>
              </a:rPr>
            </a:br>
            <a:endParaRPr lang="en-AU" b="1"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5B7608D8-8C64-418B-937A-7923EEF38F86}"/>
              </a:ext>
            </a:extLst>
          </p:cNvPr>
          <p:cNvSpPr>
            <a:spLocks noGrp="1"/>
          </p:cNvSpPr>
          <p:nvPr>
            <p:ph type="body" idx="13"/>
          </p:nvPr>
        </p:nvSpPr>
        <p:spPr>
          <a:xfrm>
            <a:off x="6096000" y="4267264"/>
            <a:ext cx="2161592" cy="1574243"/>
          </a:xfrm>
        </p:spPr>
        <p:txBody>
          <a:bodyPr/>
          <a:lstStyle/>
          <a:p>
            <a:r>
              <a:rPr lang="en-AU" sz="2400" dirty="0">
                <a:latin typeface="Arial" panose="020B0604020202020204" pitchFamily="34" charset="0"/>
                <a:cs typeface="Arial" panose="020B0604020202020204" pitchFamily="34" charset="0"/>
              </a:rPr>
              <a:t>Bob  Cunneen</a:t>
            </a:r>
          </a:p>
          <a:p>
            <a:endParaRPr lang="en-A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sz="1600" dirty="0">
                <a:latin typeface="Arial" panose="020B0604020202020204" pitchFamily="34" charset="0"/>
                <a:cs typeface="Arial" panose="020B0604020202020204" pitchFamily="34" charset="0"/>
              </a:rPr>
              <a:t>Senior   Economist </a:t>
            </a:r>
          </a:p>
          <a:p>
            <a:endParaRPr lang="en-AU" dirty="0">
              <a:latin typeface="Arial" panose="020B0604020202020204" pitchFamily="34" charset="0"/>
              <a:cs typeface="Arial" panose="020B0604020202020204" pitchFamily="34" charset="0"/>
            </a:endParaRPr>
          </a:p>
          <a:p>
            <a:r>
              <a:rPr lang="en-AU" sz="1600" dirty="0">
                <a:latin typeface="Arial" panose="020B0604020202020204" pitchFamily="34" charset="0"/>
                <a:cs typeface="Arial" panose="020B0604020202020204" pitchFamily="34" charset="0"/>
              </a:rPr>
              <a:t>August  2026</a:t>
            </a:r>
          </a:p>
        </p:txBody>
      </p:sp>
    </p:spTree>
    <p:extLst>
      <p:ext uri="{BB962C8B-B14F-4D97-AF65-F5344CB8AC3E}">
        <p14:creationId xmlns:p14="http://schemas.microsoft.com/office/powerpoint/2010/main" val="292876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EE50F-3FA1-C381-EC9E-64DE71409A1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FB503E4F-2A40-3B93-FBAF-4E36AC598B42}"/>
              </a:ext>
            </a:extLst>
          </p:cNvPr>
          <p:cNvSpPr>
            <a:spLocks noGrp="1"/>
          </p:cNvSpPr>
          <p:nvPr>
            <p:ph type="title"/>
          </p:nvPr>
        </p:nvSpPr>
        <p:spPr>
          <a:xfrm>
            <a:off x="323976" y="304438"/>
            <a:ext cx="10450286" cy="581256"/>
          </a:xfrm>
        </p:spPr>
        <p:txBody>
          <a:bodyPr/>
          <a:lstStyle/>
          <a:p>
            <a:r>
              <a:rPr lang="en-AU" sz="2000" dirty="0">
                <a:solidFill>
                  <a:srgbClr val="006600"/>
                </a:solidFill>
                <a:latin typeface="Arial" panose="020B0604020202020204"/>
              </a:rPr>
              <a:t>The</a:t>
            </a:r>
            <a:r>
              <a:rPr kumimoji="0" lang="en-AU" sz="2000" b="1" i="0" u="none" strike="noStrike" kern="1200" cap="none" spc="0" normalizeH="0" baseline="0" noProof="0" dirty="0">
                <a:ln>
                  <a:noFill/>
                </a:ln>
                <a:solidFill>
                  <a:srgbClr val="006600"/>
                </a:solidFill>
                <a:effectLst/>
                <a:uLnTx/>
                <a:uFillTx/>
                <a:latin typeface="Arial" panose="020B0604020202020204"/>
                <a:ea typeface="+mj-ea"/>
                <a:cs typeface="+mj-cs"/>
              </a:rPr>
              <a:t> Strait of Hormuz was seeing some shipping flows  </a:t>
            </a:r>
            <a:r>
              <a:rPr kumimoji="0" lang="en-AU" sz="2000" b="1" i="0" u="none" strike="noStrike" kern="1200" cap="none" spc="0" normalizeH="0" baseline="0" noProof="0" dirty="0">
                <a:ln>
                  <a:noFill/>
                </a:ln>
                <a:solidFill>
                  <a:srgbClr val="FF0000"/>
                </a:solidFill>
                <a:effectLst/>
                <a:uLnTx/>
                <a:uFillTx/>
                <a:latin typeface="Arial" panose="020B0604020202020204"/>
                <a:ea typeface="+mj-ea"/>
                <a:cs typeface="+mj-cs"/>
              </a:rPr>
              <a:t>before the recent escalation</a:t>
            </a:r>
            <a:r>
              <a:rPr kumimoji="0" lang="en-AU" sz="2000" b="1" i="0" u="none" strike="noStrike" kern="1200" cap="none" spc="0" normalizeH="0" baseline="0" noProof="0" dirty="0">
                <a:ln>
                  <a:noFill/>
                </a:ln>
                <a:solidFill>
                  <a:srgbClr val="006600"/>
                </a:solidFill>
                <a:effectLst/>
                <a:uLnTx/>
                <a:uFillTx/>
                <a:latin typeface="Arial" panose="020B0604020202020204"/>
                <a:ea typeface="+mj-ea"/>
                <a:cs typeface="+mj-cs"/>
              </a:rPr>
              <a:t>. </a:t>
            </a:r>
            <a:br>
              <a:rPr kumimoji="0" lang="en-AU" sz="2000" b="1" i="0" u="none" strike="noStrike" kern="1200" cap="none" spc="0" normalizeH="0" baseline="0" noProof="0" dirty="0">
                <a:ln>
                  <a:noFill/>
                </a:ln>
                <a:solidFill>
                  <a:srgbClr val="006600"/>
                </a:solidFill>
                <a:effectLst/>
                <a:uLnTx/>
                <a:uFillTx/>
                <a:latin typeface="Arial" panose="020B0604020202020204"/>
                <a:ea typeface="+mj-ea"/>
                <a:cs typeface="+mj-cs"/>
              </a:rPr>
            </a:br>
            <a:r>
              <a:rPr lang="en-AU" sz="2000" i="1" dirty="0">
                <a:solidFill>
                  <a:srgbClr val="161818"/>
                </a:solidFill>
                <a:latin typeface="Arial" panose="020B0604020202020204"/>
              </a:rPr>
              <a:t>July’s</a:t>
            </a:r>
            <a:r>
              <a:rPr kumimoji="0" lang="en-AU" sz="2000" b="1" i="1" u="none" strike="noStrike" kern="1200" cap="none" spc="0" normalizeH="0" baseline="0" noProof="0" dirty="0">
                <a:ln>
                  <a:noFill/>
                </a:ln>
                <a:solidFill>
                  <a:srgbClr val="161818"/>
                </a:solidFill>
                <a:effectLst/>
                <a:uLnTx/>
                <a:uFillTx/>
                <a:latin typeface="Arial" panose="020B0604020202020204"/>
                <a:ea typeface="+mj-ea"/>
                <a:cs typeface="+mj-cs"/>
              </a:rPr>
              <a:t> transit levels were only 19% of the pre-war traffic flows</a:t>
            </a:r>
            <a:r>
              <a:rPr lang="en-AU" sz="2000" i="1" dirty="0">
                <a:solidFill>
                  <a:srgbClr val="161818"/>
                </a:solidFill>
                <a:latin typeface="Arial" panose="020B0604020202020204"/>
              </a:rPr>
              <a:t> at the start of 2026.</a:t>
            </a:r>
            <a:endParaRPr lang="en-US" b="0" i="1" dirty="0"/>
          </a:p>
        </p:txBody>
      </p:sp>
      <p:sp>
        <p:nvSpPr>
          <p:cNvPr id="4" name="Slide Number Placeholder 3">
            <a:extLst>
              <a:ext uri="{FF2B5EF4-FFF2-40B4-BE49-F238E27FC236}">
                <a16:creationId xmlns:a16="http://schemas.microsoft.com/office/drawing/2014/main" id="{BB89D5FD-02E1-A578-FBF2-428D93DB7C72}"/>
              </a:ext>
            </a:extLst>
          </p:cNvPr>
          <p:cNvSpPr>
            <a:spLocks noGrp="1"/>
          </p:cNvSpPr>
          <p:nvPr>
            <p:ph type="sldNum" sz="quarter" idx="10"/>
          </p:nvPr>
        </p:nvSpPr>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9C9BFAA-3B0E-4CAA-B601-94365616986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5B6CA70E-2DB8-E86E-9700-D0D90AAD4A05}"/>
              </a:ext>
            </a:extLst>
          </p:cNvPr>
          <p:cNvSpPr txBox="1"/>
          <p:nvPr/>
        </p:nvSpPr>
        <p:spPr>
          <a:xfrm>
            <a:off x="174170" y="4811486"/>
            <a:ext cx="155665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Source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IMF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PORTWATCH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rPr>
              <a:t>https://portwatch.imf.org/pages/chokepoint6</a:t>
            </a:r>
          </a:p>
        </p:txBody>
      </p:sp>
      <p:pic>
        <p:nvPicPr>
          <p:cNvPr id="15" name="Picture 14">
            <a:extLst>
              <a:ext uri="{FF2B5EF4-FFF2-40B4-BE49-F238E27FC236}">
                <a16:creationId xmlns:a16="http://schemas.microsoft.com/office/drawing/2014/main" id="{83C0E920-5856-EA5D-7FB4-E35A5DD7BE53}"/>
              </a:ext>
            </a:extLst>
          </p:cNvPr>
          <p:cNvPicPr>
            <a:picLocks noChangeAspect="1"/>
          </p:cNvPicPr>
          <p:nvPr/>
        </p:nvPicPr>
        <p:blipFill>
          <a:blip r:embed="rId2"/>
          <a:stretch>
            <a:fillRect/>
          </a:stretch>
        </p:blipFill>
        <p:spPr>
          <a:xfrm>
            <a:off x="1894114" y="1001487"/>
            <a:ext cx="10053315" cy="5694118"/>
          </a:xfrm>
          <a:prstGeom prst="rect">
            <a:avLst/>
          </a:prstGeom>
        </p:spPr>
      </p:pic>
      <p:pic>
        <p:nvPicPr>
          <p:cNvPr id="18" name="Picture 17">
            <a:extLst>
              <a:ext uri="{FF2B5EF4-FFF2-40B4-BE49-F238E27FC236}">
                <a16:creationId xmlns:a16="http://schemas.microsoft.com/office/drawing/2014/main" id="{D98B0C21-3BDD-B999-06DE-76B57226F6F6}"/>
              </a:ext>
            </a:extLst>
          </p:cNvPr>
          <p:cNvPicPr>
            <a:picLocks noChangeAspect="1"/>
          </p:cNvPicPr>
          <p:nvPr/>
        </p:nvPicPr>
        <p:blipFill>
          <a:blip r:embed="rId3"/>
          <a:stretch>
            <a:fillRect/>
          </a:stretch>
        </p:blipFill>
        <p:spPr>
          <a:xfrm>
            <a:off x="2767513" y="2162303"/>
            <a:ext cx="1627773" cy="810838"/>
          </a:xfrm>
          <a:prstGeom prst="rect">
            <a:avLst/>
          </a:prstGeom>
        </p:spPr>
      </p:pic>
      <p:pic>
        <p:nvPicPr>
          <p:cNvPr id="21" name="Picture 20">
            <a:extLst>
              <a:ext uri="{FF2B5EF4-FFF2-40B4-BE49-F238E27FC236}">
                <a16:creationId xmlns:a16="http://schemas.microsoft.com/office/drawing/2014/main" id="{D462E058-97C8-F641-2A94-931DD06CC43E}"/>
              </a:ext>
            </a:extLst>
          </p:cNvPr>
          <p:cNvPicPr>
            <a:picLocks noChangeAspect="1"/>
          </p:cNvPicPr>
          <p:nvPr/>
        </p:nvPicPr>
        <p:blipFill>
          <a:blip r:embed="rId4"/>
          <a:stretch>
            <a:fillRect/>
          </a:stretch>
        </p:blipFill>
        <p:spPr>
          <a:xfrm>
            <a:off x="4861382" y="1839685"/>
            <a:ext cx="2170364" cy="1220541"/>
          </a:xfrm>
          <a:prstGeom prst="rect">
            <a:avLst/>
          </a:prstGeom>
        </p:spPr>
      </p:pic>
      <p:pic>
        <p:nvPicPr>
          <p:cNvPr id="23" name="Picture 22">
            <a:extLst>
              <a:ext uri="{FF2B5EF4-FFF2-40B4-BE49-F238E27FC236}">
                <a16:creationId xmlns:a16="http://schemas.microsoft.com/office/drawing/2014/main" id="{C3F769BC-ACA6-3A5E-F101-BE6BE368AEC6}"/>
              </a:ext>
            </a:extLst>
          </p:cNvPr>
          <p:cNvPicPr>
            <a:picLocks noChangeAspect="1"/>
          </p:cNvPicPr>
          <p:nvPr/>
        </p:nvPicPr>
        <p:blipFill>
          <a:blip r:embed="rId5"/>
          <a:stretch>
            <a:fillRect/>
          </a:stretch>
        </p:blipFill>
        <p:spPr>
          <a:xfrm>
            <a:off x="5073654" y="4811487"/>
            <a:ext cx="2044694" cy="747826"/>
          </a:xfrm>
          <a:prstGeom prst="rect">
            <a:avLst/>
          </a:prstGeom>
        </p:spPr>
      </p:pic>
      <p:pic>
        <p:nvPicPr>
          <p:cNvPr id="25" name="Picture 24">
            <a:extLst>
              <a:ext uri="{FF2B5EF4-FFF2-40B4-BE49-F238E27FC236}">
                <a16:creationId xmlns:a16="http://schemas.microsoft.com/office/drawing/2014/main" id="{8F8C44FD-C6BD-5A29-0C17-4451B4B560A0}"/>
              </a:ext>
            </a:extLst>
          </p:cNvPr>
          <p:cNvPicPr>
            <a:picLocks noChangeAspect="1"/>
          </p:cNvPicPr>
          <p:nvPr/>
        </p:nvPicPr>
        <p:blipFill>
          <a:blip r:embed="rId6"/>
          <a:stretch>
            <a:fillRect/>
          </a:stretch>
        </p:blipFill>
        <p:spPr>
          <a:xfrm>
            <a:off x="7336932" y="4561344"/>
            <a:ext cx="1542422" cy="1018120"/>
          </a:xfrm>
          <a:prstGeom prst="rect">
            <a:avLst/>
          </a:prstGeom>
        </p:spPr>
      </p:pic>
      <p:pic>
        <p:nvPicPr>
          <p:cNvPr id="27" name="Picture 26">
            <a:extLst>
              <a:ext uri="{FF2B5EF4-FFF2-40B4-BE49-F238E27FC236}">
                <a16:creationId xmlns:a16="http://schemas.microsoft.com/office/drawing/2014/main" id="{0885D220-928E-AA99-7F6C-C3C2774A4622}"/>
              </a:ext>
            </a:extLst>
          </p:cNvPr>
          <p:cNvPicPr>
            <a:picLocks noChangeAspect="1"/>
          </p:cNvPicPr>
          <p:nvPr/>
        </p:nvPicPr>
        <p:blipFill>
          <a:blip r:embed="rId7"/>
          <a:stretch>
            <a:fillRect/>
          </a:stretch>
        </p:blipFill>
        <p:spPr>
          <a:xfrm>
            <a:off x="8995074" y="4202835"/>
            <a:ext cx="1450974" cy="1018119"/>
          </a:xfrm>
          <a:prstGeom prst="rect">
            <a:avLst/>
          </a:prstGeom>
        </p:spPr>
      </p:pic>
      <p:cxnSp>
        <p:nvCxnSpPr>
          <p:cNvPr id="29" name="Straight Arrow Connector 28">
            <a:extLst>
              <a:ext uri="{FF2B5EF4-FFF2-40B4-BE49-F238E27FC236}">
                <a16:creationId xmlns:a16="http://schemas.microsoft.com/office/drawing/2014/main" id="{4495733E-4DE2-AD08-0F37-F055A16785C5}"/>
              </a:ext>
            </a:extLst>
          </p:cNvPr>
          <p:cNvCxnSpPr>
            <a:cxnSpLocks/>
          </p:cNvCxnSpPr>
          <p:nvPr/>
        </p:nvCxnSpPr>
        <p:spPr>
          <a:xfrm>
            <a:off x="4953000" y="2973141"/>
            <a:ext cx="120654" cy="278540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1855A4D-B0C7-22F6-DC7F-65F5067FD693}"/>
              </a:ext>
            </a:extLst>
          </p:cNvPr>
          <p:cNvCxnSpPr>
            <a:cxnSpLocks/>
          </p:cNvCxnSpPr>
          <p:nvPr/>
        </p:nvCxnSpPr>
        <p:spPr>
          <a:xfrm>
            <a:off x="9308916" y="5070404"/>
            <a:ext cx="597084" cy="688139"/>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688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4F2C-AE55-89FA-53E5-3D704029439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7C58F1-5094-FF24-FBA5-C2C6A02CFF5C}"/>
              </a:ext>
            </a:extLst>
          </p:cNvPr>
          <p:cNvSpPr>
            <a:spLocks noGrp="1"/>
          </p:cNvSpPr>
          <p:nvPr>
            <p:ph type="sldNum" sz="quarter" idx="12"/>
          </p:nvPr>
        </p:nvSpPr>
        <p:spPr>
          <a:xfrm>
            <a:off x="274305" y="6404610"/>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7A623C1D-E82F-61C4-3354-48BB9947DA66}"/>
              </a:ext>
            </a:extLst>
          </p:cNvPr>
          <p:cNvSpPr>
            <a:spLocks noGrp="1"/>
          </p:cNvSpPr>
          <p:nvPr>
            <p:ph type="title"/>
          </p:nvPr>
        </p:nvSpPr>
        <p:spPr>
          <a:xfrm>
            <a:off x="174172" y="262111"/>
            <a:ext cx="10700657" cy="711343"/>
          </a:xfrm>
        </p:spPr>
        <p:txBody>
          <a:bodyPr/>
          <a:lstStyle/>
          <a:p>
            <a:r>
              <a:rPr lang="en-AU" sz="2000" dirty="0"/>
              <a:t>Escalation of the </a:t>
            </a:r>
            <a:r>
              <a:rPr lang="en-AU" sz="2000" b="1" dirty="0"/>
              <a:t>Iran War </a:t>
            </a:r>
            <a:r>
              <a:rPr lang="en-AU" sz="2000" dirty="0"/>
              <a:t>and </a:t>
            </a:r>
            <a:r>
              <a:rPr lang="en-AU" sz="2000" b="1" dirty="0"/>
              <a:t>Ukraine’s successful attacks on Russian oil &amp; gas facilities has pushed global energy prices higher in the past month. </a:t>
            </a:r>
            <a:endParaRPr lang="en-AU" sz="2000" b="0" i="1" dirty="0">
              <a:solidFill>
                <a:schemeClr val="accent1">
                  <a:lumMod val="75000"/>
                </a:schemeClr>
              </a:solidFill>
            </a:endParaRPr>
          </a:p>
        </p:txBody>
      </p:sp>
      <p:sp>
        <p:nvSpPr>
          <p:cNvPr id="10" name="TextBox 9">
            <a:extLst>
              <a:ext uri="{FF2B5EF4-FFF2-40B4-BE49-F238E27FC236}">
                <a16:creationId xmlns:a16="http://schemas.microsoft.com/office/drawing/2014/main" id="{51FAAF4B-C792-7C60-EBD9-42EBA573CB21}"/>
              </a:ext>
            </a:extLst>
          </p:cNvPr>
          <p:cNvSpPr txBox="1"/>
          <p:nvPr/>
        </p:nvSpPr>
        <p:spPr>
          <a:xfrm>
            <a:off x="174172" y="1466786"/>
            <a:ext cx="3701142"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This is a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Global Energy Shock</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given that the Gulf States are key producers of Oil  and Liquid Natural Gas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Qatar is the world’s largest LNG producer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benchmark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Brent oil price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had peaked at US$118 per barrel at the end of March.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Currently Brent oil is circa US$ 88.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chemeClr val="accent1"/>
                </a:solidFill>
                <a:effectLst/>
                <a:uLnTx/>
                <a:uFillTx/>
                <a:latin typeface="Arial" panose="020B0604020202020204"/>
                <a:ea typeface="+mn-ea"/>
                <a:cs typeface="+mn-cs"/>
              </a:rPr>
              <a:t>Year To Date  price rise is now +</a:t>
            </a:r>
            <a:r>
              <a:rPr lang="en-AU" b="1" dirty="0">
                <a:solidFill>
                  <a:schemeClr val="accent1"/>
                </a:solidFill>
                <a:latin typeface="Arial" panose="020B0604020202020204"/>
              </a:rPr>
              <a:t>46</a:t>
            </a:r>
            <a:r>
              <a:rPr kumimoji="0" lang="en-AU" sz="1800" b="1" i="0" u="none" strike="noStrike" kern="1200" cap="none" spc="0" normalizeH="0" baseline="0" noProof="0" dirty="0">
                <a:ln>
                  <a:noFill/>
                </a:ln>
                <a:solidFill>
                  <a:schemeClr val="accent1"/>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Notably</a:t>
            </a: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 Europe’s LNG future prices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are  up </a:t>
            </a:r>
            <a:r>
              <a:rPr lang="en-AU" b="1" dirty="0">
                <a:solidFill>
                  <a:srgbClr val="FF0000"/>
                </a:solidFill>
                <a:latin typeface="Arial" panose="020B0604020202020204"/>
              </a:rPr>
              <a:t>102</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 % YTD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indicating supply concerns continue for Qatar &amp; Russia.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2C24F6AE-6BA7-96E9-DC13-81A52D0B17A1}"/>
              </a:ext>
            </a:extLst>
          </p:cNvPr>
          <p:cNvPicPr>
            <a:picLocks noChangeAspect="1"/>
          </p:cNvPicPr>
          <p:nvPr/>
        </p:nvPicPr>
        <p:blipFill>
          <a:blip r:embed="rId2"/>
          <a:stretch>
            <a:fillRect/>
          </a:stretch>
        </p:blipFill>
        <p:spPr>
          <a:xfrm>
            <a:off x="3875314" y="973454"/>
            <a:ext cx="8123203" cy="5848643"/>
          </a:xfrm>
          <a:prstGeom prst="rect">
            <a:avLst/>
          </a:prstGeom>
        </p:spPr>
      </p:pic>
      <p:pic>
        <p:nvPicPr>
          <p:cNvPr id="8" name="Picture 7">
            <a:extLst>
              <a:ext uri="{FF2B5EF4-FFF2-40B4-BE49-F238E27FC236}">
                <a16:creationId xmlns:a16="http://schemas.microsoft.com/office/drawing/2014/main" id="{CD6335B2-0ADA-A862-D31F-B0D474F0CCE3}"/>
              </a:ext>
            </a:extLst>
          </p:cNvPr>
          <p:cNvPicPr>
            <a:picLocks noChangeAspect="1"/>
          </p:cNvPicPr>
          <p:nvPr/>
        </p:nvPicPr>
        <p:blipFill>
          <a:blip r:embed="rId3"/>
          <a:stretch>
            <a:fillRect/>
          </a:stretch>
        </p:blipFill>
        <p:spPr>
          <a:xfrm>
            <a:off x="5616042" y="5558041"/>
            <a:ext cx="1960414" cy="762066"/>
          </a:xfrm>
          <a:prstGeom prst="rect">
            <a:avLst/>
          </a:prstGeom>
        </p:spPr>
      </p:pic>
      <p:pic>
        <p:nvPicPr>
          <p:cNvPr id="12" name="Picture 11">
            <a:extLst>
              <a:ext uri="{FF2B5EF4-FFF2-40B4-BE49-F238E27FC236}">
                <a16:creationId xmlns:a16="http://schemas.microsoft.com/office/drawing/2014/main" id="{543ACEC4-9304-0FFB-F0D2-B46E4132C4F2}"/>
              </a:ext>
            </a:extLst>
          </p:cNvPr>
          <p:cNvPicPr>
            <a:picLocks noChangeAspect="1"/>
          </p:cNvPicPr>
          <p:nvPr/>
        </p:nvPicPr>
        <p:blipFill>
          <a:blip r:embed="rId4"/>
          <a:stretch>
            <a:fillRect/>
          </a:stretch>
        </p:blipFill>
        <p:spPr>
          <a:xfrm>
            <a:off x="8337121" y="5558041"/>
            <a:ext cx="1483774" cy="1037848"/>
          </a:xfrm>
          <a:prstGeom prst="rect">
            <a:avLst/>
          </a:prstGeom>
        </p:spPr>
      </p:pic>
      <p:pic>
        <p:nvPicPr>
          <p:cNvPr id="15" name="Picture 14">
            <a:extLst>
              <a:ext uri="{FF2B5EF4-FFF2-40B4-BE49-F238E27FC236}">
                <a16:creationId xmlns:a16="http://schemas.microsoft.com/office/drawing/2014/main" id="{2F0FC9EB-5523-D9E1-C6C6-136A5EEB401F}"/>
              </a:ext>
            </a:extLst>
          </p:cNvPr>
          <p:cNvPicPr>
            <a:picLocks noChangeAspect="1"/>
          </p:cNvPicPr>
          <p:nvPr/>
        </p:nvPicPr>
        <p:blipFill>
          <a:blip r:embed="rId5"/>
          <a:stretch>
            <a:fillRect/>
          </a:stretch>
        </p:blipFill>
        <p:spPr>
          <a:xfrm>
            <a:off x="6195821" y="1538906"/>
            <a:ext cx="1475360" cy="932769"/>
          </a:xfrm>
          <a:prstGeom prst="rect">
            <a:avLst/>
          </a:prstGeom>
        </p:spPr>
      </p:pic>
      <p:pic>
        <p:nvPicPr>
          <p:cNvPr id="18" name="Picture 17">
            <a:extLst>
              <a:ext uri="{FF2B5EF4-FFF2-40B4-BE49-F238E27FC236}">
                <a16:creationId xmlns:a16="http://schemas.microsoft.com/office/drawing/2014/main" id="{76717BF3-2AF5-604C-BC97-DBBA4B9BDDF1}"/>
              </a:ext>
            </a:extLst>
          </p:cNvPr>
          <p:cNvPicPr>
            <a:picLocks noChangeAspect="1"/>
          </p:cNvPicPr>
          <p:nvPr/>
        </p:nvPicPr>
        <p:blipFill>
          <a:blip r:embed="rId6"/>
          <a:stretch>
            <a:fillRect/>
          </a:stretch>
        </p:blipFill>
        <p:spPr>
          <a:xfrm>
            <a:off x="7495159" y="2036912"/>
            <a:ext cx="1225402" cy="1012024"/>
          </a:xfrm>
          <a:prstGeom prst="rect">
            <a:avLst/>
          </a:prstGeom>
        </p:spPr>
      </p:pic>
      <p:pic>
        <p:nvPicPr>
          <p:cNvPr id="2" name="Picture 1">
            <a:extLst>
              <a:ext uri="{FF2B5EF4-FFF2-40B4-BE49-F238E27FC236}">
                <a16:creationId xmlns:a16="http://schemas.microsoft.com/office/drawing/2014/main" id="{0012BDE5-4209-1529-6C45-9FB8DD37B62B}"/>
              </a:ext>
            </a:extLst>
          </p:cNvPr>
          <p:cNvPicPr>
            <a:picLocks noChangeAspect="1"/>
          </p:cNvPicPr>
          <p:nvPr/>
        </p:nvPicPr>
        <p:blipFill>
          <a:blip r:embed="rId7"/>
          <a:stretch>
            <a:fillRect/>
          </a:stretch>
        </p:blipFill>
        <p:spPr>
          <a:xfrm>
            <a:off x="9543565" y="1478595"/>
            <a:ext cx="1631948" cy="3918857"/>
          </a:xfrm>
          <a:prstGeom prst="rect">
            <a:avLst/>
          </a:prstGeom>
        </p:spPr>
      </p:pic>
    </p:spTree>
    <p:extLst>
      <p:ext uri="{BB962C8B-B14F-4D97-AF65-F5344CB8AC3E}">
        <p14:creationId xmlns:p14="http://schemas.microsoft.com/office/powerpoint/2010/main" val="828306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9549-E421-99BB-17D4-C209FC0F7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692B8B-ABDC-F4CC-C731-DE0A13910C30}"/>
              </a:ext>
            </a:extLst>
          </p:cNvPr>
          <p:cNvSpPr>
            <a:spLocks noGrp="1"/>
          </p:cNvSpPr>
          <p:nvPr>
            <p:ph type="title"/>
          </p:nvPr>
        </p:nvSpPr>
        <p:spPr>
          <a:xfrm>
            <a:off x="384836" y="285904"/>
            <a:ext cx="10638558" cy="548943"/>
          </a:xfrm>
        </p:spPr>
        <p:txBody>
          <a:bodyPr/>
          <a:lstStyle/>
          <a:p>
            <a:r>
              <a:rPr lang="en-AU" altLang="en-US" sz="2000" dirty="0">
                <a:solidFill>
                  <a:srgbClr val="0000FF"/>
                </a:solidFill>
              </a:rPr>
              <a:t>US Consumer Inflation </a:t>
            </a:r>
            <a:r>
              <a:rPr lang="en-AU" altLang="en-US" sz="2000" dirty="0">
                <a:solidFill>
                  <a:schemeClr val="tx1"/>
                </a:solidFill>
              </a:rPr>
              <a:t>has </a:t>
            </a:r>
            <a:r>
              <a:rPr lang="en-AU" altLang="en-US" sz="2000" dirty="0">
                <a:solidFill>
                  <a:srgbClr val="006600"/>
                </a:solidFill>
              </a:rPr>
              <a:t>moderated</a:t>
            </a:r>
            <a:r>
              <a:rPr lang="en-AU" altLang="en-US" sz="2000" dirty="0">
                <a:solidFill>
                  <a:schemeClr val="tx1"/>
                </a:solidFill>
              </a:rPr>
              <a:t>  given  lower energy prices in June &amp; July. </a:t>
            </a:r>
            <a:br>
              <a:rPr lang="en-AU" altLang="en-US" sz="2000" dirty="0">
                <a:solidFill>
                  <a:schemeClr val="tx1"/>
                </a:solidFill>
              </a:rPr>
            </a:br>
            <a:r>
              <a:rPr lang="en-AU" altLang="en-US" sz="2000" i="1" dirty="0">
                <a:solidFill>
                  <a:srgbClr val="FF0000"/>
                </a:solidFill>
              </a:rPr>
              <a:t>Recent escalation in the Iran War </a:t>
            </a:r>
            <a:r>
              <a:rPr lang="en-AU" altLang="en-US" sz="2000" b="0" i="1" dirty="0">
                <a:solidFill>
                  <a:schemeClr val="tx1"/>
                </a:solidFill>
              </a:rPr>
              <a:t>suggests this may be only a brief reprieve.</a:t>
            </a:r>
            <a:endParaRPr lang="en-AU" sz="1800" b="0" i="1" dirty="0">
              <a:solidFill>
                <a:schemeClr val="tx1"/>
              </a:solidFill>
            </a:endParaRPr>
          </a:p>
        </p:txBody>
      </p:sp>
      <p:sp>
        <p:nvSpPr>
          <p:cNvPr id="4" name="Slide Number Placeholder 3">
            <a:extLst>
              <a:ext uri="{FF2B5EF4-FFF2-40B4-BE49-F238E27FC236}">
                <a16:creationId xmlns:a16="http://schemas.microsoft.com/office/drawing/2014/main" id="{58B3FBA7-27F2-9B53-ECE0-A39C820047BC}"/>
              </a:ext>
            </a:extLst>
          </p:cNvPr>
          <p:cNvSpPr>
            <a:spLocks noGrp="1"/>
          </p:cNvSpPr>
          <p:nvPr>
            <p:ph type="sldNum" sz="quarter" idx="10"/>
          </p:nvPr>
        </p:nvSpPr>
        <p:spPr>
          <a:xfrm>
            <a:off x="11791950" y="6604635"/>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E935A1CD-5960-1EE0-721A-6B9AF870B9F2}"/>
              </a:ext>
            </a:extLst>
          </p:cNvPr>
          <p:cNvSpPr txBox="1"/>
          <p:nvPr/>
        </p:nvSpPr>
        <p:spPr>
          <a:xfrm>
            <a:off x="9850372" y="1100356"/>
            <a:ext cx="2070164" cy="30162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srgbClr val="7030A0"/>
                </a:solidFill>
                <a:effectLst/>
                <a:uLnTx/>
                <a:uFillTx/>
                <a:latin typeface="Arial" panose="020B0604020202020204"/>
                <a:ea typeface="+mn-ea"/>
                <a:cs typeface="+mn-cs"/>
              </a:rPr>
              <a:t>From  March to May , average monthly change in </a:t>
            </a:r>
            <a:r>
              <a:rPr kumimoji="0" lang="en-AU" sz="1800" b="1" i="1" u="none" strike="noStrike" kern="1200" cap="none" spc="0" normalizeH="0" baseline="0" noProof="0" dirty="0">
                <a:ln>
                  <a:noFill/>
                </a:ln>
                <a:solidFill>
                  <a:srgbClr val="0000FF"/>
                </a:solidFill>
                <a:effectLst/>
                <a:uLnTx/>
                <a:uFillTx/>
                <a:latin typeface="Arial" panose="020B0604020202020204"/>
                <a:ea typeface="+mn-ea"/>
                <a:cs typeface="+mn-cs"/>
              </a:rPr>
              <a:t>consumer prices </a:t>
            </a:r>
            <a:r>
              <a:rPr kumimoji="0" lang="en-AU" sz="1800" b="0" i="1" u="none" strike="noStrike" kern="1200" cap="none" spc="0" normalizeH="0" baseline="0" noProof="0" dirty="0">
                <a:ln>
                  <a:noFill/>
                </a:ln>
                <a:solidFill>
                  <a:srgbClr val="7030A0"/>
                </a:solidFill>
                <a:effectLst/>
                <a:uLnTx/>
                <a:uFillTx/>
                <a:latin typeface="Arial" panose="020B0604020202020204"/>
                <a:ea typeface="+mn-ea"/>
                <a:cs typeface="+mn-cs"/>
              </a:rPr>
              <a:t>was </a:t>
            </a:r>
            <a:r>
              <a:rPr kumimoji="0" lang="en-AU" sz="1800" b="1" i="1" u="none" strike="noStrike" kern="1200" cap="none" spc="0" normalizeH="0" baseline="0" noProof="0" dirty="0">
                <a:ln>
                  <a:noFill/>
                </a:ln>
                <a:solidFill>
                  <a:srgbClr val="7030A0"/>
                </a:solidFill>
                <a:effectLst/>
                <a:uLnTx/>
                <a:uFillTx/>
                <a:latin typeface="Arial" panose="020B0604020202020204"/>
                <a:ea typeface="+mn-ea"/>
                <a:cs typeface="+mn-cs"/>
              </a:rPr>
              <a:t>+ 0.6 %.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srgbClr val="FF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This implies that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US inflation had risen by an extra 0.9 %in the three months to May</a:t>
            </a:r>
          </a:p>
        </p:txBody>
      </p:sp>
      <p:sp>
        <p:nvSpPr>
          <p:cNvPr id="10" name="TextBox 9">
            <a:extLst>
              <a:ext uri="{FF2B5EF4-FFF2-40B4-BE49-F238E27FC236}">
                <a16:creationId xmlns:a16="http://schemas.microsoft.com/office/drawing/2014/main" id="{393448DA-4200-4A32-586A-925A52D1FB08}"/>
              </a:ext>
            </a:extLst>
          </p:cNvPr>
          <p:cNvSpPr txBox="1"/>
          <p:nvPr/>
        </p:nvSpPr>
        <p:spPr>
          <a:xfrm>
            <a:off x="9978960" y="4505186"/>
            <a:ext cx="207016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006600"/>
                </a:solidFill>
                <a:effectLst/>
                <a:uLnTx/>
                <a:uFillTx/>
                <a:latin typeface="Arial" panose="020B0604020202020204"/>
                <a:ea typeface="+mn-ea"/>
                <a:cs typeface="+mn-cs"/>
              </a:rPr>
              <a:t>Lower energy  prices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006600"/>
                </a:solidFill>
                <a:effectLst/>
                <a:uLnTx/>
                <a:uFillTx/>
                <a:latin typeface="Arial" panose="020B0604020202020204"/>
                <a:ea typeface="+mn-ea"/>
                <a:cs typeface="+mn-cs"/>
              </a:rPr>
              <a:t>June &amp; July reduced inflation</a:t>
            </a:r>
          </a:p>
        </p:txBody>
      </p:sp>
      <p:pic>
        <p:nvPicPr>
          <p:cNvPr id="12" name="Picture 11">
            <a:extLst>
              <a:ext uri="{FF2B5EF4-FFF2-40B4-BE49-F238E27FC236}">
                <a16:creationId xmlns:a16="http://schemas.microsoft.com/office/drawing/2014/main" id="{885D66D9-8B2F-9F71-87CC-43B54A38B46E}"/>
              </a:ext>
            </a:extLst>
          </p:cNvPr>
          <p:cNvPicPr>
            <a:picLocks noChangeAspect="1"/>
          </p:cNvPicPr>
          <p:nvPr/>
        </p:nvPicPr>
        <p:blipFill>
          <a:blip r:embed="rId2"/>
          <a:stretch>
            <a:fillRect/>
          </a:stretch>
        </p:blipFill>
        <p:spPr>
          <a:xfrm>
            <a:off x="271464" y="925286"/>
            <a:ext cx="9569804" cy="5758543"/>
          </a:xfrm>
          <a:prstGeom prst="rect">
            <a:avLst/>
          </a:prstGeom>
        </p:spPr>
      </p:pic>
      <p:pic>
        <p:nvPicPr>
          <p:cNvPr id="17" name="Picture 16">
            <a:extLst>
              <a:ext uri="{FF2B5EF4-FFF2-40B4-BE49-F238E27FC236}">
                <a16:creationId xmlns:a16="http://schemas.microsoft.com/office/drawing/2014/main" id="{042DAFF0-BF1E-AEA7-7195-A550058CB1EC}"/>
              </a:ext>
            </a:extLst>
          </p:cNvPr>
          <p:cNvPicPr>
            <a:picLocks noChangeAspect="1"/>
          </p:cNvPicPr>
          <p:nvPr/>
        </p:nvPicPr>
        <p:blipFill>
          <a:blip r:embed="rId3"/>
          <a:stretch>
            <a:fillRect/>
          </a:stretch>
        </p:blipFill>
        <p:spPr>
          <a:xfrm>
            <a:off x="4281908" y="4239677"/>
            <a:ext cx="2007078" cy="1259058"/>
          </a:xfrm>
          <a:prstGeom prst="rect">
            <a:avLst/>
          </a:prstGeom>
        </p:spPr>
      </p:pic>
      <p:pic>
        <p:nvPicPr>
          <p:cNvPr id="23" name="Picture 22">
            <a:extLst>
              <a:ext uri="{FF2B5EF4-FFF2-40B4-BE49-F238E27FC236}">
                <a16:creationId xmlns:a16="http://schemas.microsoft.com/office/drawing/2014/main" id="{0A5DCC9B-015F-784B-B90B-1A4607D15232}"/>
              </a:ext>
            </a:extLst>
          </p:cNvPr>
          <p:cNvPicPr>
            <a:picLocks noChangeAspect="1"/>
          </p:cNvPicPr>
          <p:nvPr/>
        </p:nvPicPr>
        <p:blipFill>
          <a:blip r:embed="rId4"/>
          <a:stretch>
            <a:fillRect/>
          </a:stretch>
        </p:blipFill>
        <p:spPr>
          <a:xfrm>
            <a:off x="4281908" y="1888927"/>
            <a:ext cx="2007078" cy="1259059"/>
          </a:xfrm>
          <a:prstGeom prst="rect">
            <a:avLst/>
          </a:prstGeom>
        </p:spPr>
      </p:pic>
      <p:cxnSp>
        <p:nvCxnSpPr>
          <p:cNvPr id="25" name="Straight Connector 24">
            <a:extLst>
              <a:ext uri="{FF2B5EF4-FFF2-40B4-BE49-F238E27FC236}">
                <a16:creationId xmlns:a16="http://schemas.microsoft.com/office/drawing/2014/main" id="{F0ED497E-20C6-D6F4-6122-0A8E5A39BB32}"/>
              </a:ext>
            </a:extLst>
          </p:cNvPr>
          <p:cNvCxnSpPr>
            <a:cxnSpLocks/>
          </p:cNvCxnSpPr>
          <p:nvPr/>
        </p:nvCxnSpPr>
        <p:spPr>
          <a:xfrm>
            <a:off x="6288986" y="1940622"/>
            <a:ext cx="0" cy="3558113"/>
          </a:xfrm>
          <a:prstGeom prst="line">
            <a:avLst/>
          </a:prstGeom>
          <a:ln w="50800">
            <a:prstDash val="sysDash"/>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6D9B7E9-8BCD-B985-4D30-ACF87F9D3F5E}"/>
              </a:ext>
            </a:extLst>
          </p:cNvPr>
          <p:cNvCxnSpPr/>
          <p:nvPr/>
        </p:nvCxnSpPr>
        <p:spPr>
          <a:xfrm flipH="1" flipV="1">
            <a:off x="8980714" y="4869206"/>
            <a:ext cx="860554" cy="203537"/>
          </a:xfrm>
          <a:prstGeom prst="straightConnector1">
            <a:avLst/>
          </a:prstGeom>
          <a:ln w="5080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C676027-A281-78CE-ADE1-71557FFCDFE8}"/>
              </a:ext>
            </a:extLst>
          </p:cNvPr>
          <p:cNvCxnSpPr/>
          <p:nvPr/>
        </p:nvCxnSpPr>
        <p:spPr>
          <a:xfrm flipH="1" flipV="1">
            <a:off x="9410991" y="4354286"/>
            <a:ext cx="430277" cy="751064"/>
          </a:xfrm>
          <a:prstGeom prst="straightConnector1">
            <a:avLst/>
          </a:prstGeom>
          <a:ln w="5080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9E5B847-489E-E3E1-7D5A-988F066D6660}"/>
              </a:ext>
            </a:extLst>
          </p:cNvPr>
          <p:cNvCxnSpPr/>
          <p:nvPr/>
        </p:nvCxnSpPr>
        <p:spPr>
          <a:xfrm flipH="1" flipV="1">
            <a:off x="8164286" y="2852057"/>
            <a:ext cx="1676982" cy="295929"/>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492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555FF-BF44-ADFA-4E1D-E7772C643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F75EC-26EF-1814-4783-467E0A99B7CB}"/>
              </a:ext>
            </a:extLst>
          </p:cNvPr>
          <p:cNvSpPr>
            <a:spLocks noGrp="1"/>
          </p:cNvSpPr>
          <p:nvPr>
            <p:ph type="title"/>
          </p:nvPr>
        </p:nvSpPr>
        <p:spPr>
          <a:xfrm>
            <a:off x="298926" y="259127"/>
            <a:ext cx="10086046" cy="548943"/>
          </a:xfrm>
        </p:spPr>
        <p:txBody>
          <a:bodyPr/>
          <a:lstStyle/>
          <a:p>
            <a:r>
              <a:rPr lang="en-AU" altLang="en-US" sz="2000" dirty="0">
                <a:solidFill>
                  <a:schemeClr val="tx1"/>
                </a:solidFill>
              </a:rPr>
              <a:t>US consumer inflation for July came in as expected. </a:t>
            </a:r>
            <a:r>
              <a:rPr lang="en-AU" altLang="en-US" sz="2000" i="1" dirty="0">
                <a:solidFill>
                  <a:srgbClr val="0000FF"/>
                </a:solidFill>
              </a:rPr>
              <a:t>Headline CPI annual inflation </a:t>
            </a:r>
            <a:r>
              <a:rPr lang="en-AU" altLang="en-US" sz="2000" b="0" i="1" dirty="0">
                <a:solidFill>
                  <a:schemeClr val="tx1"/>
                </a:solidFill>
              </a:rPr>
              <a:t>edge lower from 3.5 % to 3.4 %.   Core inflation came down from 2.6 % to 2.5 %</a:t>
            </a:r>
            <a:endParaRPr lang="en-AU" sz="1800" i="1" dirty="0">
              <a:solidFill>
                <a:schemeClr val="tx1"/>
              </a:solidFill>
            </a:endParaRPr>
          </a:p>
        </p:txBody>
      </p:sp>
      <p:sp>
        <p:nvSpPr>
          <p:cNvPr id="4" name="Slide Number Placeholder 3">
            <a:extLst>
              <a:ext uri="{FF2B5EF4-FFF2-40B4-BE49-F238E27FC236}">
                <a16:creationId xmlns:a16="http://schemas.microsoft.com/office/drawing/2014/main" id="{146E3451-F697-82ED-29F4-8BBC14FD3BDE}"/>
              </a:ext>
            </a:extLst>
          </p:cNvPr>
          <p:cNvSpPr>
            <a:spLocks noGrp="1"/>
          </p:cNvSpPr>
          <p:nvPr>
            <p:ph type="sldNum" sz="quarter" idx="10"/>
          </p:nvPr>
        </p:nvSpPr>
        <p:spPr>
          <a:xfrm>
            <a:off x="11791950" y="6604635"/>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94184DDD-5948-F56A-9171-6D332D5D1E27}"/>
              </a:ext>
            </a:extLst>
          </p:cNvPr>
          <p:cNvPicPr>
            <a:picLocks noChangeAspect="1"/>
          </p:cNvPicPr>
          <p:nvPr/>
        </p:nvPicPr>
        <p:blipFill>
          <a:blip r:embed="rId2"/>
          <a:stretch>
            <a:fillRect/>
          </a:stretch>
        </p:blipFill>
        <p:spPr>
          <a:xfrm>
            <a:off x="1925902" y="828037"/>
            <a:ext cx="8056297" cy="5881513"/>
          </a:xfrm>
          <a:prstGeom prst="rect">
            <a:avLst/>
          </a:prstGeom>
        </p:spPr>
      </p:pic>
      <p:pic>
        <p:nvPicPr>
          <p:cNvPr id="10" name="Picture 9">
            <a:extLst>
              <a:ext uri="{FF2B5EF4-FFF2-40B4-BE49-F238E27FC236}">
                <a16:creationId xmlns:a16="http://schemas.microsoft.com/office/drawing/2014/main" id="{5ABD1FE4-B9C6-05C5-9786-1BBE8F202D2D}"/>
              </a:ext>
            </a:extLst>
          </p:cNvPr>
          <p:cNvPicPr>
            <a:picLocks noChangeAspect="1"/>
          </p:cNvPicPr>
          <p:nvPr/>
        </p:nvPicPr>
        <p:blipFill>
          <a:blip r:embed="rId3"/>
          <a:stretch>
            <a:fillRect/>
          </a:stretch>
        </p:blipFill>
        <p:spPr>
          <a:xfrm>
            <a:off x="7767781" y="3768792"/>
            <a:ext cx="898131" cy="476637"/>
          </a:xfrm>
          <a:prstGeom prst="rect">
            <a:avLst/>
          </a:prstGeom>
        </p:spPr>
      </p:pic>
      <p:pic>
        <p:nvPicPr>
          <p:cNvPr id="12" name="Picture 11">
            <a:extLst>
              <a:ext uri="{FF2B5EF4-FFF2-40B4-BE49-F238E27FC236}">
                <a16:creationId xmlns:a16="http://schemas.microsoft.com/office/drawing/2014/main" id="{3B7CA104-91C8-71F6-940D-F48639557940}"/>
              </a:ext>
            </a:extLst>
          </p:cNvPr>
          <p:cNvPicPr>
            <a:picLocks noChangeAspect="1"/>
          </p:cNvPicPr>
          <p:nvPr/>
        </p:nvPicPr>
        <p:blipFill>
          <a:blip r:embed="rId4"/>
          <a:stretch>
            <a:fillRect/>
          </a:stretch>
        </p:blipFill>
        <p:spPr>
          <a:xfrm>
            <a:off x="4159235" y="5651991"/>
            <a:ext cx="1030313" cy="755944"/>
          </a:xfrm>
          <a:prstGeom prst="rect">
            <a:avLst/>
          </a:prstGeom>
        </p:spPr>
      </p:pic>
      <p:pic>
        <p:nvPicPr>
          <p:cNvPr id="15" name="Picture 14">
            <a:extLst>
              <a:ext uri="{FF2B5EF4-FFF2-40B4-BE49-F238E27FC236}">
                <a16:creationId xmlns:a16="http://schemas.microsoft.com/office/drawing/2014/main" id="{388CA980-E483-0270-E405-866506D0ABEF}"/>
              </a:ext>
            </a:extLst>
          </p:cNvPr>
          <p:cNvPicPr>
            <a:picLocks noChangeAspect="1"/>
          </p:cNvPicPr>
          <p:nvPr/>
        </p:nvPicPr>
        <p:blipFill>
          <a:blip r:embed="rId5"/>
          <a:stretch>
            <a:fillRect/>
          </a:stretch>
        </p:blipFill>
        <p:spPr>
          <a:xfrm>
            <a:off x="3563810" y="2453751"/>
            <a:ext cx="1444877" cy="1030313"/>
          </a:xfrm>
          <a:prstGeom prst="rect">
            <a:avLst/>
          </a:prstGeom>
        </p:spPr>
      </p:pic>
      <p:sp>
        <p:nvSpPr>
          <p:cNvPr id="3" name="TextBox 2">
            <a:extLst>
              <a:ext uri="{FF2B5EF4-FFF2-40B4-BE49-F238E27FC236}">
                <a16:creationId xmlns:a16="http://schemas.microsoft.com/office/drawing/2014/main" id="{5CFF26B7-80AD-3C96-5769-DAF91F71C065}"/>
              </a:ext>
            </a:extLst>
          </p:cNvPr>
          <p:cNvSpPr txBox="1"/>
          <p:nvPr/>
        </p:nvSpPr>
        <p:spPr>
          <a:xfrm>
            <a:off x="9981409" y="2983545"/>
            <a:ext cx="1811332" cy="2800767"/>
          </a:xfrm>
          <a:prstGeom prst="rect">
            <a:avLst/>
          </a:prstGeom>
          <a:noFill/>
          <a:ln w="38100">
            <a:solidFill>
              <a:srgbClr val="FF0000"/>
            </a:solidFill>
          </a:ln>
        </p:spPr>
        <p:txBody>
          <a:bodyPr wrap="square" rtlCol="0">
            <a:spAutoFit/>
          </a:bodyPr>
          <a:lstStyle/>
          <a:p>
            <a:pPr algn="ctr"/>
            <a:r>
              <a:rPr lang="en-AU" dirty="0"/>
              <a:t>5 year average</a:t>
            </a:r>
          </a:p>
          <a:p>
            <a:pPr algn="ctr"/>
            <a:r>
              <a:rPr lang="en-AU" sz="1600" dirty="0"/>
              <a:t>from June 2021 to June 2026</a:t>
            </a:r>
          </a:p>
          <a:p>
            <a:endParaRPr lang="en-AU" dirty="0"/>
          </a:p>
          <a:p>
            <a:pPr algn="ctr"/>
            <a:r>
              <a:rPr lang="en-AU" b="1" dirty="0">
                <a:solidFill>
                  <a:srgbClr val="0000FF"/>
                </a:solidFill>
              </a:rPr>
              <a:t>Headline CPI</a:t>
            </a:r>
          </a:p>
          <a:p>
            <a:pPr algn="ctr"/>
            <a:r>
              <a:rPr lang="en-AU" b="1" dirty="0">
                <a:solidFill>
                  <a:srgbClr val="0000FF"/>
                </a:solidFill>
              </a:rPr>
              <a:t>    4.5 %</a:t>
            </a:r>
          </a:p>
          <a:p>
            <a:pPr algn="ctr"/>
            <a:endParaRPr lang="en-AU" b="1" dirty="0"/>
          </a:p>
          <a:p>
            <a:pPr algn="ctr"/>
            <a:r>
              <a:rPr lang="en-AU" b="1" dirty="0"/>
              <a:t>Core CPI</a:t>
            </a:r>
          </a:p>
          <a:p>
            <a:pPr algn="ctr"/>
            <a:r>
              <a:rPr lang="en-AU" b="1" dirty="0"/>
              <a:t>4.2 %</a:t>
            </a:r>
          </a:p>
          <a:p>
            <a:pPr algn="ctr"/>
            <a:endParaRPr lang="en-AU" b="1" dirty="0"/>
          </a:p>
        </p:txBody>
      </p:sp>
    </p:spTree>
    <p:extLst>
      <p:ext uri="{BB962C8B-B14F-4D97-AF65-F5344CB8AC3E}">
        <p14:creationId xmlns:p14="http://schemas.microsoft.com/office/powerpoint/2010/main" val="1244707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7B5E0-0BED-4E7D-F8B7-8CD3AF9FA2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6F14AE-C307-347E-5C6C-67364E2B4AEF}"/>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2BD46340-32B8-F495-4779-B60A6245159F}"/>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BEB2BBE4-DA4B-C379-8141-EFD7F0D79244}"/>
              </a:ext>
            </a:extLst>
          </p:cNvPr>
          <p:cNvSpPr>
            <a:spLocks noGrp="1"/>
          </p:cNvSpPr>
          <p:nvPr>
            <p:ph type="title"/>
          </p:nvPr>
        </p:nvSpPr>
        <p:spPr>
          <a:xfrm>
            <a:off x="195490" y="340431"/>
            <a:ext cx="9917340" cy="584855"/>
          </a:xfrm>
        </p:spPr>
        <p:txBody>
          <a:bodyPr/>
          <a:lstStyle/>
          <a:p>
            <a:r>
              <a:rPr lang="en-US" sz="2000" dirty="0">
                <a:solidFill>
                  <a:schemeClr val="tx1"/>
                </a:solidFill>
                <a:latin typeface="+mn-lt"/>
              </a:rPr>
              <a:t>Federal Reserve Chair Kevin Warsh talks tough on  inflation at July’s meeting.</a:t>
            </a:r>
            <a:br>
              <a:rPr lang="en-US" sz="2000" dirty="0">
                <a:solidFill>
                  <a:schemeClr val="tx1"/>
                </a:solidFill>
                <a:latin typeface="+mn-lt"/>
              </a:rPr>
            </a:br>
            <a:r>
              <a:rPr lang="en-US" sz="2000" dirty="0">
                <a:solidFill>
                  <a:srgbClr val="7030A0"/>
                </a:solidFill>
                <a:latin typeface="+mn-lt"/>
              </a:rPr>
              <a:t>Notably 3 FED policymakers out of the 12 wanted to raise US interest rates</a:t>
            </a:r>
          </a:p>
        </p:txBody>
      </p:sp>
      <p:sp>
        <p:nvSpPr>
          <p:cNvPr id="3" name="TextBox 2">
            <a:extLst>
              <a:ext uri="{FF2B5EF4-FFF2-40B4-BE49-F238E27FC236}">
                <a16:creationId xmlns:a16="http://schemas.microsoft.com/office/drawing/2014/main" id="{EE7F259E-1EE9-AC33-F237-DAA44F92FCEA}"/>
              </a:ext>
            </a:extLst>
          </p:cNvPr>
          <p:cNvSpPr txBox="1"/>
          <p:nvPr/>
        </p:nvSpPr>
        <p:spPr>
          <a:xfrm>
            <a:off x="859972" y="1523272"/>
            <a:ext cx="10853056" cy="4893647"/>
          </a:xfrm>
          <a:prstGeom prst="rect">
            <a:avLst/>
          </a:prstGeom>
          <a:noFill/>
        </p:spPr>
        <p:txBody>
          <a:bodyPr wrap="square">
            <a:spAutoFit/>
          </a:bodyPr>
          <a:lstStyle/>
          <a:p>
            <a:r>
              <a:rPr lang="en-AU" sz="2400" dirty="0"/>
              <a:t>“ …. </a:t>
            </a:r>
            <a:r>
              <a:rPr lang="en-AU" sz="2400" i="1" dirty="0"/>
              <a:t>For some households, businesses, and market professionals, </a:t>
            </a:r>
            <a:r>
              <a:rPr lang="en-AU" sz="2400" b="1" i="1" dirty="0">
                <a:solidFill>
                  <a:srgbClr val="FF0000"/>
                </a:solidFill>
              </a:rPr>
              <a:t>five years of high inflation have left a mistaken impression that is hard to shake</a:t>
            </a:r>
            <a:r>
              <a:rPr lang="en-AU" sz="2400" i="1" dirty="0"/>
              <a:t>: that the </a:t>
            </a:r>
            <a:r>
              <a:rPr lang="en-AU" sz="2400" b="1" i="1" dirty="0">
                <a:solidFill>
                  <a:schemeClr val="accent1">
                    <a:lumMod val="75000"/>
                  </a:schemeClr>
                </a:solidFill>
              </a:rPr>
              <a:t>Fed’s implicit inflation target was somehow above 2 percent. </a:t>
            </a:r>
          </a:p>
          <a:p>
            <a:endParaRPr lang="en-AU" sz="2400" i="1" dirty="0">
              <a:solidFill>
                <a:srgbClr val="7030A0"/>
              </a:solidFill>
            </a:endParaRPr>
          </a:p>
          <a:p>
            <a:r>
              <a:rPr lang="en-AU" sz="2400" i="1" dirty="0"/>
              <a:t>Let me reiterate: </a:t>
            </a:r>
            <a:r>
              <a:rPr lang="en-AU" sz="2400" b="1" i="1" dirty="0">
                <a:solidFill>
                  <a:srgbClr val="0000FF"/>
                </a:solidFill>
              </a:rPr>
              <a:t>There is no soft inflation target, </a:t>
            </a:r>
            <a:r>
              <a:rPr lang="en-AU" sz="2400" i="1" dirty="0"/>
              <a:t>there is no soft implicit target —not on this Committee’s watch. </a:t>
            </a:r>
            <a:r>
              <a:rPr lang="en-AU" sz="2400" b="1" i="1" dirty="0"/>
              <a:t>There is only a target, and it is </a:t>
            </a:r>
          </a:p>
          <a:p>
            <a:r>
              <a:rPr lang="en-AU" sz="2400" b="1" i="1" dirty="0"/>
              <a:t>2 percent. </a:t>
            </a:r>
          </a:p>
          <a:p>
            <a:endParaRPr lang="en-AU" sz="2400" i="1" dirty="0"/>
          </a:p>
          <a:p>
            <a:r>
              <a:rPr lang="en-AU" sz="2400" i="1" dirty="0"/>
              <a:t>Not one of my FOMC colleagues is under any illusion. We have begun a new chapter and we understand that the five-plus years of inflation above target cannot be cured in nine   weeks—or by a single month of modest price decreases. ”</a:t>
            </a:r>
            <a:endParaRPr lang="en-AU" sz="2800" b="1" i="1" dirty="0"/>
          </a:p>
          <a:p>
            <a:pPr algn="r"/>
            <a:r>
              <a:rPr lang="en-AU" sz="1200" dirty="0"/>
              <a:t>‘FED Chairman Warsh’s Press Conference Opening Statement    July 29,.</a:t>
            </a:r>
          </a:p>
        </p:txBody>
      </p:sp>
    </p:spTree>
    <p:extLst>
      <p:ext uri="{BB962C8B-B14F-4D97-AF65-F5344CB8AC3E}">
        <p14:creationId xmlns:p14="http://schemas.microsoft.com/office/powerpoint/2010/main" val="3026147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CF9BF-8662-4B64-4C0D-4E10487C8C8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9E28BB-2263-077B-A36E-DCD1039C39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8326E268-B39F-D7A3-E11B-1CBFB62E0131}"/>
              </a:ext>
            </a:extLst>
          </p:cNvPr>
          <p:cNvSpPr>
            <a:spLocks noGrp="1"/>
          </p:cNvSpPr>
          <p:nvPr>
            <p:ph type="title"/>
          </p:nvPr>
        </p:nvSpPr>
        <p:spPr>
          <a:xfrm>
            <a:off x="194172" y="258035"/>
            <a:ext cx="10364972" cy="776565"/>
          </a:xfrm>
        </p:spPr>
        <p:txBody>
          <a:bodyPr/>
          <a:lstStyle/>
          <a:p>
            <a:r>
              <a:rPr lang="en-AU" sz="2000" dirty="0"/>
              <a:t>Global inflation measures are well above the central banks’ circa 2% inflation targets.</a:t>
            </a:r>
            <a:r>
              <a:rPr lang="en-AU" sz="2000" b="0" dirty="0"/>
              <a:t> </a:t>
            </a:r>
            <a:br>
              <a:rPr lang="en-AU" sz="2000" b="0" dirty="0"/>
            </a:br>
            <a:r>
              <a:rPr lang="en-AU" sz="2000" i="1" dirty="0">
                <a:solidFill>
                  <a:srgbClr val="7030A0"/>
                </a:solidFill>
              </a:rPr>
              <a:t>Hence interest rate rises are being considered by central banks to contain inflation.</a:t>
            </a:r>
          </a:p>
        </p:txBody>
      </p:sp>
      <p:sp>
        <p:nvSpPr>
          <p:cNvPr id="10" name="TextBox 9">
            <a:extLst>
              <a:ext uri="{FF2B5EF4-FFF2-40B4-BE49-F238E27FC236}">
                <a16:creationId xmlns:a16="http://schemas.microsoft.com/office/drawing/2014/main" id="{5DFF95FF-6083-2754-1E3F-C6578D0D1B09}"/>
              </a:ext>
            </a:extLst>
          </p:cNvPr>
          <p:cNvSpPr txBox="1"/>
          <p:nvPr/>
        </p:nvSpPr>
        <p:spPr>
          <a:xfrm>
            <a:off x="74428" y="5399636"/>
            <a:ext cx="1811332"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Source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Australian Bureau of Statistics,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Federal Reserve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 St Louis , China NBS  and </a:t>
            </a:r>
            <a:r>
              <a:rPr kumimoji="0" lang="en-AU" sz="1200" b="0" i="0" u="none" strike="noStrike" kern="1200" cap="none" spc="0" normalizeH="0" baseline="0" noProof="0" dirty="0" err="1">
                <a:ln>
                  <a:noFill/>
                </a:ln>
                <a:solidFill>
                  <a:prstClr val="black"/>
                </a:solidFill>
                <a:effectLst/>
                <a:uLnTx/>
                <a:uFillTx/>
                <a:latin typeface="Arial" panose="020B0604020202020204"/>
                <a:ea typeface="Calibri"/>
                <a:cs typeface="Calibri"/>
              </a:rPr>
              <a:t>Datastream</a:t>
            </a: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 </a:t>
            </a:r>
          </a:p>
        </p:txBody>
      </p:sp>
      <p:sp>
        <p:nvSpPr>
          <p:cNvPr id="2" name="TextBox 1">
            <a:extLst>
              <a:ext uri="{FF2B5EF4-FFF2-40B4-BE49-F238E27FC236}">
                <a16:creationId xmlns:a16="http://schemas.microsoft.com/office/drawing/2014/main" id="{AB1C4451-3A54-16A5-4E6A-E543DEF3176C}"/>
              </a:ext>
            </a:extLst>
          </p:cNvPr>
          <p:cNvSpPr txBox="1"/>
          <p:nvPr/>
        </p:nvSpPr>
        <p:spPr>
          <a:xfrm>
            <a:off x="10306240" y="2895599"/>
            <a:ext cx="1811332" cy="2277547"/>
          </a:xfrm>
          <a:prstGeom prst="rect">
            <a:avLst/>
          </a:prstGeom>
          <a:noFill/>
          <a:ln w="38100">
            <a:solidFill>
              <a:srgbClr val="FF0000"/>
            </a:solidFill>
          </a:ln>
        </p:spPr>
        <p:txBody>
          <a:bodyPr wrap="square" rtlCol="0">
            <a:spAutoFit/>
          </a:bodyPr>
          <a:lstStyle/>
          <a:p>
            <a:r>
              <a:rPr lang="en-AU" dirty="0"/>
              <a:t>5 year average</a:t>
            </a:r>
          </a:p>
          <a:p>
            <a:r>
              <a:rPr lang="en-AU" sz="1600" dirty="0"/>
              <a:t>since June 2021</a:t>
            </a:r>
          </a:p>
          <a:p>
            <a:endParaRPr lang="en-AU" dirty="0"/>
          </a:p>
          <a:p>
            <a:pPr algn="ctr"/>
            <a:r>
              <a:rPr lang="en-AU" b="1" dirty="0">
                <a:solidFill>
                  <a:srgbClr val="006600"/>
                </a:solidFill>
              </a:rPr>
              <a:t>Aust   4.3%</a:t>
            </a:r>
          </a:p>
          <a:p>
            <a:pPr algn="ctr"/>
            <a:endParaRPr lang="en-AU" b="1" dirty="0"/>
          </a:p>
          <a:p>
            <a:pPr algn="ctr"/>
            <a:r>
              <a:rPr lang="en-AU" b="1" dirty="0">
                <a:solidFill>
                  <a:srgbClr val="0000FF"/>
                </a:solidFill>
              </a:rPr>
              <a:t>USA    4.5 %</a:t>
            </a:r>
          </a:p>
          <a:p>
            <a:pPr algn="ctr"/>
            <a:endParaRPr lang="en-AU" b="1" dirty="0"/>
          </a:p>
          <a:p>
            <a:pPr algn="ctr"/>
            <a:r>
              <a:rPr lang="en-AU" b="1" dirty="0">
                <a:solidFill>
                  <a:schemeClr val="accent1">
                    <a:lumMod val="75000"/>
                  </a:schemeClr>
                </a:solidFill>
              </a:rPr>
              <a:t>Europe 4.8 %</a:t>
            </a:r>
          </a:p>
        </p:txBody>
      </p:sp>
      <p:pic>
        <p:nvPicPr>
          <p:cNvPr id="9" name="Picture 8">
            <a:extLst>
              <a:ext uri="{FF2B5EF4-FFF2-40B4-BE49-F238E27FC236}">
                <a16:creationId xmlns:a16="http://schemas.microsoft.com/office/drawing/2014/main" id="{671CDBD9-59C6-13E2-210F-4E8E52351D4F}"/>
              </a:ext>
            </a:extLst>
          </p:cNvPr>
          <p:cNvPicPr>
            <a:picLocks noChangeAspect="1"/>
          </p:cNvPicPr>
          <p:nvPr/>
        </p:nvPicPr>
        <p:blipFill>
          <a:blip r:embed="rId2"/>
          <a:stretch>
            <a:fillRect/>
          </a:stretch>
        </p:blipFill>
        <p:spPr>
          <a:xfrm>
            <a:off x="1885760" y="925286"/>
            <a:ext cx="8227063" cy="5770319"/>
          </a:xfrm>
          <a:prstGeom prst="rect">
            <a:avLst/>
          </a:prstGeom>
        </p:spPr>
      </p:pic>
      <p:pic>
        <p:nvPicPr>
          <p:cNvPr id="12" name="Picture 11">
            <a:extLst>
              <a:ext uri="{FF2B5EF4-FFF2-40B4-BE49-F238E27FC236}">
                <a16:creationId xmlns:a16="http://schemas.microsoft.com/office/drawing/2014/main" id="{52FF9E09-B290-9755-83B6-102BD745377F}"/>
              </a:ext>
            </a:extLst>
          </p:cNvPr>
          <p:cNvPicPr>
            <a:picLocks noChangeAspect="1"/>
          </p:cNvPicPr>
          <p:nvPr/>
        </p:nvPicPr>
        <p:blipFill>
          <a:blip r:embed="rId3"/>
          <a:stretch>
            <a:fillRect/>
          </a:stretch>
        </p:blipFill>
        <p:spPr>
          <a:xfrm>
            <a:off x="4199271" y="3187207"/>
            <a:ext cx="45719" cy="2987299"/>
          </a:xfrm>
          <a:prstGeom prst="rect">
            <a:avLst/>
          </a:prstGeom>
        </p:spPr>
      </p:pic>
    </p:spTree>
    <p:extLst>
      <p:ext uri="{BB962C8B-B14F-4D97-AF65-F5344CB8AC3E}">
        <p14:creationId xmlns:p14="http://schemas.microsoft.com/office/powerpoint/2010/main" val="722000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E567C-F310-851F-2169-B8AB0EDFF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0D875E-39F1-7D70-D758-A3C555EA5A02}"/>
              </a:ext>
            </a:extLst>
          </p:cNvPr>
          <p:cNvSpPr>
            <a:spLocks noGrp="1"/>
          </p:cNvSpPr>
          <p:nvPr>
            <p:ph type="title"/>
          </p:nvPr>
        </p:nvSpPr>
        <p:spPr>
          <a:xfrm>
            <a:off x="108857" y="244162"/>
            <a:ext cx="10820400" cy="909724"/>
          </a:xfrm>
        </p:spPr>
        <p:txBody>
          <a:bodyPr/>
          <a:lstStyle/>
          <a:p>
            <a:r>
              <a:rPr lang="en-AU" sz="2000" dirty="0"/>
              <a:t>Federal Reserve’s July meeting kept the </a:t>
            </a:r>
            <a:r>
              <a:rPr lang="en-AU" sz="2000" dirty="0">
                <a:solidFill>
                  <a:srgbClr val="0000FF"/>
                </a:solidFill>
              </a:rPr>
              <a:t>cash interest rate steady at 3.5 % to 3.75 %</a:t>
            </a:r>
            <a:r>
              <a:rPr lang="en-AU" sz="2000" dirty="0"/>
              <a:t>. </a:t>
            </a:r>
            <a:r>
              <a:rPr kumimoji="0" lang="en-AU" sz="2000" b="1" i="1" u="none" strike="noStrike" kern="1200" cap="none" spc="0" normalizeH="0" baseline="0" noProof="0" dirty="0">
                <a:ln>
                  <a:noFill/>
                </a:ln>
                <a:solidFill>
                  <a:srgbClr val="D86018"/>
                </a:solidFill>
                <a:effectLst/>
                <a:uLnTx/>
                <a:uFillTx/>
                <a:latin typeface="Arial" panose="020B0604020202020204"/>
                <a:ea typeface="+mj-ea"/>
                <a:cs typeface="+mj-cs"/>
              </a:rPr>
              <a:t>Bond market</a:t>
            </a:r>
            <a:r>
              <a:rPr lang="en-AU" sz="2000" i="1" dirty="0">
                <a:solidFill>
                  <a:srgbClr val="FF0000"/>
                </a:solidFill>
                <a:latin typeface="Arial" panose="020B0604020202020204"/>
              </a:rPr>
              <a:t> </a:t>
            </a:r>
            <a:r>
              <a:rPr lang="en-AU" sz="2000" b="0" i="1" dirty="0">
                <a:solidFill>
                  <a:schemeClr val="tx1"/>
                </a:solidFill>
                <a:latin typeface="Arial" panose="020B0604020202020204"/>
              </a:rPr>
              <a:t>is  </a:t>
            </a:r>
            <a:r>
              <a:rPr lang="en-AU" sz="2000" b="0" i="1" dirty="0">
                <a:solidFill>
                  <a:schemeClr val="tx1"/>
                </a:solidFill>
              </a:rPr>
              <a:t>suggesting that the FED should be raising interest rates this year. </a:t>
            </a:r>
            <a:endParaRPr lang="en-AU" sz="2000" b="0" dirty="0">
              <a:solidFill>
                <a:schemeClr val="tx1"/>
              </a:solidFill>
            </a:endParaRPr>
          </a:p>
        </p:txBody>
      </p:sp>
      <p:sp>
        <p:nvSpPr>
          <p:cNvPr id="4" name="Slide Number Placeholder 3">
            <a:extLst>
              <a:ext uri="{FF2B5EF4-FFF2-40B4-BE49-F238E27FC236}">
                <a16:creationId xmlns:a16="http://schemas.microsoft.com/office/drawing/2014/main" id="{F2F169E1-8681-5DCD-EDC5-69BDFF46633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94C900C1-676B-01BE-706B-DECFD0DFE075}"/>
              </a:ext>
            </a:extLst>
          </p:cNvPr>
          <p:cNvPicPr>
            <a:picLocks noChangeAspect="1"/>
          </p:cNvPicPr>
          <p:nvPr/>
        </p:nvPicPr>
        <p:blipFill>
          <a:blip r:embed="rId2"/>
          <a:stretch>
            <a:fillRect/>
          </a:stretch>
        </p:blipFill>
        <p:spPr>
          <a:xfrm>
            <a:off x="1900137" y="982621"/>
            <a:ext cx="8391725" cy="5617344"/>
          </a:xfrm>
          <a:prstGeom prst="rect">
            <a:avLst/>
          </a:prstGeom>
        </p:spPr>
      </p:pic>
    </p:spTree>
    <p:extLst>
      <p:ext uri="{BB962C8B-B14F-4D97-AF65-F5344CB8AC3E}">
        <p14:creationId xmlns:p14="http://schemas.microsoft.com/office/powerpoint/2010/main" val="2280955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8F3B-B74C-DC5F-00ED-549C5C2A8B0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AE1923-A862-A3AD-A000-061AF325D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5489178E-27CF-4914-C640-F4857DE9371F}"/>
              </a:ext>
            </a:extLst>
          </p:cNvPr>
          <p:cNvSpPr>
            <a:spLocks noGrp="1"/>
          </p:cNvSpPr>
          <p:nvPr>
            <p:ph type="title"/>
          </p:nvPr>
        </p:nvSpPr>
        <p:spPr>
          <a:xfrm>
            <a:off x="210707" y="278138"/>
            <a:ext cx="10534937" cy="875749"/>
          </a:xfrm>
        </p:spPr>
        <p:txBody>
          <a:bodyPr/>
          <a:lstStyle/>
          <a:p>
            <a:r>
              <a:rPr kumimoji="0" lang="en-AU" sz="2000" b="1" u="none" strike="noStrike" kern="1200" cap="none" spc="0" normalizeH="0" baseline="0" noProof="0" dirty="0">
                <a:ln>
                  <a:noFill/>
                </a:ln>
                <a:solidFill>
                  <a:srgbClr val="008000"/>
                </a:solidFill>
                <a:effectLst/>
                <a:uLnTx/>
                <a:uFillTx/>
                <a:latin typeface="Arial" panose="020B0604020202020204"/>
                <a:ea typeface="+mn-ea"/>
                <a:cs typeface="+mn-cs"/>
              </a:rPr>
              <a:t>Australia’s Reserve (RBA) has raised </a:t>
            </a:r>
            <a:r>
              <a:rPr lang="en-AU" sz="2000" dirty="0">
                <a:solidFill>
                  <a:srgbClr val="008000"/>
                </a:solidFill>
                <a:latin typeface="Arial" panose="020B0604020202020204"/>
                <a:ea typeface="+mn-ea"/>
                <a:cs typeface="+mn-cs"/>
              </a:rPr>
              <a:t>interest rates</a:t>
            </a:r>
            <a:r>
              <a:rPr kumimoji="0" lang="en-AU" sz="2000" u="none" strike="noStrike" kern="1200" cap="none" spc="0" normalizeH="0" baseline="0" noProof="0" dirty="0">
                <a:ln>
                  <a:noFill/>
                </a:ln>
                <a:solidFill>
                  <a:prstClr val="black"/>
                </a:solidFill>
                <a:effectLst/>
                <a:uLnTx/>
                <a:uFillTx/>
                <a:latin typeface="Arial" panose="020B0604020202020204"/>
                <a:ea typeface="+mn-ea"/>
                <a:cs typeface="+mn-cs"/>
              </a:rPr>
              <a:t> by  0.75% </a:t>
            </a:r>
            <a:r>
              <a:rPr lang="en-AU" sz="2000" dirty="0">
                <a:solidFill>
                  <a:prstClr val="black"/>
                </a:solidFill>
                <a:latin typeface="Arial" panose="020B0604020202020204"/>
                <a:ea typeface="+mn-ea"/>
                <a:cs typeface="+mn-cs"/>
              </a:rPr>
              <a:t>this year.</a:t>
            </a:r>
            <a:r>
              <a:rPr kumimoji="0" lang="en-AU" sz="2000" b="0" u="none" strike="noStrike" kern="1200" cap="none" spc="0" normalizeH="0" baseline="0" noProof="0" dirty="0">
                <a:ln>
                  <a:noFill/>
                </a:ln>
                <a:solidFill>
                  <a:prstClr val="black"/>
                </a:solidFill>
                <a:effectLst/>
                <a:uLnTx/>
                <a:uFillTx/>
                <a:latin typeface="Arial" panose="020B0604020202020204"/>
                <a:ea typeface="+mn-ea"/>
                <a:cs typeface="+mn-cs"/>
              </a:rPr>
              <a:t>  </a:t>
            </a:r>
            <a:br>
              <a:rPr kumimoji="0" lang="en-AU" sz="2000" b="0" u="none" strike="noStrike" kern="1200" cap="none" spc="0" normalizeH="0" baseline="0" noProof="0" dirty="0">
                <a:ln>
                  <a:noFill/>
                </a:ln>
                <a:solidFill>
                  <a:prstClr val="black"/>
                </a:solidFill>
                <a:effectLst/>
                <a:uLnTx/>
                <a:uFillTx/>
                <a:latin typeface="Arial" panose="020B0604020202020204"/>
                <a:ea typeface="+mn-ea"/>
                <a:cs typeface="+mn-cs"/>
              </a:rPr>
            </a:br>
            <a:r>
              <a:rPr lang="en-AU" sz="2000" b="0" i="1" dirty="0">
                <a:solidFill>
                  <a:prstClr val="black"/>
                </a:solidFill>
                <a:latin typeface="Arial" panose="020B0604020202020204"/>
                <a:ea typeface="+mn-ea"/>
                <a:cs typeface="+mn-cs"/>
              </a:rPr>
              <a:t>The European and Japanese central banks have now joined in with interest rate rises in June. </a:t>
            </a:r>
            <a:br>
              <a:rPr lang="en-AU" sz="2000" b="0" i="1" dirty="0">
                <a:solidFill>
                  <a:prstClr val="black"/>
                </a:solidFill>
                <a:latin typeface="Arial" panose="020B0604020202020204"/>
                <a:ea typeface="+mn-ea"/>
                <a:cs typeface="+mn-cs"/>
              </a:rPr>
            </a:br>
            <a:r>
              <a:rPr lang="en-AU" sz="2000" dirty="0">
                <a:solidFill>
                  <a:prstClr val="black"/>
                </a:solidFill>
                <a:latin typeface="Arial" panose="020B0604020202020204"/>
                <a:ea typeface="+mn-ea"/>
                <a:cs typeface="+mn-cs"/>
              </a:rPr>
              <a:t>China and the USA have held interest rates steady</a:t>
            </a:r>
            <a:endParaRPr lang="en-AU" sz="2000" dirty="0"/>
          </a:p>
        </p:txBody>
      </p:sp>
      <p:sp>
        <p:nvSpPr>
          <p:cNvPr id="9" name="TextBox 8">
            <a:extLst>
              <a:ext uri="{FF2B5EF4-FFF2-40B4-BE49-F238E27FC236}">
                <a16:creationId xmlns:a16="http://schemas.microsoft.com/office/drawing/2014/main" id="{FA238672-41D4-5DF1-62FE-E2801D493331}"/>
              </a:ext>
            </a:extLst>
          </p:cNvPr>
          <p:cNvSpPr txBox="1"/>
          <p:nvPr/>
        </p:nvSpPr>
        <p:spPr>
          <a:xfrm>
            <a:off x="9810378" y="1588307"/>
            <a:ext cx="2176670" cy="3508653"/>
          </a:xfrm>
          <a:prstGeom prst="rect">
            <a:avLst/>
          </a:prstGeom>
          <a:noFill/>
          <a:ln w="12700">
            <a:solidFill>
              <a:srgbClr val="7030A0"/>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Central Bank interest rate cuts   since start of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008000"/>
                </a:solidFill>
                <a:effectLst/>
                <a:uLnTx/>
                <a:uFillTx/>
                <a:latin typeface="Arial" panose="020B0604020202020204"/>
                <a:ea typeface="+mn-ea"/>
                <a:cs typeface="+mn-cs"/>
              </a:rPr>
              <a:t>Australia  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0000FF"/>
                </a:solidFill>
                <a:effectLst/>
                <a:uLnTx/>
                <a:uFillTx/>
                <a:latin typeface="Arial" panose="020B0604020202020204"/>
                <a:ea typeface="+mn-ea"/>
                <a:cs typeface="+mn-cs"/>
              </a:rPr>
              <a:t>USA   - 1.75 %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1" i="1" u="none" strike="noStrike" kern="1200" cap="none" spc="0" normalizeH="0" baseline="0" noProof="0" dirty="0">
              <a:ln>
                <a:noFill/>
              </a:ln>
              <a:solidFill>
                <a:srgbClr val="008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D86018"/>
                </a:solidFill>
                <a:effectLst/>
                <a:uLnTx/>
                <a:uFillTx/>
                <a:latin typeface="Arial" panose="020B0604020202020204"/>
                <a:ea typeface="+mn-ea"/>
                <a:cs typeface="+mn-cs"/>
              </a:rPr>
              <a:t>Europe  -  </a:t>
            </a:r>
            <a:r>
              <a:rPr lang="en-AU" b="1" i="1" dirty="0">
                <a:solidFill>
                  <a:srgbClr val="D86018"/>
                </a:solidFill>
                <a:latin typeface="Arial" panose="020B0604020202020204"/>
              </a:rPr>
              <a:t>1.75</a:t>
            </a:r>
            <a:r>
              <a:rPr kumimoji="0" lang="en-AU" sz="1800" b="1" i="1" u="none" strike="noStrike" kern="1200" cap="none" spc="0" normalizeH="0" baseline="0" noProof="0" dirty="0">
                <a:ln>
                  <a:noFill/>
                </a:ln>
                <a:solidFill>
                  <a:srgbClr val="D86018"/>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FF0000"/>
                </a:solidFill>
                <a:effectLst/>
                <a:uLnTx/>
                <a:uFillTx/>
                <a:latin typeface="Arial" panose="020B0604020202020204"/>
                <a:ea typeface="+mn-ea"/>
                <a:cs typeface="+mn-cs"/>
              </a:rPr>
              <a:t>China    - 1 %</a:t>
            </a:r>
          </a:p>
        </p:txBody>
      </p:sp>
      <p:pic>
        <p:nvPicPr>
          <p:cNvPr id="5" name="Picture 4">
            <a:extLst>
              <a:ext uri="{FF2B5EF4-FFF2-40B4-BE49-F238E27FC236}">
                <a16:creationId xmlns:a16="http://schemas.microsoft.com/office/drawing/2014/main" id="{836B75C6-7358-78E2-486F-295CBF8B187F}"/>
              </a:ext>
            </a:extLst>
          </p:cNvPr>
          <p:cNvPicPr>
            <a:picLocks noChangeAspect="1"/>
          </p:cNvPicPr>
          <p:nvPr/>
        </p:nvPicPr>
        <p:blipFill>
          <a:blip r:embed="rId2"/>
          <a:stretch>
            <a:fillRect/>
          </a:stretch>
        </p:blipFill>
        <p:spPr>
          <a:xfrm>
            <a:off x="2162143" y="1153887"/>
            <a:ext cx="7232228" cy="5541718"/>
          </a:xfrm>
          <a:prstGeom prst="rect">
            <a:avLst/>
          </a:prstGeom>
        </p:spPr>
      </p:pic>
    </p:spTree>
    <p:extLst>
      <p:ext uri="{BB962C8B-B14F-4D97-AF65-F5344CB8AC3E}">
        <p14:creationId xmlns:p14="http://schemas.microsoft.com/office/powerpoint/2010/main" val="1065370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A0162-FC4D-0CF6-8E6D-C2661934DD0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1F5FCA-19A1-08CF-37D4-1B5A3C8E42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F8901AE-FDB4-DF19-3FB8-3CADB0A7FB26}"/>
              </a:ext>
            </a:extLst>
          </p:cNvPr>
          <p:cNvSpPr>
            <a:spLocks noGrp="1"/>
          </p:cNvSpPr>
          <p:nvPr>
            <p:ph type="title"/>
          </p:nvPr>
        </p:nvSpPr>
        <p:spPr>
          <a:xfrm>
            <a:off x="288213" y="282044"/>
            <a:ext cx="10222201" cy="516637"/>
          </a:xfrm>
        </p:spPr>
        <p:txBody>
          <a:bodyPr/>
          <a:lstStyle/>
          <a:p>
            <a:r>
              <a:rPr kumimoji="0" lang="en-AU" sz="2000" b="1" i="0" u="none" strike="noStrike" kern="1200" cap="none" spc="0" normalizeH="0" baseline="0" noProof="0" dirty="0">
                <a:ln>
                  <a:noFill/>
                </a:ln>
                <a:solidFill>
                  <a:srgbClr val="161818"/>
                </a:solidFill>
                <a:effectLst/>
                <a:uLnTx/>
                <a:uFillTx/>
                <a:latin typeface="Arial" panose="020B0604020202020204"/>
                <a:ea typeface="+mj-ea"/>
                <a:cs typeface="+mj-cs"/>
              </a:rPr>
              <a:t>Long term </a:t>
            </a:r>
            <a:r>
              <a:rPr lang="en-AU" sz="2000" dirty="0">
                <a:solidFill>
                  <a:srgbClr val="161818"/>
                </a:solidFill>
                <a:latin typeface="Arial" panose="020B0604020202020204"/>
              </a:rPr>
              <a:t>government bond yields continue to rise. </a:t>
            </a:r>
            <a:r>
              <a:rPr lang="en-AU" sz="2000" b="0" dirty="0">
                <a:solidFill>
                  <a:srgbClr val="161818"/>
                </a:solidFill>
                <a:latin typeface="Arial" panose="020B0604020202020204"/>
              </a:rPr>
              <a:t>Investors are becoming more concerned over inflation risks with the Middle East conflict as well as rising debt obligations</a:t>
            </a:r>
            <a:endParaRPr lang="en-AU" b="0" dirty="0"/>
          </a:p>
        </p:txBody>
      </p:sp>
      <p:pic>
        <p:nvPicPr>
          <p:cNvPr id="7" name="Picture 6">
            <a:extLst>
              <a:ext uri="{FF2B5EF4-FFF2-40B4-BE49-F238E27FC236}">
                <a16:creationId xmlns:a16="http://schemas.microsoft.com/office/drawing/2014/main" id="{54FA544B-5A5A-DEB1-0B39-2BFAECC0855A}"/>
              </a:ext>
            </a:extLst>
          </p:cNvPr>
          <p:cNvPicPr>
            <a:picLocks noChangeAspect="1"/>
          </p:cNvPicPr>
          <p:nvPr/>
        </p:nvPicPr>
        <p:blipFill>
          <a:blip r:embed="rId2"/>
          <a:stretch>
            <a:fillRect/>
          </a:stretch>
        </p:blipFill>
        <p:spPr>
          <a:xfrm>
            <a:off x="2054431" y="950026"/>
            <a:ext cx="7825839" cy="5745579"/>
          </a:xfrm>
          <a:prstGeom prst="rect">
            <a:avLst/>
          </a:prstGeom>
        </p:spPr>
      </p:pic>
      <p:cxnSp>
        <p:nvCxnSpPr>
          <p:cNvPr id="9" name="Straight Arrow Connector 8">
            <a:extLst>
              <a:ext uri="{FF2B5EF4-FFF2-40B4-BE49-F238E27FC236}">
                <a16:creationId xmlns:a16="http://schemas.microsoft.com/office/drawing/2014/main" id="{51433C81-52BD-6FF7-DE97-3D36C36282DF}"/>
              </a:ext>
            </a:extLst>
          </p:cNvPr>
          <p:cNvCxnSpPr/>
          <p:nvPr/>
        </p:nvCxnSpPr>
        <p:spPr>
          <a:xfrm flipV="1">
            <a:off x="7465671" y="2488557"/>
            <a:ext cx="891251" cy="439838"/>
          </a:xfrm>
          <a:prstGeom prst="straightConnector1">
            <a:avLst/>
          </a:prstGeom>
          <a:ln w="6350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1378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73BBC-2995-1A30-B6A1-B408CA6480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E0474-AA8E-121D-F8A7-A34737BE712D}"/>
              </a:ext>
            </a:extLst>
          </p:cNvPr>
          <p:cNvSpPr>
            <a:spLocks noGrp="1"/>
          </p:cNvSpPr>
          <p:nvPr>
            <p:ph type="title"/>
          </p:nvPr>
        </p:nvSpPr>
        <p:spPr>
          <a:xfrm>
            <a:off x="119743" y="310197"/>
            <a:ext cx="10567663" cy="1087478"/>
          </a:xfrm>
        </p:spPr>
        <p:txBody>
          <a:bodyPr/>
          <a:lstStyle/>
          <a:p>
            <a:r>
              <a:rPr lang="en-AU" sz="2000" dirty="0"/>
              <a:t>The Bank of Japan (BoJ) raised their </a:t>
            </a:r>
            <a:r>
              <a:rPr lang="en-AU" sz="2000" dirty="0">
                <a:solidFill>
                  <a:srgbClr val="0000FF"/>
                </a:solidFill>
              </a:rPr>
              <a:t>policy interest rate by 0.25 % </a:t>
            </a:r>
            <a:r>
              <a:rPr lang="en-AU" sz="2000" b="0" dirty="0"/>
              <a:t>in June given that </a:t>
            </a:r>
            <a:br>
              <a:rPr lang="en-AU" sz="2000" b="0" dirty="0"/>
            </a:br>
            <a:r>
              <a:rPr lang="en-AU" sz="2000" b="0" dirty="0"/>
              <a:t>“ </a:t>
            </a:r>
            <a:r>
              <a:rPr lang="en-AU" sz="2000" b="0" i="1" dirty="0"/>
              <a:t>there is a risk </a:t>
            </a:r>
            <a:r>
              <a:rPr lang="en-AU" sz="2000" b="0" dirty="0"/>
              <a:t>” of  inflation going “ </a:t>
            </a:r>
            <a:r>
              <a:rPr lang="en-AU" sz="2000" b="0" i="1" dirty="0"/>
              <a:t>above the price stability target of 2 percent </a:t>
            </a:r>
            <a:r>
              <a:rPr lang="en-AU" sz="2000" b="0" dirty="0"/>
              <a:t>” </a:t>
            </a:r>
            <a:endParaRPr lang="en-AU" sz="2000" b="0" i="1" dirty="0">
              <a:solidFill>
                <a:schemeClr val="accent1"/>
              </a:solidFill>
            </a:endParaRPr>
          </a:p>
        </p:txBody>
      </p:sp>
      <p:sp>
        <p:nvSpPr>
          <p:cNvPr id="5" name="Slide Number Placeholder 4">
            <a:extLst>
              <a:ext uri="{FF2B5EF4-FFF2-40B4-BE49-F238E27FC236}">
                <a16:creationId xmlns:a16="http://schemas.microsoft.com/office/drawing/2014/main" id="{F450ECEF-2881-1417-DD5E-4AA8B588D1F7}"/>
              </a:ext>
            </a:extLst>
          </p:cNvPr>
          <p:cNvSpPr>
            <a:spLocks noGrp="1"/>
          </p:cNvSpPr>
          <p:nvPr>
            <p:ph type="sldNum" sz="quarter" idx="10"/>
          </p:nvPr>
        </p:nvSpPr>
        <p:spPr>
          <a:xfrm>
            <a:off x="11749786" y="6547803"/>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071EA8D9-1DF9-E504-6813-D24D634CF482}"/>
              </a:ext>
            </a:extLst>
          </p:cNvPr>
          <p:cNvSpPr txBox="1"/>
          <p:nvPr/>
        </p:nvSpPr>
        <p:spPr>
          <a:xfrm>
            <a:off x="185039" y="1340334"/>
            <a:ext cx="4236662" cy="5355312"/>
          </a:xfrm>
          <a:prstGeom prst="rect">
            <a:avLst/>
          </a:prstGeom>
          <a:noFill/>
        </p:spPr>
        <p:txBody>
          <a:bodyPr wrap="square">
            <a:spAutoFit/>
          </a:bodyPr>
          <a:lstStyle/>
          <a:p>
            <a:r>
              <a:rPr lang="en-AU" b="1" dirty="0"/>
              <a:t>BoJ statement for July :</a:t>
            </a:r>
          </a:p>
          <a:p>
            <a:endParaRPr lang="en-AU" b="1" dirty="0"/>
          </a:p>
          <a:p>
            <a:r>
              <a:rPr lang="en-AU" i="1" dirty="0"/>
              <a:t>“</a:t>
            </a:r>
            <a:r>
              <a:rPr lang="en-AU" b="1" i="1" dirty="0">
                <a:solidFill>
                  <a:srgbClr val="FF0000"/>
                </a:solidFill>
              </a:rPr>
              <a:t>The year-on-year rate of increase in the CPI</a:t>
            </a:r>
            <a:r>
              <a:rPr lang="en-AU" i="1" dirty="0"/>
              <a:t> (all items less fresh food) </a:t>
            </a:r>
            <a:r>
              <a:rPr lang="en-AU" b="1" i="1" dirty="0"/>
              <a:t>is likely to accelerate to a level clearly above 2 percent from the second half of fiscal 2026</a:t>
            </a:r>
            <a:r>
              <a:rPr lang="en-AU" i="1" dirty="0"/>
              <a:t>. </a:t>
            </a:r>
          </a:p>
          <a:p>
            <a:endParaRPr lang="en-AU" i="1" dirty="0"/>
          </a:p>
          <a:p>
            <a:r>
              <a:rPr lang="en-AU" i="1" dirty="0"/>
              <a:t>This is because, with moves to pass on wage increases to selling prices continuing, the rise in crude oil prices to date is expected to push up prices, mainly of energy and goods, and the rise in the prices of semiconductors and other items, reflecting the increase in global AI-related demand, and the recent depreciation of the yen are likely to lead to an increase in prices, mainly of durable goods”.</a:t>
            </a:r>
          </a:p>
        </p:txBody>
      </p:sp>
      <p:pic>
        <p:nvPicPr>
          <p:cNvPr id="8" name="Picture 7">
            <a:extLst>
              <a:ext uri="{FF2B5EF4-FFF2-40B4-BE49-F238E27FC236}">
                <a16:creationId xmlns:a16="http://schemas.microsoft.com/office/drawing/2014/main" id="{4D64A466-0A8E-8EC7-6A32-04EE8EA012C7}"/>
              </a:ext>
            </a:extLst>
          </p:cNvPr>
          <p:cNvPicPr>
            <a:picLocks noChangeAspect="1"/>
          </p:cNvPicPr>
          <p:nvPr/>
        </p:nvPicPr>
        <p:blipFill>
          <a:blip r:embed="rId2"/>
          <a:stretch>
            <a:fillRect/>
          </a:stretch>
        </p:blipFill>
        <p:spPr>
          <a:xfrm>
            <a:off x="4550289" y="1072339"/>
            <a:ext cx="7328084" cy="5593276"/>
          </a:xfrm>
          <a:prstGeom prst="rect">
            <a:avLst/>
          </a:prstGeom>
        </p:spPr>
      </p:pic>
      <p:pic>
        <p:nvPicPr>
          <p:cNvPr id="10" name="Picture 9">
            <a:extLst>
              <a:ext uri="{FF2B5EF4-FFF2-40B4-BE49-F238E27FC236}">
                <a16:creationId xmlns:a16="http://schemas.microsoft.com/office/drawing/2014/main" id="{AD9C44C2-AC5C-AF89-4D3F-AC088002F12F}"/>
              </a:ext>
            </a:extLst>
          </p:cNvPr>
          <p:cNvPicPr>
            <a:picLocks noChangeAspect="1"/>
          </p:cNvPicPr>
          <p:nvPr/>
        </p:nvPicPr>
        <p:blipFill>
          <a:blip r:embed="rId3"/>
          <a:stretch>
            <a:fillRect/>
          </a:stretch>
        </p:blipFill>
        <p:spPr>
          <a:xfrm>
            <a:off x="10378908" y="2022661"/>
            <a:ext cx="1042506" cy="2133785"/>
          </a:xfrm>
          <a:prstGeom prst="rect">
            <a:avLst/>
          </a:prstGeom>
        </p:spPr>
      </p:pic>
    </p:spTree>
    <p:extLst>
      <p:ext uri="{BB962C8B-B14F-4D97-AF65-F5344CB8AC3E}">
        <p14:creationId xmlns:p14="http://schemas.microsoft.com/office/powerpoint/2010/main" val="536415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C36628-0A1F-41A2-81F9-36A942C7D696}"/>
              </a:ext>
            </a:extLst>
          </p:cNvPr>
          <p:cNvSpPr>
            <a:spLocks noGrp="1"/>
          </p:cNvSpPr>
          <p:nvPr>
            <p:ph type="title"/>
          </p:nvPr>
        </p:nvSpPr>
        <p:spPr>
          <a:xfrm>
            <a:off x="623888" y="418973"/>
            <a:ext cx="9720000" cy="516637"/>
          </a:xfrm>
        </p:spPr>
        <p:txBody>
          <a:bodyPr/>
          <a:lstStyle/>
          <a:p>
            <a:r>
              <a:rPr lang="en-US" sz="2400" dirty="0"/>
              <a:t>Important information</a:t>
            </a:r>
            <a:endParaRPr lang="en-AU" sz="2400" dirty="0"/>
          </a:p>
        </p:txBody>
      </p:sp>
      <p:sp>
        <p:nvSpPr>
          <p:cNvPr id="2" name="Slide Number Placeholder 1">
            <a:extLst>
              <a:ext uri="{FF2B5EF4-FFF2-40B4-BE49-F238E27FC236}">
                <a16:creationId xmlns:a16="http://schemas.microsoft.com/office/drawing/2014/main" id="{FD25510D-BE77-41D7-ABE4-BCE32E4E91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Content Placeholder 4">
            <a:extLst>
              <a:ext uri="{FF2B5EF4-FFF2-40B4-BE49-F238E27FC236}">
                <a16:creationId xmlns:a16="http://schemas.microsoft.com/office/drawing/2014/main" id="{70477A32-B69A-CB68-3147-91D9D7823F0E}"/>
              </a:ext>
            </a:extLst>
          </p:cNvPr>
          <p:cNvSpPr>
            <a:spLocks noGrp="1"/>
          </p:cNvSpPr>
          <p:nvPr>
            <p:ph idx="1"/>
          </p:nvPr>
        </p:nvSpPr>
        <p:spPr>
          <a:xfrm>
            <a:off x="407836" y="1142539"/>
            <a:ext cx="11643751" cy="5361787"/>
          </a:xfrm>
        </p:spPr>
        <p:txBody>
          <a:bodyPr/>
          <a:lstStyle/>
          <a:p>
            <a:pPr marL="0" indent="0">
              <a:spcBef>
                <a:spcPts val="300"/>
              </a:spcBef>
              <a:spcAft>
                <a:spcPts val="300"/>
              </a:spcAft>
              <a:buNone/>
            </a:pPr>
            <a:r>
              <a:rPr lang="en-AU" sz="1400" b="1" dirty="0">
                <a:solidFill>
                  <a:srgbClr val="4E4540"/>
                </a:solidFill>
                <a:effectLst/>
                <a:latin typeface="Arial" panose="020B0604020202020204" pitchFamily="34" charset="0"/>
                <a:ea typeface="Calibri" panose="020F0502020204030204" pitchFamily="34" charset="0"/>
              </a:rPr>
              <a:t>Important information</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This communication is provided by MLC Investments Limited (ABN 30 002 641 661, AFSL 230705) (MLC), part of the Insignia Financial Group of companies (comprising Insignia Financial Ltd, ABN 49 100 103 722 and its related bodies corporate) (‘Insignia Financial Group’).  </a:t>
            </a: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An investment with MLC does not represent a deposit or liability of, and is not guaranteed by, the Insignia Financial Group. </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600" b="1" dirty="0">
                <a:solidFill>
                  <a:srgbClr val="0000FF"/>
                </a:solidFill>
                <a:effectLst/>
                <a:latin typeface="Arial" panose="020B0604020202020204" pitchFamily="34" charset="0"/>
                <a:ea typeface="Calibri" panose="020F0502020204030204" pitchFamily="34" charset="0"/>
              </a:rPr>
              <a:t>This information may constitute general advice. </a:t>
            </a:r>
            <a:r>
              <a:rPr lang="en-AU" sz="1600" b="1" dirty="0">
                <a:effectLst/>
                <a:latin typeface="Arial" panose="020B0604020202020204" pitchFamily="34" charset="0"/>
                <a:ea typeface="Calibri" panose="020F0502020204030204" pitchFamily="34" charset="0"/>
              </a:rPr>
              <a:t>It has been prepared without taking account of an investor's objectives, financial situation or needs and because of that an investor should, before acting on the advice, consider the appropriateness of the advice having regard to their personal objectives, financial situation and needs.</a:t>
            </a:r>
            <a:endParaRPr lang="en-AU" sz="1600" b="1"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Past performance is not a reliable indicator of future performance. Share market returns are all in local currency.</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600" b="1" dirty="0">
                <a:solidFill>
                  <a:srgbClr val="0000FF"/>
                </a:solidFill>
                <a:effectLst/>
                <a:latin typeface="Arial" panose="020B0604020202020204" pitchFamily="34" charset="0"/>
                <a:ea typeface="Calibri" panose="020F0502020204030204" pitchFamily="34" charset="0"/>
              </a:rPr>
              <a:t>Any opinions expressed in this communication constitute our judgement at the time of issue and are subject to change. </a:t>
            </a:r>
            <a:r>
              <a:rPr lang="en-AU" sz="1600" dirty="0">
                <a:solidFill>
                  <a:srgbClr val="4E4540"/>
                </a:solidFill>
                <a:effectLst/>
                <a:latin typeface="Arial" panose="020B0604020202020204" pitchFamily="34" charset="0"/>
                <a:ea typeface="Calibri" panose="020F0502020204030204" pitchFamily="34" charset="0"/>
              </a:rPr>
              <a:t>We believe that the information contained in this communication is correct and that any estimates, opinions, conclusions or recommendations are reasonably held or made as at the time of compilation. </a:t>
            </a:r>
            <a:r>
              <a:rPr lang="en-AU" sz="1600" b="1" dirty="0">
                <a:solidFill>
                  <a:srgbClr val="FF0000"/>
                </a:solidFill>
                <a:effectLst/>
                <a:latin typeface="Arial" panose="020B0604020202020204" pitchFamily="34" charset="0"/>
                <a:ea typeface="Calibri" panose="020F0502020204030204" pitchFamily="34" charset="0"/>
              </a:rPr>
              <a:t>However, no warranty is made as to their accuracy or reliability </a:t>
            </a:r>
            <a:r>
              <a:rPr lang="en-AU" sz="1600" b="1" dirty="0">
                <a:solidFill>
                  <a:srgbClr val="0000FF"/>
                </a:solidFill>
                <a:effectLst/>
                <a:latin typeface="Arial" panose="020B0604020202020204" pitchFamily="34" charset="0"/>
                <a:ea typeface="Calibri" panose="020F0502020204030204" pitchFamily="34" charset="0"/>
              </a:rPr>
              <a:t>(which may change without notice), or other information contained in this communication.</a:t>
            </a:r>
            <a:endParaRPr lang="en-AU" sz="1600" b="1" dirty="0">
              <a:solidFill>
                <a:srgbClr val="0000FF"/>
              </a:solidFill>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This information is directed to and prepared for Australian residents only.</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MLC may use the services of any member of the Insignia Financial Group where it makes good business sense to do so and will benefit customers. Amounts paid for these services are always negotiated on an arm's length basis. MLC relies on third parties to provide certain information and is not responsible for its accuracy, nor is MLC liable for any loss arising from a person relying on information provided by third parties.</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Bloomberg Finance L.P. and its affiliates (collectively, “Bloomberg”) do not approve or endorse any information included in this material and disclaim all liability for any loss or damage of any kind arising out of the use of all or any part of this material.</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The funds referred to herein is not sponsored, endorsed, or promoted by MSCI, and MSCI bears no liability with respect to any such funds.</a:t>
            </a:r>
            <a:endParaRPr lang="en-AU" sz="1400" dirty="0">
              <a:effectLst/>
              <a:latin typeface="Times New Roman" panose="02020603050405020304" pitchFamily="18" charset="0"/>
              <a:ea typeface="Calibri" panose="020F0502020204030204" pitchFamily="34" charset="0"/>
            </a:endParaRPr>
          </a:p>
          <a:p>
            <a:pPr marL="0" indent="0">
              <a:buNone/>
            </a:pPr>
            <a:r>
              <a:rPr lang="en-AU" sz="1400" dirty="0">
                <a:effectLst/>
                <a:latin typeface="Calibri" panose="020F0502020204030204" pitchFamily="34" charset="0"/>
                <a:ea typeface="Calibri" panose="020F0502020204030204" pitchFamily="34" charset="0"/>
              </a:rPr>
              <a:t> </a:t>
            </a:r>
            <a:endParaRPr lang="en-AU" sz="1400" dirty="0">
              <a:effectLst/>
              <a:latin typeface="Times New Roman" panose="02020603050405020304" pitchFamily="18" charset="0"/>
              <a:ea typeface="Calibri" panose="020F0502020204030204" pitchFamily="34" charset="0"/>
            </a:endParaRPr>
          </a:p>
          <a:p>
            <a:endParaRPr lang="en-AU" dirty="0"/>
          </a:p>
        </p:txBody>
      </p:sp>
    </p:spTree>
    <p:extLst>
      <p:ext uri="{BB962C8B-B14F-4D97-AF65-F5344CB8AC3E}">
        <p14:creationId xmlns:p14="http://schemas.microsoft.com/office/powerpoint/2010/main" val="2438595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AC6C-BF45-4AE1-9C82-FB0BB3FBC516}"/>
              </a:ext>
            </a:extLst>
          </p:cNvPr>
          <p:cNvSpPr>
            <a:spLocks noGrp="1"/>
          </p:cNvSpPr>
          <p:nvPr>
            <p:ph type="title"/>
          </p:nvPr>
        </p:nvSpPr>
        <p:spPr>
          <a:xfrm>
            <a:off x="232138" y="230832"/>
            <a:ext cx="10230023" cy="849002"/>
          </a:xfrm>
        </p:spPr>
        <p:txBody>
          <a:bodyPr/>
          <a:lstStyle/>
          <a:p>
            <a:r>
              <a:rPr kumimoji="0" lang="en-AU" sz="2000" b="1" i="0" u="none" strike="noStrike" kern="1200" cap="none" spc="0" normalizeH="0" baseline="0" noProof="0" dirty="0">
                <a:ln>
                  <a:noFill/>
                </a:ln>
                <a:solidFill>
                  <a:prstClr val="black"/>
                </a:solidFill>
                <a:effectLst/>
                <a:uLnTx/>
                <a:uFillTx/>
                <a:latin typeface="Arial" panose="020B0604020202020204"/>
                <a:ea typeface="+mj-ea"/>
                <a:cs typeface="+mj-cs"/>
              </a:rPr>
              <a:t>China’s activity data for </a:t>
            </a:r>
            <a:r>
              <a:rPr lang="en-AU" sz="2000" dirty="0">
                <a:solidFill>
                  <a:prstClr val="black"/>
                </a:solidFill>
                <a:latin typeface="Arial" panose="020B0604020202020204"/>
              </a:rPr>
              <a:t>June shows mixed readings. </a:t>
            </a:r>
            <a:r>
              <a:rPr lang="en-AU" sz="2000" i="1" dirty="0">
                <a:solidFill>
                  <a:srgbClr val="0000FF"/>
                </a:solidFill>
              </a:rPr>
              <a:t>Industrial production</a:t>
            </a:r>
            <a:r>
              <a:rPr lang="en-AU" sz="2000" b="0" i="1" dirty="0">
                <a:solidFill>
                  <a:schemeClr val="tx1"/>
                </a:solidFill>
              </a:rPr>
              <a:t> remains solid given ‘AI’ but </a:t>
            </a:r>
            <a:r>
              <a:rPr lang="en-AU" sz="2000" i="1" dirty="0">
                <a:solidFill>
                  <a:srgbClr val="FF0000"/>
                </a:solidFill>
              </a:rPr>
              <a:t> retail spending</a:t>
            </a:r>
            <a:r>
              <a:rPr lang="en-AU" sz="2000" i="1" dirty="0">
                <a:solidFill>
                  <a:schemeClr val="tx1"/>
                </a:solidFill>
              </a:rPr>
              <a:t> </a:t>
            </a:r>
            <a:r>
              <a:rPr lang="en-AU" sz="2000" b="0" i="1" dirty="0">
                <a:solidFill>
                  <a:schemeClr val="tx1"/>
                </a:solidFill>
              </a:rPr>
              <a:t>is weak given the struggling property market.</a:t>
            </a:r>
          </a:p>
        </p:txBody>
      </p:sp>
      <p:sp>
        <p:nvSpPr>
          <p:cNvPr id="5" name="Slide Number Placeholder 4">
            <a:extLst>
              <a:ext uri="{FF2B5EF4-FFF2-40B4-BE49-F238E27FC236}">
                <a16:creationId xmlns:a16="http://schemas.microsoft.com/office/drawing/2014/main" id="{05DC97BE-ED50-4AE0-BC14-EE6D8CD8F511}"/>
              </a:ext>
            </a:extLst>
          </p:cNvPr>
          <p:cNvSpPr>
            <a:spLocks noGrp="1"/>
          </p:cNvSpPr>
          <p:nvPr>
            <p:ph type="sldNum" sz="quarter" idx="10"/>
          </p:nvPr>
        </p:nvSpPr>
        <p:spPr>
          <a:xfrm>
            <a:off x="11832546" y="6405379"/>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D73D1123-8339-4D90-A91E-4DCD65BF2C16}"/>
              </a:ext>
            </a:extLst>
          </p:cNvPr>
          <p:cNvSpPr txBox="1"/>
          <p:nvPr/>
        </p:nvSpPr>
        <p:spPr>
          <a:xfrm>
            <a:off x="10972523" y="6627168"/>
            <a:ext cx="11171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AAAequitycycle.xls</a:t>
            </a:r>
          </a:p>
        </p:txBody>
      </p:sp>
      <p:sp>
        <p:nvSpPr>
          <p:cNvPr id="9" name="TextBox 8">
            <a:extLst>
              <a:ext uri="{FF2B5EF4-FFF2-40B4-BE49-F238E27FC236}">
                <a16:creationId xmlns:a16="http://schemas.microsoft.com/office/drawing/2014/main" id="{D690EEC5-A252-1824-E38A-E2566C3F916A}"/>
              </a:ext>
            </a:extLst>
          </p:cNvPr>
          <p:cNvSpPr txBox="1"/>
          <p:nvPr/>
        </p:nvSpPr>
        <p:spPr>
          <a:xfrm>
            <a:off x="232138" y="1613072"/>
            <a:ext cx="4842341" cy="43858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latin typeface="Arial" panose="020B0604020202020204"/>
                <a:ea typeface="+mn-ea"/>
                <a:cs typeface="+mn-cs"/>
              </a:rPr>
              <a:t>IMF  WEO   July 2026 </a:t>
            </a: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7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China’s economy expanded faster than expected ….. with the expansion driven by front-loaded public infrastructure investment and a </a:t>
            </a:r>
            <a:r>
              <a:rPr kumimoji="0" lang="en-AU" sz="2000" b="1" i="1" u="none" strike="noStrike" kern="1200" cap="none" spc="0" normalizeH="0" baseline="0" noProof="0" dirty="0">
                <a:ln>
                  <a:noFill/>
                </a:ln>
                <a:solidFill>
                  <a:srgbClr val="0000FF"/>
                </a:solidFill>
                <a:effectLst/>
                <a:uLnTx/>
                <a:uFillTx/>
                <a:latin typeface="Arial" panose="020B0604020202020204"/>
                <a:ea typeface="+mn-ea"/>
                <a:cs typeface="+mn-cs"/>
              </a:rPr>
              <a:t>surge in high-tech manufacturing</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and in exports, even as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domestic consumption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remained soft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China’s </a:t>
            </a: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industrial production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is expected to grow at  steady 5 % annual pace in July which is marginal lower to June’s 5.3% result.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Retail sales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are expected to slightly improve to 1.5% in July compared to 1%  for June.  </a:t>
            </a:r>
          </a:p>
        </p:txBody>
      </p:sp>
      <p:pic>
        <p:nvPicPr>
          <p:cNvPr id="11" name="Picture 10">
            <a:extLst>
              <a:ext uri="{FF2B5EF4-FFF2-40B4-BE49-F238E27FC236}">
                <a16:creationId xmlns:a16="http://schemas.microsoft.com/office/drawing/2014/main" id="{EC56F3D4-C8FB-114F-8DBB-01BB3B93AB00}"/>
              </a:ext>
            </a:extLst>
          </p:cNvPr>
          <p:cNvPicPr>
            <a:picLocks noChangeAspect="1"/>
          </p:cNvPicPr>
          <p:nvPr/>
        </p:nvPicPr>
        <p:blipFill>
          <a:blip r:embed="rId3"/>
          <a:stretch>
            <a:fillRect/>
          </a:stretch>
        </p:blipFill>
        <p:spPr>
          <a:xfrm>
            <a:off x="5074479" y="1079835"/>
            <a:ext cx="6885383" cy="5516824"/>
          </a:xfrm>
          <a:prstGeom prst="rect">
            <a:avLst/>
          </a:prstGeom>
        </p:spPr>
      </p:pic>
      <p:sp>
        <p:nvSpPr>
          <p:cNvPr id="12" name="TextBox 11">
            <a:extLst>
              <a:ext uri="{FF2B5EF4-FFF2-40B4-BE49-F238E27FC236}">
                <a16:creationId xmlns:a16="http://schemas.microsoft.com/office/drawing/2014/main" id="{292D0AA4-A094-B0BA-DBCC-9F7A88F629F5}"/>
              </a:ext>
            </a:extLst>
          </p:cNvPr>
          <p:cNvSpPr txBox="1"/>
          <p:nvPr/>
        </p:nvSpPr>
        <p:spPr>
          <a:xfrm>
            <a:off x="10629623" y="3712028"/>
            <a:ext cx="76772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rPr>
              <a:t>5.3 %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FF0000"/>
                </a:solidFill>
                <a:effectLst/>
                <a:uLnTx/>
                <a:uFillTx/>
                <a:latin typeface="Arial" panose="020B0604020202020204"/>
                <a:ea typeface="+mn-ea"/>
                <a:cs typeface="+mn-cs"/>
              </a:rPr>
              <a:t>1.0 %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863089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5FCFC-4CA4-7461-22DF-763A77E26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94B0D-E718-AB70-7202-A72BC5466FD1}"/>
              </a:ext>
            </a:extLst>
          </p:cNvPr>
          <p:cNvSpPr>
            <a:spLocks noGrp="1"/>
          </p:cNvSpPr>
          <p:nvPr>
            <p:ph type="title"/>
          </p:nvPr>
        </p:nvSpPr>
        <p:spPr>
          <a:xfrm>
            <a:off x="251590" y="271289"/>
            <a:ext cx="10359702" cy="615553"/>
          </a:xfrm>
        </p:spPr>
        <p:txBody>
          <a:bodyPr/>
          <a:lstStyle/>
          <a:p>
            <a:r>
              <a:rPr lang="en-AU" sz="2000" b="1" dirty="0">
                <a:latin typeface="Arial" panose="020B0604020202020204" pitchFamily="34" charset="0"/>
                <a:cs typeface="Arial" panose="020B0604020202020204" pitchFamily="34" charset="0"/>
              </a:rPr>
              <a:t>Iron Ore prices have also been a positive surprise by </a:t>
            </a:r>
            <a:r>
              <a:rPr lang="en-AU" sz="2000" dirty="0">
                <a:latin typeface="Arial" panose="020B0604020202020204" pitchFamily="34" charset="0"/>
                <a:cs typeface="Arial" panose="020B0604020202020204" pitchFamily="34" charset="0"/>
              </a:rPr>
              <a:t>staying </a:t>
            </a:r>
            <a:r>
              <a:rPr lang="en-AU" sz="2000" b="1" dirty="0">
                <a:latin typeface="Arial" panose="020B0604020202020204" pitchFamily="34" charset="0"/>
                <a:cs typeface="Arial" panose="020B0604020202020204" pitchFamily="34" charset="0"/>
              </a:rPr>
              <a:t> around US$ 95 per ton despite the reality that China’s steel production is </a:t>
            </a:r>
            <a:r>
              <a:rPr lang="en-AU" sz="2000" dirty="0">
                <a:latin typeface="Arial" panose="020B0604020202020204" pitchFamily="34" charset="0"/>
                <a:cs typeface="Arial" panose="020B0604020202020204" pitchFamily="34" charset="0"/>
              </a:rPr>
              <a:t>falling</a:t>
            </a:r>
            <a:r>
              <a:rPr lang="en-AU" sz="2000" b="1" dirty="0">
                <a:latin typeface="Arial" panose="020B0604020202020204" pitchFamily="34" charset="0"/>
                <a:cs typeface="Arial" panose="020B0604020202020204" pitchFamily="34" charset="0"/>
              </a:rPr>
              <a:t>. </a:t>
            </a:r>
            <a:endParaRPr lang="en-AU" sz="1800" b="1" i="1" dirty="0">
              <a:solidFill>
                <a:schemeClr val="accent1"/>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DE4BEF9-E38D-378C-17D0-3429DCEACA4E}"/>
              </a:ext>
            </a:extLst>
          </p:cNvPr>
          <p:cNvSpPr>
            <a:spLocks noGrp="1"/>
          </p:cNvSpPr>
          <p:nvPr>
            <p:ph type="sldNum" sz="quarter" idx="10"/>
          </p:nvPr>
        </p:nvSpPr>
        <p:spPr>
          <a:xfrm>
            <a:off x="11746491" y="6041571"/>
            <a:ext cx="129823" cy="362037"/>
          </a:xfrm>
        </p:spPr>
        <p:txBody>
          <a:bodyPr/>
          <a:lstStyle/>
          <a:p>
            <a:fld id="{85862CF6-E18B-41F7-91E3-0BE057B5524C}" type="slidenum">
              <a:rPr lang="en-AU" smtClean="0"/>
              <a:pPr/>
              <a:t>21</a:t>
            </a:fld>
            <a:endParaRPr lang="en-AU" sz="749" dirty="0"/>
          </a:p>
        </p:txBody>
      </p:sp>
      <p:sp>
        <p:nvSpPr>
          <p:cNvPr id="3" name="TextBox 2">
            <a:extLst>
              <a:ext uri="{FF2B5EF4-FFF2-40B4-BE49-F238E27FC236}">
                <a16:creationId xmlns:a16="http://schemas.microsoft.com/office/drawing/2014/main" id="{EC802187-CD32-EF32-D583-2F7F7BFD009E}"/>
              </a:ext>
            </a:extLst>
          </p:cNvPr>
          <p:cNvSpPr txBox="1"/>
          <p:nvPr/>
        </p:nvSpPr>
        <p:spPr>
          <a:xfrm>
            <a:off x="114172" y="4851317"/>
            <a:ext cx="1170342" cy="1569660"/>
          </a:xfrm>
          <a:prstGeom prst="rect">
            <a:avLst/>
          </a:prstGeom>
          <a:noFill/>
        </p:spPr>
        <p:txBody>
          <a:bodyPr wrap="square" rtlCol="0">
            <a:spAutoFit/>
          </a:bodyPr>
          <a:lstStyle/>
          <a:p>
            <a:r>
              <a:rPr lang="en-AU" sz="1200" dirty="0">
                <a:effectLst/>
                <a:latin typeface="Calibri" panose="020F0502020204030204" pitchFamily="34" charset="0"/>
                <a:ea typeface="Calibri" panose="020F0502020204030204" pitchFamily="34" charset="0"/>
                <a:cs typeface="Times New Roman" panose="02020603050405020304" pitchFamily="18" charset="0"/>
              </a:rPr>
              <a:t>Refinitiv / DataStream &amp; China National Bureau of Statistics    </a:t>
            </a:r>
          </a:p>
          <a:p>
            <a:endParaRPr lang="en-AU" sz="1200" dirty="0">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AAAequitycycle</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D897A4E0-C31F-7AF8-9A05-7B2366322BE8}"/>
              </a:ext>
            </a:extLst>
          </p:cNvPr>
          <p:cNvPicPr>
            <a:picLocks noChangeAspect="1"/>
          </p:cNvPicPr>
          <p:nvPr/>
        </p:nvPicPr>
        <p:blipFill>
          <a:blip r:embed="rId2"/>
          <a:stretch>
            <a:fillRect/>
          </a:stretch>
        </p:blipFill>
        <p:spPr>
          <a:xfrm>
            <a:off x="2137558" y="886842"/>
            <a:ext cx="8300852" cy="5810841"/>
          </a:xfrm>
          <a:prstGeom prst="rect">
            <a:avLst/>
          </a:prstGeom>
        </p:spPr>
      </p:pic>
      <p:pic>
        <p:nvPicPr>
          <p:cNvPr id="11" name="Picture 10">
            <a:extLst>
              <a:ext uri="{FF2B5EF4-FFF2-40B4-BE49-F238E27FC236}">
                <a16:creationId xmlns:a16="http://schemas.microsoft.com/office/drawing/2014/main" id="{88ED754B-959E-78E0-7B75-537A9C225645}"/>
              </a:ext>
            </a:extLst>
          </p:cNvPr>
          <p:cNvPicPr>
            <a:picLocks noChangeAspect="1"/>
          </p:cNvPicPr>
          <p:nvPr/>
        </p:nvPicPr>
        <p:blipFill>
          <a:blip r:embed="rId3"/>
          <a:stretch>
            <a:fillRect/>
          </a:stretch>
        </p:blipFill>
        <p:spPr>
          <a:xfrm>
            <a:off x="3089951" y="1940932"/>
            <a:ext cx="3261643" cy="774259"/>
          </a:xfrm>
          <a:prstGeom prst="rect">
            <a:avLst/>
          </a:prstGeom>
        </p:spPr>
      </p:pic>
      <p:sp>
        <p:nvSpPr>
          <p:cNvPr id="14" name="TextBox 13">
            <a:extLst>
              <a:ext uri="{FF2B5EF4-FFF2-40B4-BE49-F238E27FC236}">
                <a16:creationId xmlns:a16="http://schemas.microsoft.com/office/drawing/2014/main" id="{FDE0BADD-DB85-E44A-5E0F-3C40933D6B07}"/>
              </a:ext>
            </a:extLst>
          </p:cNvPr>
          <p:cNvSpPr txBox="1"/>
          <p:nvPr/>
        </p:nvSpPr>
        <p:spPr>
          <a:xfrm>
            <a:off x="8989621" y="3698518"/>
            <a:ext cx="749498" cy="2031325"/>
          </a:xfrm>
          <a:prstGeom prst="rect">
            <a:avLst/>
          </a:prstGeom>
          <a:noFill/>
        </p:spPr>
        <p:txBody>
          <a:bodyPr wrap="square" rtlCol="0">
            <a:spAutoFit/>
          </a:bodyPr>
          <a:lstStyle/>
          <a:p>
            <a:pPr algn="ctr"/>
            <a:r>
              <a:rPr lang="en-AU" b="1" dirty="0">
                <a:solidFill>
                  <a:schemeClr val="accent1"/>
                </a:solidFill>
              </a:rPr>
              <a:t>US$</a:t>
            </a:r>
          </a:p>
          <a:p>
            <a:pPr algn="ctr"/>
            <a:r>
              <a:rPr lang="en-AU" b="1" dirty="0">
                <a:solidFill>
                  <a:schemeClr val="accent1"/>
                </a:solidFill>
              </a:rPr>
              <a:t>96</a:t>
            </a:r>
          </a:p>
          <a:p>
            <a:pPr algn="ctr"/>
            <a:endParaRPr lang="en-AU" dirty="0"/>
          </a:p>
          <a:p>
            <a:pPr algn="ctr"/>
            <a:endParaRPr lang="en-AU" dirty="0"/>
          </a:p>
          <a:p>
            <a:pPr algn="ctr"/>
            <a:endParaRPr lang="en-AU" dirty="0"/>
          </a:p>
          <a:p>
            <a:pPr algn="ctr"/>
            <a:endParaRPr lang="en-AU" dirty="0"/>
          </a:p>
          <a:p>
            <a:pPr algn="ctr"/>
            <a:r>
              <a:rPr lang="en-AU" b="1" dirty="0"/>
              <a:t>- 5 %</a:t>
            </a:r>
          </a:p>
        </p:txBody>
      </p:sp>
    </p:spTree>
    <p:extLst>
      <p:ext uri="{BB962C8B-B14F-4D97-AF65-F5344CB8AC3E}">
        <p14:creationId xmlns:p14="http://schemas.microsoft.com/office/powerpoint/2010/main" val="2435723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758E8-2071-352F-1397-4CD204D3E39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795FC4-22B7-336B-47C4-49D8A172FD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1A9D8542-1DC9-77D6-6563-BC6E20CEB5FF}"/>
              </a:ext>
            </a:extLst>
          </p:cNvPr>
          <p:cNvSpPr>
            <a:spLocks noGrp="1"/>
          </p:cNvSpPr>
          <p:nvPr>
            <p:ph type="title"/>
          </p:nvPr>
        </p:nvSpPr>
        <p:spPr>
          <a:xfrm>
            <a:off x="337457" y="306182"/>
            <a:ext cx="10302834" cy="516637"/>
          </a:xfrm>
        </p:spPr>
        <p:txBody>
          <a:bodyPr/>
          <a:lstStyle/>
          <a:p>
            <a:r>
              <a:rPr lang="en-AU" sz="2000" dirty="0"/>
              <a:t>Australia’s headline annual inflation came in at 3.8 % and the Trimmed Mean at 3.6 % in June. </a:t>
            </a:r>
            <a:r>
              <a:rPr lang="en-AU" sz="2000" b="0" dirty="0"/>
              <a:t>This is still well above the RBA’s 2%  to  3% target range .</a:t>
            </a:r>
          </a:p>
        </p:txBody>
      </p:sp>
      <p:pic>
        <p:nvPicPr>
          <p:cNvPr id="9" name="Picture 8">
            <a:extLst>
              <a:ext uri="{FF2B5EF4-FFF2-40B4-BE49-F238E27FC236}">
                <a16:creationId xmlns:a16="http://schemas.microsoft.com/office/drawing/2014/main" id="{94E3AFF9-18BC-47D9-F8EE-0F91B171A8E8}"/>
              </a:ext>
            </a:extLst>
          </p:cNvPr>
          <p:cNvPicPr>
            <a:picLocks noChangeAspect="1"/>
          </p:cNvPicPr>
          <p:nvPr/>
        </p:nvPicPr>
        <p:blipFill>
          <a:blip r:embed="rId2"/>
          <a:stretch>
            <a:fillRect/>
          </a:stretch>
        </p:blipFill>
        <p:spPr>
          <a:xfrm>
            <a:off x="1876301" y="1068779"/>
            <a:ext cx="8027720" cy="5626826"/>
          </a:xfrm>
          <a:prstGeom prst="rect">
            <a:avLst/>
          </a:prstGeom>
        </p:spPr>
      </p:pic>
    </p:spTree>
    <p:extLst>
      <p:ext uri="{BB962C8B-B14F-4D97-AF65-F5344CB8AC3E}">
        <p14:creationId xmlns:p14="http://schemas.microsoft.com/office/powerpoint/2010/main" val="3773732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E4EC1-56B2-EE1E-DFF6-B8B5645D506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78DD4C-1CAF-2850-658B-C7BDB60B43F6}"/>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A5B123A1-9C4E-16E9-B89D-A6863FA6C5CB}"/>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E113857B-7265-D612-B9E7-61804536E7ED}"/>
              </a:ext>
            </a:extLst>
          </p:cNvPr>
          <p:cNvSpPr>
            <a:spLocks noGrp="1"/>
          </p:cNvSpPr>
          <p:nvPr>
            <p:ph type="title"/>
          </p:nvPr>
        </p:nvSpPr>
        <p:spPr>
          <a:xfrm>
            <a:off x="467632" y="307774"/>
            <a:ext cx="9917340" cy="584855"/>
          </a:xfrm>
        </p:spPr>
        <p:txBody>
          <a:bodyPr/>
          <a:lstStyle/>
          <a:p>
            <a:r>
              <a:rPr lang="en-US" sz="2000" dirty="0">
                <a:solidFill>
                  <a:schemeClr val="tx1"/>
                </a:solidFill>
                <a:latin typeface="+mn-lt"/>
              </a:rPr>
              <a:t>Reserve Bank (RBA) Governor Michele Bullock highlighted why the central bank is  concerned about Australia’s recent “higher” inflation on Tuesday :    </a:t>
            </a:r>
          </a:p>
        </p:txBody>
      </p:sp>
      <p:sp>
        <p:nvSpPr>
          <p:cNvPr id="3" name="TextBox 2">
            <a:extLst>
              <a:ext uri="{FF2B5EF4-FFF2-40B4-BE49-F238E27FC236}">
                <a16:creationId xmlns:a16="http://schemas.microsoft.com/office/drawing/2014/main" id="{FE8271EE-32AE-9519-BFD1-35E797EAC520}"/>
              </a:ext>
            </a:extLst>
          </p:cNvPr>
          <p:cNvSpPr txBox="1"/>
          <p:nvPr/>
        </p:nvSpPr>
        <p:spPr>
          <a:xfrm>
            <a:off x="1477327" y="1707938"/>
            <a:ext cx="8820562" cy="4154984"/>
          </a:xfrm>
          <a:prstGeom prst="rect">
            <a:avLst/>
          </a:prstGeom>
          <a:noFill/>
        </p:spPr>
        <p:txBody>
          <a:bodyPr wrap="square">
            <a:spAutoFit/>
          </a:bodyPr>
          <a:lstStyle/>
          <a:p>
            <a:r>
              <a:rPr lang="en-AU" sz="2400" dirty="0"/>
              <a:t>“  </a:t>
            </a:r>
            <a:r>
              <a:rPr lang="en-AU" sz="2400" b="1" i="1" dirty="0"/>
              <a:t>Higher inflation isn’t just a statistic. </a:t>
            </a:r>
            <a:r>
              <a:rPr lang="en-AU" sz="2400" b="1" i="1" dirty="0">
                <a:solidFill>
                  <a:srgbClr val="7030A0"/>
                </a:solidFill>
              </a:rPr>
              <a:t>It strains household budgets, complicates business planning, and weighs on confidence. </a:t>
            </a:r>
          </a:p>
          <a:p>
            <a:endParaRPr lang="en-AU" sz="2400" b="1" i="1" dirty="0"/>
          </a:p>
          <a:p>
            <a:r>
              <a:rPr lang="en-AU" sz="2400" b="1" i="1" dirty="0">
                <a:solidFill>
                  <a:srgbClr val="FF0000"/>
                </a:solidFill>
              </a:rPr>
              <a:t>Many Australians are again feeling this pressure</a:t>
            </a:r>
            <a:r>
              <a:rPr lang="en-AU" sz="2400" b="1" i="1" dirty="0"/>
              <a:t>; indeed, we recently published survey evidence showing that inflation is the </a:t>
            </a:r>
            <a:r>
              <a:rPr lang="en-AU" sz="2400" b="1" i="1" dirty="0">
                <a:solidFill>
                  <a:srgbClr val="FF0000"/>
                </a:solidFill>
              </a:rPr>
              <a:t>single most pressing economic concern </a:t>
            </a:r>
            <a:r>
              <a:rPr lang="en-AU" sz="2400" b="1" i="1" dirty="0"/>
              <a:t>for Australians.” </a:t>
            </a:r>
          </a:p>
          <a:p>
            <a:endParaRPr lang="en-AU" sz="2400" b="1" i="1" dirty="0"/>
          </a:p>
          <a:p>
            <a:pPr algn="r"/>
            <a:r>
              <a:rPr lang="en-AU" sz="2400" i="1" dirty="0"/>
              <a:t>‘</a:t>
            </a:r>
            <a:r>
              <a:rPr lang="en-AU" i="1" dirty="0"/>
              <a:t>Monetary Policy in an Era of Shocks’ speech, Reserve Bank of Australia Governor Michele Bullock, July 28, 2026.</a:t>
            </a:r>
          </a:p>
        </p:txBody>
      </p:sp>
    </p:spTree>
    <p:extLst>
      <p:ext uri="{BB962C8B-B14F-4D97-AF65-F5344CB8AC3E}">
        <p14:creationId xmlns:p14="http://schemas.microsoft.com/office/powerpoint/2010/main" val="1894039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5AD17-D6A1-A1E4-A7EE-8486A963728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BBC05A-D256-48E9-28C0-FF40D37A9D88}"/>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B2D9E3FC-E026-7CD6-1852-A09F478CE098}"/>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26C2FC76-72A6-BEF0-1444-59443703BB82}"/>
              </a:ext>
            </a:extLst>
          </p:cNvPr>
          <p:cNvSpPr>
            <a:spLocks noGrp="1"/>
          </p:cNvSpPr>
          <p:nvPr>
            <p:ph type="title"/>
          </p:nvPr>
        </p:nvSpPr>
        <p:spPr>
          <a:xfrm>
            <a:off x="195489" y="340431"/>
            <a:ext cx="10341881" cy="421569"/>
          </a:xfrm>
        </p:spPr>
        <p:txBody>
          <a:bodyPr/>
          <a:lstStyle/>
          <a:p>
            <a:r>
              <a:rPr lang="en-US" sz="2000" dirty="0">
                <a:solidFill>
                  <a:schemeClr val="tx1"/>
                </a:solidFill>
                <a:latin typeface="+mn-lt"/>
              </a:rPr>
              <a:t>Australian “essentials” goods &amp; services continue to record sharp price rises</a:t>
            </a:r>
          </a:p>
        </p:txBody>
      </p:sp>
      <p:pic>
        <p:nvPicPr>
          <p:cNvPr id="13" name="Picture 12">
            <a:extLst>
              <a:ext uri="{FF2B5EF4-FFF2-40B4-BE49-F238E27FC236}">
                <a16:creationId xmlns:a16="http://schemas.microsoft.com/office/drawing/2014/main" id="{D55D58CB-E8F7-D07D-793B-9516B472DBD2}"/>
              </a:ext>
            </a:extLst>
          </p:cNvPr>
          <p:cNvPicPr>
            <a:picLocks noChangeAspect="1"/>
          </p:cNvPicPr>
          <p:nvPr/>
        </p:nvPicPr>
        <p:blipFill>
          <a:blip r:embed="rId2"/>
          <a:stretch>
            <a:fillRect/>
          </a:stretch>
        </p:blipFill>
        <p:spPr>
          <a:xfrm>
            <a:off x="1785397" y="936171"/>
            <a:ext cx="8098971" cy="5730550"/>
          </a:xfrm>
          <a:prstGeom prst="rect">
            <a:avLst/>
          </a:prstGeom>
        </p:spPr>
      </p:pic>
      <p:pic>
        <p:nvPicPr>
          <p:cNvPr id="15" name="Picture 14">
            <a:extLst>
              <a:ext uri="{FF2B5EF4-FFF2-40B4-BE49-F238E27FC236}">
                <a16:creationId xmlns:a16="http://schemas.microsoft.com/office/drawing/2014/main" id="{FA9C985E-EF85-5E8F-2D8A-FE2B17065932}"/>
              </a:ext>
            </a:extLst>
          </p:cNvPr>
          <p:cNvPicPr>
            <a:picLocks noChangeAspect="1"/>
          </p:cNvPicPr>
          <p:nvPr/>
        </p:nvPicPr>
        <p:blipFill>
          <a:blip r:embed="rId3"/>
          <a:stretch>
            <a:fillRect/>
          </a:stretch>
        </p:blipFill>
        <p:spPr>
          <a:xfrm>
            <a:off x="2639952" y="5535132"/>
            <a:ext cx="1164437" cy="816935"/>
          </a:xfrm>
          <a:prstGeom prst="rect">
            <a:avLst/>
          </a:prstGeom>
        </p:spPr>
      </p:pic>
    </p:spTree>
    <p:extLst>
      <p:ext uri="{BB962C8B-B14F-4D97-AF65-F5344CB8AC3E}">
        <p14:creationId xmlns:p14="http://schemas.microsoft.com/office/powerpoint/2010/main" val="831993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21266-6686-908B-0D1B-1D92D82D85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1569B6-AEDD-CD82-0EF5-3FEDB8D54B44}"/>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A5B44B00-C028-3EBC-A359-3F225704EF85}"/>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B621AA24-2B6E-5C0C-B4F9-3B9F2091DDDA}"/>
              </a:ext>
            </a:extLst>
          </p:cNvPr>
          <p:cNvSpPr>
            <a:spLocks noGrp="1"/>
          </p:cNvSpPr>
          <p:nvPr>
            <p:ph type="title"/>
          </p:nvPr>
        </p:nvSpPr>
        <p:spPr>
          <a:xfrm>
            <a:off x="195490" y="340431"/>
            <a:ext cx="9917340" cy="584855"/>
          </a:xfrm>
        </p:spPr>
        <p:txBody>
          <a:bodyPr/>
          <a:lstStyle/>
          <a:p>
            <a:r>
              <a:rPr lang="en-US" sz="2000" dirty="0">
                <a:solidFill>
                  <a:schemeClr val="tx1"/>
                </a:solidFill>
                <a:latin typeface="+mn-lt"/>
              </a:rPr>
              <a:t>Reserve Bank (RBA) Board statement August’s meeting suggest the central bank </a:t>
            </a:r>
            <a:r>
              <a:rPr lang="en-US" sz="2000" dirty="0">
                <a:solidFill>
                  <a:srgbClr val="FF0000"/>
                </a:solidFill>
                <a:latin typeface="+mn-lt"/>
              </a:rPr>
              <a:t>still </a:t>
            </a:r>
            <a:r>
              <a:rPr lang="en-US" sz="2000" dirty="0" err="1">
                <a:solidFill>
                  <a:srgbClr val="FF0000"/>
                </a:solidFill>
                <a:latin typeface="+mn-lt"/>
              </a:rPr>
              <a:t>favours</a:t>
            </a:r>
            <a:r>
              <a:rPr lang="en-US" sz="2000" dirty="0">
                <a:solidFill>
                  <a:srgbClr val="FF0000"/>
                </a:solidFill>
                <a:latin typeface="+mn-lt"/>
              </a:rPr>
              <a:t> raising interest rates again :  </a:t>
            </a:r>
          </a:p>
        </p:txBody>
      </p:sp>
      <p:sp>
        <p:nvSpPr>
          <p:cNvPr id="3" name="TextBox 2">
            <a:extLst>
              <a:ext uri="{FF2B5EF4-FFF2-40B4-BE49-F238E27FC236}">
                <a16:creationId xmlns:a16="http://schemas.microsoft.com/office/drawing/2014/main" id="{5729F4F1-D269-9101-5492-B8CABD43F894}"/>
              </a:ext>
            </a:extLst>
          </p:cNvPr>
          <p:cNvSpPr txBox="1"/>
          <p:nvPr/>
        </p:nvSpPr>
        <p:spPr>
          <a:xfrm>
            <a:off x="1224416" y="1338606"/>
            <a:ext cx="9917339" cy="5324535"/>
          </a:xfrm>
          <a:prstGeom prst="rect">
            <a:avLst/>
          </a:prstGeom>
          <a:noFill/>
        </p:spPr>
        <p:txBody>
          <a:bodyPr wrap="square">
            <a:spAutoFit/>
          </a:bodyPr>
          <a:lstStyle/>
          <a:p>
            <a:pPr>
              <a:buNone/>
            </a:pPr>
            <a:r>
              <a:rPr lang="en-AU" sz="2800" dirty="0">
                <a:solidFill>
                  <a:srgbClr val="000000"/>
                </a:solidFill>
                <a:effectLst/>
                <a:latin typeface="Arial" panose="020B0604020202020204" pitchFamily="34" charset="0"/>
                <a:ea typeface="Aptos" panose="020B0004020202020204" pitchFamily="34" charset="0"/>
                <a:cs typeface="Aptos" panose="020B0004020202020204" pitchFamily="34" charset="0"/>
              </a:rPr>
              <a:t>“ </a:t>
            </a:r>
            <a:r>
              <a:rPr lang="en-AU" sz="2800" i="1" dirty="0">
                <a:solidFill>
                  <a:srgbClr val="000000"/>
                </a:solidFill>
                <a:effectLst/>
                <a:latin typeface="Arial" panose="020B0604020202020204" pitchFamily="34" charset="0"/>
                <a:ea typeface="Aptos" panose="020B0004020202020204" pitchFamily="34" charset="0"/>
                <a:cs typeface="Aptos" panose="020B0004020202020204" pitchFamily="34" charset="0"/>
              </a:rPr>
              <a:t>Following three increases in the cash rate target since the beginning of the year, </a:t>
            </a:r>
            <a:r>
              <a:rPr lang="en-AU" sz="2800" b="1" i="1" dirty="0">
                <a:solidFill>
                  <a:srgbClr val="7030A0"/>
                </a:solidFill>
                <a:effectLst/>
                <a:latin typeface="Arial" panose="020B0604020202020204" pitchFamily="34" charset="0"/>
                <a:ea typeface="Aptos" panose="020B0004020202020204" pitchFamily="34" charset="0"/>
                <a:cs typeface="Aptos" panose="020B0004020202020204" pitchFamily="34" charset="0"/>
              </a:rPr>
              <a:t>financial conditions are now tighter</a:t>
            </a:r>
            <a:r>
              <a:rPr lang="en-AU" sz="2800" i="1" dirty="0">
                <a:solidFill>
                  <a:srgbClr val="7030A0"/>
                </a:solidFill>
                <a:effectLst/>
                <a:latin typeface="Arial" panose="020B0604020202020204" pitchFamily="34" charset="0"/>
                <a:ea typeface="Aptos" panose="020B0004020202020204" pitchFamily="34" charset="0"/>
                <a:cs typeface="Aptos" panose="020B0004020202020204" pitchFamily="34" charset="0"/>
              </a:rPr>
              <a:t> </a:t>
            </a:r>
            <a:r>
              <a:rPr lang="en-AU" sz="2800" i="1" dirty="0">
                <a:solidFill>
                  <a:srgbClr val="000000"/>
                </a:solidFill>
                <a:effectLst/>
                <a:latin typeface="Arial" panose="020B0604020202020204" pitchFamily="34" charset="0"/>
                <a:ea typeface="Aptos" panose="020B0004020202020204" pitchFamily="34" charset="0"/>
                <a:cs typeface="Aptos" panose="020B0004020202020204" pitchFamily="34" charset="0"/>
              </a:rPr>
              <a:t>than they were, and the </a:t>
            </a:r>
            <a:r>
              <a:rPr lang="en-AU" sz="2800" b="1" i="1" dirty="0">
                <a:solidFill>
                  <a:srgbClr val="7030A0"/>
                </a:solidFill>
                <a:effectLst/>
                <a:latin typeface="Arial" panose="020B0604020202020204" pitchFamily="34" charset="0"/>
                <a:ea typeface="Aptos" panose="020B0004020202020204" pitchFamily="34" charset="0"/>
                <a:cs typeface="Aptos" panose="020B0004020202020204" pitchFamily="34" charset="0"/>
              </a:rPr>
              <a:t>economy appears to be slowing</a:t>
            </a:r>
            <a:r>
              <a:rPr lang="en-AU" sz="2800" i="1" dirty="0">
                <a:solidFill>
                  <a:srgbClr val="FF0000"/>
                </a:solidFill>
                <a:effectLst/>
                <a:latin typeface="Arial" panose="020B0604020202020204" pitchFamily="34" charset="0"/>
                <a:ea typeface="Aptos" panose="020B0004020202020204" pitchFamily="34" charset="0"/>
                <a:cs typeface="Aptos" panose="020B0004020202020204" pitchFamily="34" charset="0"/>
              </a:rPr>
              <a:t> </a:t>
            </a:r>
            <a:r>
              <a:rPr lang="en-AU" sz="2800" i="1" dirty="0">
                <a:solidFill>
                  <a:srgbClr val="000000"/>
                </a:solidFill>
                <a:effectLst/>
                <a:latin typeface="Arial" panose="020B0604020202020204" pitchFamily="34" charset="0"/>
                <a:ea typeface="Aptos" panose="020B0004020202020204" pitchFamily="34" charset="0"/>
                <a:cs typeface="Aptos" panose="020B0004020202020204" pitchFamily="34" charset="0"/>
              </a:rPr>
              <a:t>as expected. </a:t>
            </a:r>
          </a:p>
          <a:p>
            <a:pPr>
              <a:buNone/>
            </a:pPr>
            <a:endParaRPr lang="en-AU" b="1" i="1" dirty="0">
              <a:solidFill>
                <a:srgbClr val="000000"/>
              </a:solidFill>
              <a:latin typeface="Arial" panose="020B0604020202020204" pitchFamily="34" charset="0"/>
              <a:ea typeface="Aptos" panose="020B0004020202020204" pitchFamily="34" charset="0"/>
              <a:cs typeface="Aptos" panose="020B0004020202020204" pitchFamily="34" charset="0"/>
            </a:endParaRPr>
          </a:p>
          <a:p>
            <a:pPr>
              <a:buNone/>
            </a:pPr>
            <a:r>
              <a:rPr lang="en-AU" sz="2800" b="1" i="1" dirty="0">
                <a:solidFill>
                  <a:srgbClr val="FF0000"/>
                </a:solidFill>
                <a:effectLst/>
                <a:latin typeface="Arial" panose="020B0604020202020204" pitchFamily="34" charset="0"/>
                <a:ea typeface="Aptos" panose="020B0004020202020204" pitchFamily="34" charset="0"/>
                <a:cs typeface="Aptos" panose="020B0004020202020204" pitchFamily="34" charset="0"/>
              </a:rPr>
              <a:t>But inflation is still too high</a:t>
            </a:r>
            <a:r>
              <a:rPr lang="en-AU" sz="2800" b="1" i="1" dirty="0">
                <a:solidFill>
                  <a:srgbClr val="78206E"/>
                </a:solidFill>
                <a:effectLst/>
                <a:latin typeface="Arial" panose="020B0604020202020204" pitchFamily="34" charset="0"/>
                <a:ea typeface="Aptos" panose="020B0004020202020204" pitchFamily="34" charset="0"/>
                <a:cs typeface="Aptos" panose="020B0004020202020204" pitchFamily="34" charset="0"/>
              </a:rPr>
              <a:t>. It </a:t>
            </a:r>
            <a:r>
              <a:rPr lang="en-AU" sz="2800" b="1" i="1" dirty="0">
                <a:solidFill>
                  <a:srgbClr val="000000"/>
                </a:solidFill>
                <a:effectLst/>
                <a:latin typeface="Arial" panose="020B0604020202020204" pitchFamily="34" charset="0"/>
                <a:ea typeface="Aptos" panose="020B0004020202020204" pitchFamily="34" charset="0"/>
                <a:cs typeface="Aptos" panose="020B0004020202020204" pitchFamily="34" charset="0"/>
              </a:rPr>
              <a:t>is not expected to return to around the midpoint of the target range until late 2027</a:t>
            </a:r>
            <a:r>
              <a:rPr lang="en-AU" sz="2800" i="1" dirty="0">
                <a:solidFill>
                  <a:srgbClr val="000000"/>
                </a:solidFill>
                <a:effectLst/>
                <a:latin typeface="Arial" panose="020B0604020202020204" pitchFamily="34" charset="0"/>
                <a:ea typeface="Aptos" panose="020B0004020202020204" pitchFamily="34" charset="0"/>
                <a:cs typeface="Aptos" panose="020B0004020202020204" pitchFamily="34" charset="0"/>
              </a:rPr>
              <a:t> and there are </a:t>
            </a:r>
            <a:r>
              <a:rPr lang="en-AU" sz="2800" b="1" i="1" dirty="0">
                <a:solidFill>
                  <a:srgbClr val="FF0000"/>
                </a:solidFill>
                <a:effectLst/>
                <a:latin typeface="Arial" panose="020B0604020202020204" pitchFamily="34" charset="0"/>
                <a:ea typeface="Aptos" panose="020B0004020202020204" pitchFamily="34" charset="0"/>
                <a:cs typeface="Aptos" panose="020B0004020202020204" pitchFamily="34" charset="0"/>
              </a:rPr>
              <a:t>upside risks to this projection.</a:t>
            </a:r>
            <a:r>
              <a:rPr lang="en-AU" sz="2800" i="1" dirty="0">
                <a:solidFill>
                  <a:srgbClr val="FF0000"/>
                </a:solidFill>
                <a:effectLst/>
                <a:latin typeface="Arial" panose="020B0604020202020204" pitchFamily="34" charset="0"/>
                <a:ea typeface="Aptos" panose="020B0004020202020204" pitchFamily="34" charset="0"/>
                <a:cs typeface="Aptos" panose="020B0004020202020204" pitchFamily="34" charset="0"/>
              </a:rPr>
              <a:t> </a:t>
            </a:r>
            <a:r>
              <a:rPr lang="en-AU" sz="2800" i="1" dirty="0">
                <a:solidFill>
                  <a:srgbClr val="000000"/>
                </a:solidFill>
                <a:effectLst/>
                <a:latin typeface="Arial" panose="020B0604020202020204" pitchFamily="34" charset="0"/>
                <a:ea typeface="Aptos" panose="020B0004020202020204" pitchFamily="34" charset="0"/>
                <a:cs typeface="Aptos" panose="020B0004020202020204" pitchFamily="34" charset="0"/>
              </a:rPr>
              <a:t>With monetary policy judged to be somewhat restrictive, the Board decided to leave the cash rate target unchanged while it assesses how the economy is evolving.”</a:t>
            </a:r>
            <a:endParaRPr lang="en-AU" sz="1400" i="1" dirty="0">
              <a:solidFill>
                <a:srgbClr val="000000"/>
              </a:solidFill>
              <a:effectLst/>
              <a:latin typeface="Arial" panose="020B0604020202020204" pitchFamily="34" charset="0"/>
              <a:ea typeface="Aptos" panose="020B0004020202020204" pitchFamily="34" charset="0"/>
              <a:cs typeface="Aptos" panose="020B0004020202020204" pitchFamily="34" charset="0"/>
            </a:endParaRPr>
          </a:p>
          <a:p>
            <a:pPr>
              <a:buNone/>
            </a:pPr>
            <a:endParaRPr lang="en-AU" sz="800" dirty="0">
              <a:latin typeface="Aptos" panose="020B0004020202020204" pitchFamily="34" charset="0"/>
              <a:ea typeface="Aptos" panose="020B0004020202020204" pitchFamily="34" charset="0"/>
              <a:cs typeface="Aptos" panose="020B0004020202020204" pitchFamily="34" charset="0"/>
            </a:endParaRPr>
          </a:p>
          <a:p>
            <a:pPr>
              <a:buNone/>
            </a:pPr>
            <a:endParaRPr kumimoji="0" lang="en-AU" sz="1600" b="1"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800" b="0" u="none" strike="noStrike" kern="1200" cap="none" spc="0" normalizeH="0" baseline="0" noProof="0" dirty="0">
                <a:ln>
                  <a:noFill/>
                </a:ln>
                <a:solidFill>
                  <a:prstClr val="black"/>
                </a:solidFill>
                <a:effectLst/>
                <a:uLnTx/>
                <a:uFillTx/>
                <a:latin typeface="Arial" panose="020B0604020202020204"/>
                <a:ea typeface="+mn-ea"/>
                <a:cs typeface="+mn-cs"/>
              </a:rPr>
              <a:t>Reserve Bank of Australia </a:t>
            </a:r>
            <a:r>
              <a:rPr lang="en-AU" dirty="0">
                <a:solidFill>
                  <a:prstClr val="black"/>
                </a:solidFill>
                <a:latin typeface="Arial" panose="020B0604020202020204"/>
              </a:rPr>
              <a:t>Board statement </a:t>
            </a:r>
            <a:r>
              <a:rPr kumimoji="0" lang="en-AU" sz="1800" b="0" u="none" strike="noStrike" kern="1200" cap="none" spc="0" normalizeH="0" baseline="0" noProof="0" dirty="0">
                <a:ln>
                  <a:noFill/>
                </a:ln>
                <a:solidFill>
                  <a:prstClr val="black"/>
                </a:solidFill>
                <a:effectLst/>
                <a:uLnTx/>
                <a:uFillTx/>
                <a:latin typeface="Arial" panose="020B0604020202020204"/>
                <a:ea typeface="+mn-ea"/>
                <a:cs typeface="+mn-cs"/>
              </a:rPr>
              <a:t>, </a:t>
            </a:r>
            <a:r>
              <a:rPr lang="en-AU" dirty="0">
                <a:solidFill>
                  <a:prstClr val="black"/>
                </a:solidFill>
                <a:latin typeface="Arial" panose="020B0604020202020204"/>
              </a:rPr>
              <a:t>August 11 </a:t>
            </a:r>
            <a:r>
              <a:rPr kumimoji="0" lang="en-AU" sz="1800" b="0" u="none" strike="noStrike" kern="1200" cap="none" spc="0" normalizeH="0" baseline="0" noProof="0" dirty="0">
                <a:ln>
                  <a:noFill/>
                </a:ln>
                <a:solidFill>
                  <a:prstClr val="black"/>
                </a:solidFill>
                <a:effectLst/>
                <a:uLnTx/>
                <a:uFillTx/>
                <a:latin typeface="Arial" panose="020B0604020202020204"/>
                <a:ea typeface="+mn-ea"/>
                <a:cs typeface="+mn-cs"/>
              </a:rPr>
              <a:t>, 2026</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a:t>
            </a:r>
          </a:p>
        </p:txBody>
      </p:sp>
    </p:spTree>
    <p:extLst>
      <p:ext uri="{BB962C8B-B14F-4D97-AF65-F5344CB8AC3E}">
        <p14:creationId xmlns:p14="http://schemas.microsoft.com/office/powerpoint/2010/main" val="1209061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3A34F-B8A2-3E8A-E08A-4139FCB2D8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C2F4D-9E69-5155-A85F-80E851A7356B}"/>
              </a:ext>
            </a:extLst>
          </p:cNvPr>
          <p:cNvSpPr>
            <a:spLocks noGrp="1"/>
          </p:cNvSpPr>
          <p:nvPr>
            <p:ph type="title"/>
          </p:nvPr>
        </p:nvSpPr>
        <p:spPr>
          <a:xfrm>
            <a:off x="195943" y="284412"/>
            <a:ext cx="10461172" cy="629988"/>
          </a:xfrm>
        </p:spPr>
        <p:txBody>
          <a:bodyPr/>
          <a:lstStyle/>
          <a:p>
            <a:r>
              <a:rPr lang="en-AU" sz="2000" i="1" dirty="0"/>
              <a:t>RBA forecasts are for inflation to remain above 3% this year </a:t>
            </a:r>
            <a:r>
              <a:rPr lang="en-AU" sz="2000" b="0" i="1" dirty="0"/>
              <a:t>and then gradually descend towards the 2.5 % midpoint target next year</a:t>
            </a:r>
          </a:p>
        </p:txBody>
      </p:sp>
      <p:sp>
        <p:nvSpPr>
          <p:cNvPr id="4" name="Slide Number Placeholder 3">
            <a:extLst>
              <a:ext uri="{FF2B5EF4-FFF2-40B4-BE49-F238E27FC236}">
                <a16:creationId xmlns:a16="http://schemas.microsoft.com/office/drawing/2014/main" id="{28E8C151-F9F4-1099-D5EB-69B135711CF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C0AA0694-7FE4-E59E-6368-5096E1D4859C}"/>
              </a:ext>
            </a:extLst>
          </p:cNvPr>
          <p:cNvPicPr>
            <a:picLocks noChangeAspect="1"/>
          </p:cNvPicPr>
          <p:nvPr/>
        </p:nvPicPr>
        <p:blipFill>
          <a:blip r:embed="rId2"/>
          <a:stretch>
            <a:fillRect/>
          </a:stretch>
        </p:blipFill>
        <p:spPr>
          <a:xfrm>
            <a:off x="492667" y="1198120"/>
            <a:ext cx="9756531" cy="5506788"/>
          </a:xfrm>
          <a:prstGeom prst="rect">
            <a:avLst/>
          </a:prstGeom>
        </p:spPr>
      </p:pic>
      <p:sp>
        <p:nvSpPr>
          <p:cNvPr id="7" name="Rectangle 6">
            <a:extLst>
              <a:ext uri="{FF2B5EF4-FFF2-40B4-BE49-F238E27FC236}">
                <a16:creationId xmlns:a16="http://schemas.microsoft.com/office/drawing/2014/main" id="{22ABB823-553B-6434-861B-D30F662D7E79}"/>
              </a:ext>
            </a:extLst>
          </p:cNvPr>
          <p:cNvSpPr/>
          <p:nvPr/>
        </p:nvSpPr>
        <p:spPr>
          <a:xfrm>
            <a:off x="6192349" y="4892325"/>
            <a:ext cx="2375559" cy="1812583"/>
          </a:xfrm>
          <a:prstGeom prst="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D3637076-CFD3-89AD-D5B2-CA834010ECAA}"/>
              </a:ext>
            </a:extLst>
          </p:cNvPr>
          <p:cNvPicPr>
            <a:picLocks noChangeAspect="1"/>
          </p:cNvPicPr>
          <p:nvPr/>
        </p:nvPicPr>
        <p:blipFill>
          <a:blip r:embed="rId3"/>
          <a:stretch>
            <a:fillRect/>
          </a:stretch>
        </p:blipFill>
        <p:spPr>
          <a:xfrm>
            <a:off x="10249198" y="2107314"/>
            <a:ext cx="1603387" cy="3688400"/>
          </a:xfrm>
          <a:prstGeom prst="rect">
            <a:avLst/>
          </a:prstGeom>
        </p:spPr>
      </p:pic>
    </p:spTree>
    <p:extLst>
      <p:ext uri="{BB962C8B-B14F-4D97-AF65-F5344CB8AC3E}">
        <p14:creationId xmlns:p14="http://schemas.microsoft.com/office/powerpoint/2010/main" val="1040639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83AC4-DAA0-FB2D-AB29-56E6BB3B0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57C40D-0E29-F38F-8224-D3D76FA280C2}"/>
              </a:ext>
            </a:extLst>
          </p:cNvPr>
          <p:cNvSpPr>
            <a:spLocks noGrp="1"/>
          </p:cNvSpPr>
          <p:nvPr>
            <p:ph type="title"/>
          </p:nvPr>
        </p:nvSpPr>
        <p:spPr>
          <a:xfrm>
            <a:off x="283028" y="284412"/>
            <a:ext cx="10101943" cy="629988"/>
          </a:xfrm>
        </p:spPr>
        <p:txBody>
          <a:bodyPr/>
          <a:lstStyle/>
          <a:p>
            <a:r>
              <a:rPr lang="en-AU" sz="2000" dirty="0"/>
              <a:t>RBA’s  forecast is for global oil prices to </a:t>
            </a:r>
            <a:r>
              <a:rPr lang="en-AU" sz="2000" dirty="0">
                <a:solidFill>
                  <a:schemeClr val="accent1"/>
                </a:solidFill>
              </a:rPr>
              <a:t>drift lower </a:t>
            </a:r>
            <a:r>
              <a:rPr lang="en-AU" sz="2000" dirty="0"/>
              <a:t>although concedes that </a:t>
            </a:r>
            <a:br>
              <a:rPr lang="en-AU" sz="2000" dirty="0"/>
            </a:br>
            <a:r>
              <a:rPr lang="en-AU" sz="2000" i="1" dirty="0"/>
              <a:t>“  </a:t>
            </a:r>
            <a:r>
              <a:rPr lang="en-AU" sz="2000" b="0" i="1" dirty="0"/>
              <a:t>resolution of the Middle East conflict remains uncertain ”.</a:t>
            </a:r>
            <a:endParaRPr lang="en-AU" sz="2000" i="1" dirty="0"/>
          </a:p>
        </p:txBody>
      </p:sp>
      <p:sp>
        <p:nvSpPr>
          <p:cNvPr id="4" name="Slide Number Placeholder 3">
            <a:extLst>
              <a:ext uri="{FF2B5EF4-FFF2-40B4-BE49-F238E27FC236}">
                <a16:creationId xmlns:a16="http://schemas.microsoft.com/office/drawing/2014/main" id="{B21BFDDC-3396-7887-93AE-5EAA3BEEF7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34B8C733-B31C-6047-87DD-5EF39FF54C3B}"/>
              </a:ext>
            </a:extLst>
          </p:cNvPr>
          <p:cNvPicPr>
            <a:picLocks noChangeAspect="1"/>
          </p:cNvPicPr>
          <p:nvPr/>
        </p:nvPicPr>
        <p:blipFill>
          <a:blip r:embed="rId2"/>
          <a:stretch>
            <a:fillRect/>
          </a:stretch>
        </p:blipFill>
        <p:spPr>
          <a:xfrm>
            <a:off x="4909457" y="974170"/>
            <a:ext cx="7025228" cy="5721435"/>
          </a:xfrm>
          <a:prstGeom prst="rect">
            <a:avLst/>
          </a:prstGeom>
        </p:spPr>
      </p:pic>
      <p:sp>
        <p:nvSpPr>
          <p:cNvPr id="9" name="TextBox 8">
            <a:extLst>
              <a:ext uri="{FF2B5EF4-FFF2-40B4-BE49-F238E27FC236}">
                <a16:creationId xmlns:a16="http://schemas.microsoft.com/office/drawing/2014/main" id="{0CA8C68C-E603-2A86-C8D6-521149191E86}"/>
              </a:ext>
            </a:extLst>
          </p:cNvPr>
          <p:cNvSpPr txBox="1"/>
          <p:nvPr/>
        </p:nvSpPr>
        <p:spPr>
          <a:xfrm>
            <a:off x="257315" y="1430838"/>
            <a:ext cx="4292914" cy="5016758"/>
          </a:xfrm>
          <a:prstGeom prst="rect">
            <a:avLst/>
          </a:prstGeom>
          <a:noFill/>
        </p:spPr>
        <p:txBody>
          <a:bodyPr wrap="square">
            <a:spAutoFit/>
          </a:bodyPr>
          <a:lstStyle/>
          <a:p>
            <a:r>
              <a:rPr lang="en-AU" sz="2000" i="1" dirty="0"/>
              <a:t>“ Underpinning our central forecast is the assumption that the </a:t>
            </a:r>
            <a:r>
              <a:rPr lang="en-AU" sz="2000" b="1" i="1" dirty="0">
                <a:solidFill>
                  <a:srgbClr val="006600"/>
                </a:solidFill>
              </a:rPr>
              <a:t>conflict in the Middle East gradually </a:t>
            </a:r>
          </a:p>
          <a:p>
            <a:r>
              <a:rPr lang="en-AU" sz="2000" b="1" i="1" dirty="0">
                <a:solidFill>
                  <a:srgbClr val="006600"/>
                </a:solidFill>
              </a:rPr>
              <a:t>de-escalates </a:t>
            </a:r>
            <a:r>
              <a:rPr lang="en-AU" sz="2000" i="1" dirty="0"/>
              <a:t>and global trade flows continue to adjust to the evolving geopolitical environment, including a partial recovery in shipping volumes through the Strait of Hormuz. </a:t>
            </a:r>
          </a:p>
          <a:p>
            <a:endParaRPr lang="en-AU" sz="2000" i="1" dirty="0"/>
          </a:p>
          <a:p>
            <a:r>
              <a:rPr lang="en-AU" sz="2000" b="1" i="1" dirty="0"/>
              <a:t>Oil prices are assumed to </a:t>
            </a:r>
            <a:r>
              <a:rPr lang="en-AU" sz="2000" b="1" i="1" dirty="0">
                <a:solidFill>
                  <a:schemeClr val="accent1"/>
                </a:solidFill>
              </a:rPr>
              <a:t>decline gradually</a:t>
            </a:r>
            <a:r>
              <a:rPr lang="en-AU" sz="2000" b="1" i="1" dirty="0"/>
              <a:t> </a:t>
            </a:r>
            <a:r>
              <a:rPr lang="en-AU" sz="2000" i="1" dirty="0"/>
              <a:t>over the forecast period but remain above pre-conflict levels, consistent with the latest Consensus forecasts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RBA Statement , August 2026 </a:t>
            </a:r>
          </a:p>
        </p:txBody>
      </p:sp>
      <p:cxnSp>
        <p:nvCxnSpPr>
          <p:cNvPr id="5" name="Straight Arrow Connector 4">
            <a:extLst>
              <a:ext uri="{FF2B5EF4-FFF2-40B4-BE49-F238E27FC236}">
                <a16:creationId xmlns:a16="http://schemas.microsoft.com/office/drawing/2014/main" id="{80C5F3ED-9B10-37F8-CC64-B8FEDB8C6006}"/>
              </a:ext>
            </a:extLst>
          </p:cNvPr>
          <p:cNvCxnSpPr/>
          <p:nvPr/>
        </p:nvCxnSpPr>
        <p:spPr>
          <a:xfrm>
            <a:off x="9514114" y="3558217"/>
            <a:ext cx="1164772" cy="381000"/>
          </a:xfrm>
          <a:prstGeom prst="straightConnector1">
            <a:avLst/>
          </a:prstGeom>
          <a:ln w="50800">
            <a:solidFill>
              <a:srgbClr val="0066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028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15473-2FA4-BC33-9139-DF575480D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BBCCB-970E-829E-0BDE-DB6D89DB160E}"/>
              </a:ext>
            </a:extLst>
          </p:cNvPr>
          <p:cNvSpPr>
            <a:spLocks noGrp="1"/>
          </p:cNvSpPr>
          <p:nvPr>
            <p:ph type="title"/>
          </p:nvPr>
        </p:nvSpPr>
        <p:spPr>
          <a:xfrm>
            <a:off x="367033" y="349956"/>
            <a:ext cx="9920613" cy="516637"/>
          </a:xfrm>
        </p:spPr>
        <p:txBody>
          <a:bodyPr/>
          <a:lstStyle/>
          <a:p>
            <a:r>
              <a:rPr lang="en-AU" sz="2000" dirty="0"/>
              <a:t>NAB survey for July  show  purchases costs are moderating after April’s surge.</a:t>
            </a:r>
            <a:br>
              <a:rPr lang="en-AU" sz="2000" dirty="0"/>
            </a:br>
            <a:endParaRPr lang="en-AU" sz="2000" i="1" dirty="0">
              <a:solidFill>
                <a:srgbClr val="7030A0"/>
              </a:solidFill>
            </a:endParaRPr>
          </a:p>
        </p:txBody>
      </p:sp>
      <p:sp>
        <p:nvSpPr>
          <p:cNvPr id="5" name="Slide Number Placeholder 4">
            <a:extLst>
              <a:ext uri="{FF2B5EF4-FFF2-40B4-BE49-F238E27FC236}">
                <a16:creationId xmlns:a16="http://schemas.microsoft.com/office/drawing/2014/main" id="{F3AC2FD9-E0B9-4D5B-2EA6-43EA36CE21B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DBEE5EED-462F-353E-5CBB-35037AA68B8B}"/>
              </a:ext>
            </a:extLst>
          </p:cNvPr>
          <p:cNvSpPr txBox="1"/>
          <p:nvPr/>
        </p:nvSpPr>
        <p:spPr>
          <a:xfrm>
            <a:off x="654283" y="1732465"/>
            <a:ext cx="3795563" cy="37240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NAB Economics commentary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AU" sz="20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Purchase cost </a:t>
            </a:r>
            <a:r>
              <a:rPr lang="en-AU" sz="2000" b="0" i="1" u="none" strike="noStrike" baseline="0" dirty="0">
                <a:solidFill>
                  <a:srgbClr val="000000"/>
                </a:solidFill>
                <a:latin typeface="Arial" panose="020B0604020202020204" pitchFamily="34" charset="0"/>
                <a:cs typeface="Arial" panose="020B0604020202020204" pitchFamily="34" charset="0"/>
              </a:rPr>
              <a:t>  </a:t>
            </a:r>
            <a:r>
              <a:rPr lang="en-AU" sz="2000" b="1" i="1" u="none" strike="noStrike" baseline="0" dirty="0">
                <a:solidFill>
                  <a:srgbClr val="000000"/>
                </a:solidFill>
                <a:latin typeface="Arial" panose="020B0604020202020204" pitchFamily="34" charset="0"/>
                <a:cs typeface="Arial" panose="020B0604020202020204" pitchFamily="34" charset="0"/>
              </a:rPr>
              <a:t>growth rose 0.2ppt ( per cent ) , partially unwinding the easing seen in June.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000" i="1" dirty="0">
              <a:solidFill>
                <a:srgbClr val="00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i="1" u="none" strike="noStrike" baseline="0" dirty="0">
                <a:solidFill>
                  <a:srgbClr val="000000"/>
                </a:solidFill>
                <a:latin typeface="Arial" panose="020B0604020202020204" pitchFamily="34" charset="0"/>
                <a:cs typeface="Arial" panose="020B0604020202020204" pitchFamily="34" charset="0"/>
              </a:rPr>
              <a:t>While this has moderated from a conflict-related spike of 4.5% in quarterly terms in April, </a:t>
            </a:r>
            <a:r>
              <a:rPr lang="en-AU" sz="2000" b="1" i="1" u="none" strike="noStrike" baseline="0" dirty="0">
                <a:solidFill>
                  <a:srgbClr val="000000"/>
                </a:solidFill>
                <a:latin typeface="Arial" panose="020B0604020202020204" pitchFamily="34" charset="0"/>
                <a:cs typeface="Arial" panose="020B0604020202020204" pitchFamily="34" charset="0"/>
              </a:rPr>
              <a:t>it nonetheless remains nearly double its January level .”</a:t>
            </a:r>
          </a:p>
        </p:txBody>
      </p:sp>
      <p:pic>
        <p:nvPicPr>
          <p:cNvPr id="8" name="Picture 7">
            <a:extLst>
              <a:ext uri="{FF2B5EF4-FFF2-40B4-BE49-F238E27FC236}">
                <a16:creationId xmlns:a16="http://schemas.microsoft.com/office/drawing/2014/main" id="{C2052164-8074-A655-3883-AE2DDA991357}"/>
              </a:ext>
            </a:extLst>
          </p:cNvPr>
          <p:cNvPicPr>
            <a:picLocks noChangeAspect="1"/>
          </p:cNvPicPr>
          <p:nvPr/>
        </p:nvPicPr>
        <p:blipFill>
          <a:blip r:embed="rId2"/>
          <a:stretch>
            <a:fillRect/>
          </a:stretch>
        </p:blipFill>
        <p:spPr>
          <a:xfrm>
            <a:off x="4655128" y="1006721"/>
            <a:ext cx="7276716" cy="5688883"/>
          </a:xfrm>
          <a:prstGeom prst="rect">
            <a:avLst/>
          </a:prstGeom>
        </p:spPr>
      </p:pic>
      <p:sp>
        <p:nvSpPr>
          <p:cNvPr id="9" name="TextBox 8">
            <a:extLst>
              <a:ext uri="{FF2B5EF4-FFF2-40B4-BE49-F238E27FC236}">
                <a16:creationId xmlns:a16="http://schemas.microsoft.com/office/drawing/2014/main" id="{8A37AFDB-B559-8451-0208-0A59624F37A2}"/>
              </a:ext>
            </a:extLst>
          </p:cNvPr>
          <p:cNvSpPr txBox="1"/>
          <p:nvPr/>
        </p:nvSpPr>
        <p:spPr>
          <a:xfrm>
            <a:off x="10755866" y="3851162"/>
            <a:ext cx="781851" cy="1107996"/>
          </a:xfrm>
          <a:prstGeom prst="rect">
            <a:avLst/>
          </a:prstGeom>
          <a:noFill/>
        </p:spPr>
        <p:txBody>
          <a:bodyPr wrap="square" rtlCol="0">
            <a:spAutoFit/>
          </a:bodyPr>
          <a:lstStyle/>
          <a:p>
            <a:pPr algn="ctr"/>
            <a:r>
              <a:rPr lang="en-AU" sz="1600" b="1" dirty="0">
                <a:solidFill>
                  <a:srgbClr val="FF0000"/>
                </a:solidFill>
              </a:rPr>
              <a:t>July 2.3</a:t>
            </a:r>
          </a:p>
          <a:p>
            <a:pPr algn="ctr"/>
            <a:r>
              <a:rPr lang="en-AU" sz="1600" b="1" dirty="0">
                <a:solidFill>
                  <a:srgbClr val="006600"/>
                </a:solidFill>
              </a:rPr>
              <a:t>June </a:t>
            </a:r>
          </a:p>
          <a:p>
            <a:pPr algn="ctr"/>
            <a:r>
              <a:rPr lang="en-AU" sz="1600" b="1" dirty="0">
                <a:solidFill>
                  <a:srgbClr val="006600"/>
                </a:solidFill>
              </a:rPr>
              <a:t>3.8 %</a:t>
            </a:r>
          </a:p>
        </p:txBody>
      </p:sp>
      <p:pic>
        <p:nvPicPr>
          <p:cNvPr id="11" name="Picture 10">
            <a:extLst>
              <a:ext uri="{FF2B5EF4-FFF2-40B4-BE49-F238E27FC236}">
                <a16:creationId xmlns:a16="http://schemas.microsoft.com/office/drawing/2014/main" id="{8AA3F0F3-92B8-F8FB-69CF-7026B5145D7E}"/>
              </a:ext>
            </a:extLst>
          </p:cNvPr>
          <p:cNvPicPr>
            <a:picLocks noChangeAspect="1"/>
          </p:cNvPicPr>
          <p:nvPr/>
        </p:nvPicPr>
        <p:blipFill>
          <a:blip r:embed="rId3"/>
          <a:stretch>
            <a:fillRect/>
          </a:stretch>
        </p:blipFill>
        <p:spPr>
          <a:xfrm>
            <a:off x="10755866" y="2445509"/>
            <a:ext cx="652329" cy="676715"/>
          </a:xfrm>
          <a:prstGeom prst="rect">
            <a:avLst/>
          </a:prstGeom>
        </p:spPr>
      </p:pic>
      <p:cxnSp>
        <p:nvCxnSpPr>
          <p:cNvPr id="13" name="Straight Arrow Connector 12">
            <a:extLst>
              <a:ext uri="{FF2B5EF4-FFF2-40B4-BE49-F238E27FC236}">
                <a16:creationId xmlns:a16="http://schemas.microsoft.com/office/drawing/2014/main" id="{31456301-4956-0EA2-84A1-654B3E119429}"/>
              </a:ext>
            </a:extLst>
          </p:cNvPr>
          <p:cNvCxnSpPr>
            <a:cxnSpLocks/>
          </p:cNvCxnSpPr>
          <p:nvPr/>
        </p:nvCxnSpPr>
        <p:spPr>
          <a:xfrm>
            <a:off x="10755866" y="2783866"/>
            <a:ext cx="121931" cy="1621294"/>
          </a:xfrm>
          <a:prstGeom prst="straightConnector1">
            <a:avLst/>
          </a:prstGeom>
          <a:ln w="5080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172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19373-AA6D-2A00-DA89-CA83B0B8EF8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B04323-438E-F390-6C84-BF2232D1F5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8BBCE190-31DF-4FD8-03CA-5BE7261CAC58}"/>
              </a:ext>
            </a:extLst>
          </p:cNvPr>
          <p:cNvSpPr>
            <a:spLocks noGrp="1"/>
          </p:cNvSpPr>
          <p:nvPr>
            <p:ph type="title"/>
          </p:nvPr>
        </p:nvSpPr>
        <p:spPr>
          <a:xfrm>
            <a:off x="337457" y="306182"/>
            <a:ext cx="10189029" cy="516637"/>
          </a:xfrm>
        </p:spPr>
        <p:txBody>
          <a:bodyPr/>
          <a:lstStyle/>
          <a:p>
            <a:r>
              <a:rPr lang="en-AU" sz="2000" dirty="0"/>
              <a:t>The Inflation Gauge suggests that  Australia’s price pressures are peaking but the descent to lower inflation appears distant.</a:t>
            </a:r>
            <a:endParaRPr lang="en-AU" sz="2000" b="0" dirty="0"/>
          </a:p>
        </p:txBody>
      </p:sp>
      <p:pic>
        <p:nvPicPr>
          <p:cNvPr id="7" name="Picture 6">
            <a:extLst>
              <a:ext uri="{FF2B5EF4-FFF2-40B4-BE49-F238E27FC236}">
                <a16:creationId xmlns:a16="http://schemas.microsoft.com/office/drawing/2014/main" id="{8553332F-B45A-DF3A-5687-F6C63FA8E746}"/>
              </a:ext>
            </a:extLst>
          </p:cNvPr>
          <p:cNvPicPr>
            <a:picLocks noChangeAspect="1"/>
          </p:cNvPicPr>
          <p:nvPr/>
        </p:nvPicPr>
        <p:blipFill>
          <a:blip r:embed="rId2"/>
          <a:stretch>
            <a:fillRect/>
          </a:stretch>
        </p:blipFill>
        <p:spPr>
          <a:xfrm>
            <a:off x="1828800" y="1009403"/>
            <a:ext cx="7932717" cy="5686202"/>
          </a:xfrm>
          <a:prstGeom prst="rect">
            <a:avLst/>
          </a:prstGeom>
        </p:spPr>
      </p:pic>
      <p:sp>
        <p:nvSpPr>
          <p:cNvPr id="2" name="Arrow: Curved Down 1">
            <a:extLst>
              <a:ext uri="{FF2B5EF4-FFF2-40B4-BE49-F238E27FC236}">
                <a16:creationId xmlns:a16="http://schemas.microsoft.com/office/drawing/2014/main" id="{AE4864DE-133E-6EB1-54D7-619C930C27D2}"/>
              </a:ext>
            </a:extLst>
          </p:cNvPr>
          <p:cNvSpPr/>
          <p:nvPr/>
        </p:nvSpPr>
        <p:spPr>
          <a:xfrm>
            <a:off x="8090704" y="3428999"/>
            <a:ext cx="833377" cy="587415"/>
          </a:xfrm>
          <a:prstGeom prst="curved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2949379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1D2F-805E-0F6D-2BC4-1F1D8F21B1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9285DE-6E3E-AB7B-2093-9981C9BAFF95}"/>
              </a:ext>
            </a:extLst>
          </p:cNvPr>
          <p:cNvSpPr>
            <a:spLocks noGrp="1"/>
          </p:cNvSpPr>
          <p:nvPr>
            <p:ph type="title"/>
          </p:nvPr>
        </p:nvSpPr>
        <p:spPr>
          <a:xfrm>
            <a:off x="283028" y="284412"/>
            <a:ext cx="10293944" cy="629988"/>
          </a:xfrm>
        </p:spPr>
        <p:txBody>
          <a:bodyPr/>
          <a:lstStyle/>
          <a:p>
            <a:r>
              <a:rPr lang="en-AU" sz="2000" dirty="0"/>
              <a:t>Global share markets have been resilient to the Iran War, inflation risks and rising bond yields</a:t>
            </a:r>
            <a:r>
              <a:rPr lang="en-AU" sz="2000" b="0" dirty="0"/>
              <a:t>.   “</a:t>
            </a:r>
            <a:r>
              <a:rPr lang="en-AU" sz="2000" b="0" i="1" dirty="0"/>
              <a:t>AI” optimism rules but Australia’s market is in the slow lane by comparison</a:t>
            </a:r>
          </a:p>
        </p:txBody>
      </p:sp>
      <p:sp>
        <p:nvSpPr>
          <p:cNvPr id="4" name="Slide Number Placeholder 3">
            <a:extLst>
              <a:ext uri="{FF2B5EF4-FFF2-40B4-BE49-F238E27FC236}">
                <a16:creationId xmlns:a16="http://schemas.microsoft.com/office/drawing/2014/main" id="{2B4DEF52-65E5-A589-BBC3-C82E0EA8287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4EF5C334-3780-17FE-66AA-A980F878AD74}"/>
              </a:ext>
            </a:extLst>
          </p:cNvPr>
          <p:cNvSpPr txBox="1"/>
          <p:nvPr/>
        </p:nvSpPr>
        <p:spPr>
          <a:xfrm>
            <a:off x="10645589" y="2368158"/>
            <a:ext cx="129645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Returns are to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AU" b="1" dirty="0">
                <a:solidFill>
                  <a:prstClr val="black"/>
                </a:solidFill>
                <a:latin typeface="Arial" panose="020B0604020202020204"/>
              </a:rPr>
              <a:t>August 14</a:t>
            </a:r>
            <a:r>
              <a:rPr lang="en-AU" b="1" baseline="30000" dirty="0">
                <a:solidFill>
                  <a:prstClr val="black"/>
                </a:solidFill>
                <a:latin typeface="Arial" panose="020B0604020202020204"/>
              </a:rPr>
              <a:t>th</a:t>
            </a:r>
            <a:r>
              <a:rPr lang="en-AU" b="1" dirty="0">
                <a:solidFill>
                  <a:prstClr val="black"/>
                </a:solidFill>
                <a:latin typeface="Arial" panose="020B0604020202020204"/>
              </a:rPr>
              <a:t>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2026</a:t>
            </a:r>
          </a:p>
        </p:txBody>
      </p:sp>
      <p:pic>
        <p:nvPicPr>
          <p:cNvPr id="6" name="Picture 5">
            <a:extLst>
              <a:ext uri="{FF2B5EF4-FFF2-40B4-BE49-F238E27FC236}">
                <a16:creationId xmlns:a16="http://schemas.microsoft.com/office/drawing/2014/main" id="{D2E40B5A-0484-3B4F-7298-3FCA63ECC6E0}"/>
              </a:ext>
            </a:extLst>
          </p:cNvPr>
          <p:cNvPicPr>
            <a:picLocks noChangeAspect="1"/>
          </p:cNvPicPr>
          <p:nvPr/>
        </p:nvPicPr>
        <p:blipFill>
          <a:blip r:embed="rId2"/>
          <a:stretch>
            <a:fillRect/>
          </a:stretch>
        </p:blipFill>
        <p:spPr>
          <a:xfrm>
            <a:off x="1484416" y="914401"/>
            <a:ext cx="8894618" cy="5781204"/>
          </a:xfrm>
          <a:prstGeom prst="rect">
            <a:avLst/>
          </a:prstGeom>
        </p:spPr>
      </p:pic>
      <p:pic>
        <p:nvPicPr>
          <p:cNvPr id="9" name="Picture 8">
            <a:extLst>
              <a:ext uri="{FF2B5EF4-FFF2-40B4-BE49-F238E27FC236}">
                <a16:creationId xmlns:a16="http://schemas.microsoft.com/office/drawing/2014/main" id="{7FCA2CEE-CB97-7F83-CA86-C58D0F6BF829}"/>
              </a:ext>
            </a:extLst>
          </p:cNvPr>
          <p:cNvPicPr>
            <a:picLocks noChangeAspect="1"/>
          </p:cNvPicPr>
          <p:nvPr/>
        </p:nvPicPr>
        <p:blipFill>
          <a:blip r:embed="rId3"/>
          <a:stretch>
            <a:fillRect/>
          </a:stretch>
        </p:blipFill>
        <p:spPr>
          <a:xfrm>
            <a:off x="2709818" y="2368159"/>
            <a:ext cx="2111564" cy="1147290"/>
          </a:xfrm>
          <a:prstGeom prst="rect">
            <a:avLst/>
          </a:prstGeom>
        </p:spPr>
      </p:pic>
      <p:pic>
        <p:nvPicPr>
          <p:cNvPr id="12" name="Picture 11">
            <a:extLst>
              <a:ext uri="{FF2B5EF4-FFF2-40B4-BE49-F238E27FC236}">
                <a16:creationId xmlns:a16="http://schemas.microsoft.com/office/drawing/2014/main" id="{CE2A642D-6D87-C9AE-48CA-1E55A9F7C5D6}"/>
              </a:ext>
            </a:extLst>
          </p:cNvPr>
          <p:cNvPicPr>
            <a:picLocks noChangeAspect="1"/>
          </p:cNvPicPr>
          <p:nvPr/>
        </p:nvPicPr>
        <p:blipFill>
          <a:blip r:embed="rId4"/>
          <a:stretch>
            <a:fillRect/>
          </a:stretch>
        </p:blipFill>
        <p:spPr>
          <a:xfrm>
            <a:off x="4620640" y="5118265"/>
            <a:ext cx="1475360" cy="1284767"/>
          </a:xfrm>
          <a:prstGeom prst="rect">
            <a:avLst/>
          </a:prstGeom>
        </p:spPr>
      </p:pic>
      <p:pic>
        <p:nvPicPr>
          <p:cNvPr id="16" name="Picture 15">
            <a:extLst>
              <a:ext uri="{FF2B5EF4-FFF2-40B4-BE49-F238E27FC236}">
                <a16:creationId xmlns:a16="http://schemas.microsoft.com/office/drawing/2014/main" id="{9182B646-32F4-916C-F837-B638EBFD55F6}"/>
              </a:ext>
            </a:extLst>
          </p:cNvPr>
          <p:cNvPicPr>
            <a:picLocks noChangeAspect="1"/>
          </p:cNvPicPr>
          <p:nvPr/>
        </p:nvPicPr>
        <p:blipFill>
          <a:blip r:embed="rId5"/>
          <a:stretch>
            <a:fillRect/>
          </a:stretch>
        </p:blipFill>
        <p:spPr>
          <a:xfrm>
            <a:off x="5403489" y="1824922"/>
            <a:ext cx="1377538" cy="1086472"/>
          </a:xfrm>
          <a:prstGeom prst="rect">
            <a:avLst/>
          </a:prstGeom>
        </p:spPr>
      </p:pic>
      <p:pic>
        <p:nvPicPr>
          <p:cNvPr id="20" name="Picture 19">
            <a:extLst>
              <a:ext uri="{FF2B5EF4-FFF2-40B4-BE49-F238E27FC236}">
                <a16:creationId xmlns:a16="http://schemas.microsoft.com/office/drawing/2014/main" id="{23FE3250-F464-A650-F3BD-CDEB07A19DF2}"/>
              </a:ext>
            </a:extLst>
          </p:cNvPr>
          <p:cNvPicPr>
            <a:picLocks noChangeAspect="1"/>
          </p:cNvPicPr>
          <p:nvPr/>
        </p:nvPicPr>
        <p:blipFill>
          <a:blip r:embed="rId6"/>
          <a:stretch>
            <a:fillRect/>
          </a:stretch>
        </p:blipFill>
        <p:spPr>
          <a:xfrm>
            <a:off x="6914304" y="1579419"/>
            <a:ext cx="1624053" cy="1039874"/>
          </a:xfrm>
          <a:prstGeom prst="rect">
            <a:avLst/>
          </a:prstGeom>
        </p:spPr>
      </p:pic>
      <p:pic>
        <p:nvPicPr>
          <p:cNvPr id="23" name="Picture 22">
            <a:extLst>
              <a:ext uri="{FF2B5EF4-FFF2-40B4-BE49-F238E27FC236}">
                <a16:creationId xmlns:a16="http://schemas.microsoft.com/office/drawing/2014/main" id="{FC3AAB0A-0A67-5A12-0D7B-4991DF2CD48A}"/>
              </a:ext>
            </a:extLst>
          </p:cNvPr>
          <p:cNvPicPr>
            <a:picLocks noChangeAspect="1"/>
          </p:cNvPicPr>
          <p:nvPr/>
        </p:nvPicPr>
        <p:blipFill>
          <a:blip r:embed="rId7"/>
          <a:stretch>
            <a:fillRect/>
          </a:stretch>
        </p:blipFill>
        <p:spPr>
          <a:xfrm>
            <a:off x="8362207" y="1716621"/>
            <a:ext cx="1377538" cy="2843504"/>
          </a:xfrm>
          <a:prstGeom prst="rect">
            <a:avLst/>
          </a:prstGeom>
        </p:spPr>
      </p:pic>
    </p:spTree>
    <p:extLst>
      <p:ext uri="{BB962C8B-B14F-4D97-AF65-F5344CB8AC3E}">
        <p14:creationId xmlns:p14="http://schemas.microsoft.com/office/powerpoint/2010/main" val="2833953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C9C1-B6AF-EBA2-D5BB-F2F545EBEA10}"/>
              </a:ext>
            </a:extLst>
          </p:cNvPr>
          <p:cNvSpPr>
            <a:spLocks noGrp="1"/>
          </p:cNvSpPr>
          <p:nvPr>
            <p:ph type="title"/>
          </p:nvPr>
        </p:nvSpPr>
        <p:spPr>
          <a:xfrm>
            <a:off x="119744" y="261087"/>
            <a:ext cx="10624456" cy="675084"/>
          </a:xfrm>
        </p:spPr>
        <p:txBody>
          <a:bodyPr/>
          <a:lstStyle/>
          <a:p>
            <a:r>
              <a:rPr lang="en-AU" sz="2000" dirty="0"/>
              <a:t>Australia’s key business and consumer confidence measures remain weak .</a:t>
            </a:r>
            <a:br>
              <a:rPr lang="en-AU" sz="2000" dirty="0"/>
            </a:br>
            <a:endParaRPr lang="en-AU" sz="2000" b="0" i="1" dirty="0">
              <a:solidFill>
                <a:srgbClr val="FF0000"/>
              </a:solidFill>
            </a:endParaRPr>
          </a:p>
        </p:txBody>
      </p:sp>
      <p:sp>
        <p:nvSpPr>
          <p:cNvPr id="5" name="Slide Number Placeholder 4">
            <a:extLst>
              <a:ext uri="{FF2B5EF4-FFF2-40B4-BE49-F238E27FC236}">
                <a16:creationId xmlns:a16="http://schemas.microsoft.com/office/drawing/2014/main" id="{D80CA4C8-7990-F448-59FB-A4E7115CFAE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C3C96805-1983-310C-1A14-9A3A21B07F5C}"/>
              </a:ext>
            </a:extLst>
          </p:cNvPr>
          <p:cNvSpPr txBox="1"/>
          <p:nvPr/>
        </p:nvSpPr>
        <p:spPr>
          <a:xfrm>
            <a:off x="261258" y="1155627"/>
            <a:ext cx="5007427" cy="5539978"/>
          </a:xfrm>
          <a:prstGeom prst="rect">
            <a:avLst/>
          </a:prstGeom>
          <a:noFill/>
        </p:spPr>
        <p:txBody>
          <a:bodyPr wrap="square">
            <a:spAutoFit/>
          </a:bodyPr>
          <a:lstStyle/>
          <a:p>
            <a:r>
              <a:rPr lang="en-AU" b="1" dirty="0"/>
              <a:t>RBA  Governor’s speech on July 28 :</a:t>
            </a:r>
          </a:p>
          <a:p>
            <a:endParaRPr lang="en-AU" i="1" dirty="0"/>
          </a:p>
          <a:p>
            <a:pPr indent="0" algn="l">
              <a:buNone/>
            </a:pPr>
            <a:r>
              <a:rPr lang="en-AU" i="1" dirty="0"/>
              <a:t>“ </a:t>
            </a:r>
            <a:r>
              <a:rPr lang="en-AU" sz="2000" b="1" i="1" dirty="0">
                <a:solidFill>
                  <a:srgbClr val="FF0000"/>
                </a:solidFill>
                <a:effectLst/>
              </a:rPr>
              <a:t>Consumer sentiment </a:t>
            </a:r>
            <a:r>
              <a:rPr lang="en-AU" sz="2000" b="1" i="1" dirty="0">
                <a:solidFill>
                  <a:srgbClr val="000000"/>
                </a:solidFill>
                <a:effectLst/>
              </a:rPr>
              <a:t>remains very weak</a:t>
            </a:r>
            <a:r>
              <a:rPr lang="en-AU" sz="2000" b="0" i="1" dirty="0">
                <a:solidFill>
                  <a:srgbClr val="000000"/>
                </a:solidFill>
                <a:effectLst/>
              </a:rPr>
              <a:t>, though it has recovered somewhat from its trough in April. While households remain cautious, spending has been more resilient than sentiment alone might suggest…….</a:t>
            </a:r>
          </a:p>
          <a:p>
            <a:pPr indent="0" algn="l">
              <a:buNone/>
            </a:pPr>
            <a:endParaRPr lang="en-AU" sz="2000" i="1" dirty="0">
              <a:solidFill>
                <a:srgbClr val="000000"/>
              </a:solidFill>
            </a:endParaRPr>
          </a:p>
          <a:p>
            <a:pPr indent="0" algn="l">
              <a:buNone/>
            </a:pPr>
            <a:r>
              <a:rPr lang="en-AU" sz="2000" b="1" i="1" dirty="0">
                <a:solidFill>
                  <a:srgbClr val="0000FF"/>
                </a:solidFill>
                <a:effectLst/>
              </a:rPr>
              <a:t>Business confidence </a:t>
            </a:r>
            <a:r>
              <a:rPr lang="en-AU" sz="2000" b="0" i="1" dirty="0">
                <a:solidFill>
                  <a:srgbClr val="000000"/>
                </a:solidFill>
                <a:effectLst/>
              </a:rPr>
              <a:t>fell sharply at the start of the conflict but has rebounded somewhat over recent months. </a:t>
            </a:r>
          </a:p>
          <a:p>
            <a:pPr indent="0" algn="l">
              <a:buNone/>
            </a:pPr>
            <a:r>
              <a:rPr lang="en-AU" sz="2000" b="0" i="1" dirty="0">
                <a:solidFill>
                  <a:srgbClr val="000000"/>
                </a:solidFill>
                <a:effectLst/>
              </a:rPr>
              <a:t>The decline in business conditions and capacity utilisation has been less pronounced. </a:t>
            </a:r>
            <a:r>
              <a:rPr lang="en-AU" sz="2000" b="1" i="1" dirty="0">
                <a:solidFill>
                  <a:srgbClr val="006600"/>
                </a:solidFill>
                <a:effectLst/>
              </a:rPr>
              <a:t>Business investment has been stronger than expected, largely driven by investment in data centres</a:t>
            </a:r>
            <a:r>
              <a:rPr lang="en-AU" sz="2000" b="0" i="1" dirty="0">
                <a:solidFill>
                  <a:srgbClr val="000000"/>
                </a:solidFill>
                <a:effectLst/>
              </a:rPr>
              <a:t>.” </a:t>
            </a:r>
          </a:p>
          <a:p>
            <a:endParaRPr lang="en-AU" i="1" dirty="0"/>
          </a:p>
        </p:txBody>
      </p:sp>
      <p:pic>
        <p:nvPicPr>
          <p:cNvPr id="4" name="Picture 3">
            <a:extLst>
              <a:ext uri="{FF2B5EF4-FFF2-40B4-BE49-F238E27FC236}">
                <a16:creationId xmlns:a16="http://schemas.microsoft.com/office/drawing/2014/main" id="{62B271FD-FD33-A62B-31BB-9E38EAD6802F}"/>
              </a:ext>
            </a:extLst>
          </p:cNvPr>
          <p:cNvPicPr>
            <a:picLocks noChangeAspect="1"/>
          </p:cNvPicPr>
          <p:nvPr/>
        </p:nvPicPr>
        <p:blipFill>
          <a:blip r:embed="rId2"/>
          <a:stretch>
            <a:fillRect/>
          </a:stretch>
        </p:blipFill>
        <p:spPr>
          <a:xfrm>
            <a:off x="5366657" y="1036158"/>
            <a:ext cx="6564085" cy="5659447"/>
          </a:xfrm>
          <a:prstGeom prst="rect">
            <a:avLst/>
          </a:prstGeom>
        </p:spPr>
      </p:pic>
      <p:sp>
        <p:nvSpPr>
          <p:cNvPr id="7" name="TextBox 6">
            <a:extLst>
              <a:ext uri="{FF2B5EF4-FFF2-40B4-BE49-F238E27FC236}">
                <a16:creationId xmlns:a16="http://schemas.microsoft.com/office/drawing/2014/main" id="{C3EFFDF5-E636-40F5-E3BB-D7A3653EA8D6}"/>
              </a:ext>
            </a:extLst>
          </p:cNvPr>
          <p:cNvSpPr txBox="1"/>
          <p:nvPr/>
        </p:nvSpPr>
        <p:spPr>
          <a:xfrm>
            <a:off x="10657114" y="3744686"/>
            <a:ext cx="664029" cy="923330"/>
          </a:xfrm>
          <a:prstGeom prst="rect">
            <a:avLst/>
          </a:prstGeom>
          <a:noFill/>
        </p:spPr>
        <p:txBody>
          <a:bodyPr wrap="square" rtlCol="0">
            <a:spAutoFit/>
          </a:bodyPr>
          <a:lstStyle/>
          <a:p>
            <a:r>
              <a:rPr lang="en-AU" b="1" dirty="0">
                <a:solidFill>
                  <a:srgbClr val="0000FF"/>
                </a:solidFill>
              </a:rPr>
              <a:t>- 6.0</a:t>
            </a:r>
          </a:p>
          <a:p>
            <a:endParaRPr lang="en-AU" dirty="0"/>
          </a:p>
          <a:p>
            <a:r>
              <a:rPr lang="en-AU" b="1" dirty="0">
                <a:solidFill>
                  <a:srgbClr val="FF0000"/>
                </a:solidFill>
              </a:rPr>
              <a:t>83.9</a:t>
            </a:r>
          </a:p>
        </p:txBody>
      </p:sp>
    </p:spTree>
    <p:extLst>
      <p:ext uri="{BB962C8B-B14F-4D97-AF65-F5344CB8AC3E}">
        <p14:creationId xmlns:p14="http://schemas.microsoft.com/office/powerpoint/2010/main" val="2878659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E9915-6FAC-BBB2-83D1-5632DDB49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9327D-3ED2-072A-C3F7-C64C99520FB6}"/>
              </a:ext>
            </a:extLst>
          </p:cNvPr>
          <p:cNvSpPr>
            <a:spLocks noGrp="1"/>
          </p:cNvSpPr>
          <p:nvPr>
            <p:ph type="title"/>
          </p:nvPr>
        </p:nvSpPr>
        <p:spPr>
          <a:xfrm>
            <a:off x="94093" y="275910"/>
            <a:ext cx="10440294" cy="910633"/>
          </a:xfrm>
        </p:spPr>
        <p:txBody>
          <a:bodyPr/>
          <a:lstStyle/>
          <a:p>
            <a:r>
              <a:rPr lang="en-AU" sz="2000" dirty="0"/>
              <a:t>Australia’s nominal household spending for June showed solid spending on the surface. </a:t>
            </a:r>
            <a:r>
              <a:rPr lang="en-AU" sz="2000" b="0" i="1" dirty="0"/>
              <a:t>Yet recent sharp monthly swings reflect dynamics in fuel costs and travel spending. </a:t>
            </a:r>
            <a:br>
              <a:rPr lang="en-AU" sz="2000" b="0" dirty="0"/>
            </a:br>
            <a:endParaRPr lang="en-AU" sz="2000" i="1" dirty="0">
              <a:solidFill>
                <a:schemeClr val="tx1"/>
              </a:solidFill>
            </a:endParaRPr>
          </a:p>
        </p:txBody>
      </p:sp>
      <p:sp>
        <p:nvSpPr>
          <p:cNvPr id="5" name="Slide Number Placeholder 4">
            <a:extLst>
              <a:ext uri="{FF2B5EF4-FFF2-40B4-BE49-F238E27FC236}">
                <a16:creationId xmlns:a16="http://schemas.microsoft.com/office/drawing/2014/main" id="{D62E0618-6210-8371-39DB-5C618329DD3D}"/>
              </a:ext>
            </a:extLst>
          </p:cNvPr>
          <p:cNvSpPr>
            <a:spLocks noGrp="1"/>
          </p:cNvSpPr>
          <p:nvPr>
            <p:ph type="sldNum" sz="quarter" idx="10"/>
          </p:nvPr>
        </p:nvSpPr>
        <p:spPr>
          <a:xfrm>
            <a:off x="11746384" y="6464182"/>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526C466B-DC25-C070-82EB-E5C4EE6E2143}"/>
              </a:ext>
            </a:extLst>
          </p:cNvPr>
          <p:cNvPicPr>
            <a:picLocks noChangeAspect="1"/>
          </p:cNvPicPr>
          <p:nvPr/>
        </p:nvPicPr>
        <p:blipFill>
          <a:blip r:embed="rId2"/>
          <a:stretch>
            <a:fillRect/>
          </a:stretch>
        </p:blipFill>
        <p:spPr>
          <a:xfrm>
            <a:off x="1295400" y="941203"/>
            <a:ext cx="9133113" cy="5714258"/>
          </a:xfrm>
          <a:prstGeom prst="rect">
            <a:avLst/>
          </a:prstGeom>
        </p:spPr>
      </p:pic>
      <p:sp>
        <p:nvSpPr>
          <p:cNvPr id="7" name="TextBox 6">
            <a:extLst>
              <a:ext uri="{FF2B5EF4-FFF2-40B4-BE49-F238E27FC236}">
                <a16:creationId xmlns:a16="http://schemas.microsoft.com/office/drawing/2014/main" id="{A6E7BF2D-4979-AD64-85D6-2A7266AA9E64}"/>
              </a:ext>
            </a:extLst>
          </p:cNvPr>
          <p:cNvSpPr txBox="1"/>
          <p:nvPr/>
        </p:nvSpPr>
        <p:spPr>
          <a:xfrm>
            <a:off x="7968692" y="5638800"/>
            <a:ext cx="104502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April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- 1 %</a:t>
            </a:r>
          </a:p>
        </p:txBody>
      </p:sp>
      <p:pic>
        <p:nvPicPr>
          <p:cNvPr id="9" name="Picture 8">
            <a:extLst>
              <a:ext uri="{FF2B5EF4-FFF2-40B4-BE49-F238E27FC236}">
                <a16:creationId xmlns:a16="http://schemas.microsoft.com/office/drawing/2014/main" id="{27E5C790-4E48-6B9A-5713-77E91C7A84C2}"/>
              </a:ext>
            </a:extLst>
          </p:cNvPr>
          <p:cNvPicPr>
            <a:picLocks noChangeAspect="1"/>
          </p:cNvPicPr>
          <p:nvPr/>
        </p:nvPicPr>
        <p:blipFill>
          <a:blip r:embed="rId3"/>
          <a:stretch>
            <a:fillRect/>
          </a:stretch>
        </p:blipFill>
        <p:spPr>
          <a:xfrm>
            <a:off x="7968692" y="1410166"/>
            <a:ext cx="1415142" cy="1351636"/>
          </a:xfrm>
          <a:prstGeom prst="rect">
            <a:avLst/>
          </a:prstGeom>
        </p:spPr>
      </p:pic>
      <p:sp>
        <p:nvSpPr>
          <p:cNvPr id="10" name="TextBox 9">
            <a:extLst>
              <a:ext uri="{FF2B5EF4-FFF2-40B4-BE49-F238E27FC236}">
                <a16:creationId xmlns:a16="http://schemas.microsoft.com/office/drawing/2014/main" id="{1B4DCC3F-313B-9ADD-46E4-D34957F59630}"/>
              </a:ext>
            </a:extLst>
          </p:cNvPr>
          <p:cNvSpPr txBox="1"/>
          <p:nvPr/>
        </p:nvSpPr>
        <p:spPr>
          <a:xfrm>
            <a:off x="9013720" y="2915678"/>
            <a:ext cx="99964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7030A0"/>
                </a:solidFill>
                <a:effectLst/>
                <a:uLnTx/>
                <a:uFillTx/>
                <a:latin typeface="Arial" panose="020B0604020202020204"/>
                <a:ea typeface="+mn-ea"/>
                <a:cs typeface="+mn-cs"/>
              </a:rPr>
              <a:t>June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7030A0"/>
                </a:solidFill>
                <a:effectLst/>
                <a:uLnTx/>
                <a:uFillTx/>
                <a:latin typeface="Arial" panose="020B0604020202020204"/>
                <a:ea typeface="+mn-ea"/>
                <a:cs typeface="+mn-cs"/>
              </a:rPr>
              <a:t>+0.8 %</a:t>
            </a:r>
          </a:p>
        </p:txBody>
      </p:sp>
    </p:spTree>
    <p:extLst>
      <p:ext uri="{BB962C8B-B14F-4D97-AF65-F5344CB8AC3E}">
        <p14:creationId xmlns:p14="http://schemas.microsoft.com/office/powerpoint/2010/main" val="2729835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98A3D-16B5-8655-F178-E5EF5E509A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A7BCBA-3618-4EA8-4F89-4E7BBB76151B}"/>
              </a:ext>
            </a:extLst>
          </p:cNvPr>
          <p:cNvSpPr>
            <a:spLocks noGrp="1"/>
          </p:cNvSpPr>
          <p:nvPr>
            <p:ph type="title"/>
          </p:nvPr>
        </p:nvSpPr>
        <p:spPr>
          <a:xfrm>
            <a:off x="345358" y="286796"/>
            <a:ext cx="10440294" cy="464319"/>
          </a:xfrm>
        </p:spPr>
        <p:txBody>
          <a:bodyPr/>
          <a:lstStyle/>
          <a:p>
            <a:r>
              <a:rPr lang="en-AU" sz="2000" dirty="0"/>
              <a:t>ABS commentary on nominal household spending for June</a:t>
            </a:r>
            <a:endParaRPr lang="en-AU" sz="2000" i="1" dirty="0">
              <a:solidFill>
                <a:schemeClr val="tx1"/>
              </a:solidFill>
            </a:endParaRPr>
          </a:p>
        </p:txBody>
      </p:sp>
      <p:sp>
        <p:nvSpPr>
          <p:cNvPr id="5" name="Slide Number Placeholder 4">
            <a:extLst>
              <a:ext uri="{FF2B5EF4-FFF2-40B4-BE49-F238E27FC236}">
                <a16:creationId xmlns:a16="http://schemas.microsoft.com/office/drawing/2014/main" id="{3014EDFD-D7A4-3DE8-FF6F-76738F6DA694}"/>
              </a:ext>
            </a:extLst>
          </p:cNvPr>
          <p:cNvSpPr>
            <a:spLocks noGrp="1"/>
          </p:cNvSpPr>
          <p:nvPr>
            <p:ph type="sldNum" sz="quarter" idx="10"/>
          </p:nvPr>
        </p:nvSpPr>
        <p:spPr>
          <a:xfrm>
            <a:off x="11746384" y="6464182"/>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8A7CE6FD-E734-5DDE-7891-D6BEBD01301D}"/>
              </a:ext>
            </a:extLst>
          </p:cNvPr>
          <p:cNvSpPr txBox="1"/>
          <p:nvPr/>
        </p:nvSpPr>
        <p:spPr>
          <a:xfrm>
            <a:off x="849085" y="1016537"/>
            <a:ext cx="10189029" cy="56938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ABS noted that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lvl="0">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lang="en-AU" sz="2400" b="1" i="1" dirty="0">
                <a:solidFill>
                  <a:srgbClr val="7030A0"/>
                </a:solidFill>
              </a:rPr>
              <a:t>The 0.8 per cent rise in June was driven by discretionary spending </a:t>
            </a:r>
            <a:r>
              <a:rPr kumimoji="0" lang="en-AU" sz="2400" b="0" i="1" u="none" strike="noStrike" kern="1200" cap="none" spc="0" normalizeH="0" baseline="0" noProof="0" dirty="0">
                <a:ln>
                  <a:noFill/>
                </a:ln>
                <a:solidFill>
                  <a:prstClr val="black"/>
                </a:solidFill>
                <a:effectLst/>
                <a:uLnTx/>
                <a:uFillTx/>
                <a:latin typeface="Arial" panose="020B0604020202020204"/>
                <a:ea typeface="+mn-ea"/>
                <a:cs typeface="+mn-cs"/>
              </a:rPr>
              <a:t>rising for the second month in a row at 1.2 per cent, thanks to continued strength in Transport and Recreation and culture.”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400" b="1" i="1" u="none" strike="noStrike" kern="1200" cap="none" spc="0" normalizeH="0" baseline="0" noProof="0" dirty="0">
                <a:ln>
                  <a:noFill/>
                </a:ln>
                <a:solidFill>
                  <a:srgbClr val="006600"/>
                </a:solidFill>
                <a:effectLst/>
                <a:uLnTx/>
                <a:uFillTx/>
                <a:latin typeface="Arial" panose="020B0604020202020204"/>
                <a:ea typeface="+mn-ea"/>
                <a:cs typeface="+mn-cs"/>
              </a:rPr>
              <a:t>New Vehicle sales were the standout within Transport this month, driving a 3.0 per cent rise</a:t>
            </a:r>
            <a:r>
              <a:rPr kumimoji="0" lang="en-AU" sz="24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AU" sz="2400" b="1" i="1" u="none" strike="noStrike" kern="1200" cap="none" spc="0" normalizeH="0" baseline="0" noProof="0" dirty="0">
                <a:ln>
                  <a:noFill/>
                </a:ln>
                <a:solidFill>
                  <a:prstClr val="black"/>
                </a:solidFill>
                <a:effectLst/>
                <a:uLnTx/>
                <a:uFillTx/>
                <a:latin typeface="Arial" panose="020B0604020202020204"/>
                <a:ea typeface="+mn-ea"/>
                <a:cs typeface="+mn-cs"/>
              </a:rPr>
              <a:t>Electric vehicle sales increased significantly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over the year and have continued that trend in June, accounting for a growing share of overall new vehicles sales as households adjust their spending behaviour in response to rising fuel prices.”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1" u="none" strike="noStrike" kern="1200" cap="none" spc="0" normalizeH="0" baseline="0" noProof="0" dirty="0">
                <a:ln>
                  <a:noFill/>
                </a:ln>
                <a:solidFill>
                  <a:srgbClr val="0000FF"/>
                </a:solidFill>
                <a:effectLst/>
                <a:uLnTx/>
                <a:uFillTx/>
                <a:latin typeface="Arial" panose="020B0604020202020204"/>
                <a:ea typeface="+mn-ea"/>
                <a:cs typeface="+mn-cs"/>
              </a:rPr>
              <a:t>Air travel spending was the second largest contributor to the strength in Transport spending</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as it returned to levels seen before the </a:t>
            </a:r>
            <a:r>
              <a:rPr kumimoji="0" lang="en-AU" sz="2400" b="1" i="1" u="none" strike="noStrike" kern="1200" cap="none" spc="0" normalizeH="0" baseline="0" noProof="0" dirty="0">
                <a:ln>
                  <a:noFill/>
                </a:ln>
                <a:solidFill>
                  <a:srgbClr val="FF0000"/>
                </a:solidFill>
                <a:effectLst/>
                <a:uLnTx/>
                <a:uFillTx/>
                <a:latin typeface="Arial" panose="020B0604020202020204"/>
                <a:ea typeface="+mn-ea"/>
                <a:cs typeface="+mn-cs"/>
              </a:rPr>
              <a:t>travel disruptions caused by the Middle East conflict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that began in March 2026. “</a:t>
            </a: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78931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D4DD5-E2C7-82C8-CDEE-FE599EC300E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D943AE-BBD5-70F0-4E2D-7B0DE9F88F00}"/>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95914A95-3774-A7A1-9191-E262A0DBAC0F}"/>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B561B70A-9510-7B46-1C25-49ABA6B0EB50}"/>
              </a:ext>
            </a:extLst>
          </p:cNvPr>
          <p:cNvSpPr>
            <a:spLocks noGrp="1"/>
          </p:cNvSpPr>
          <p:nvPr>
            <p:ph type="title"/>
          </p:nvPr>
        </p:nvSpPr>
        <p:spPr>
          <a:xfrm>
            <a:off x="195490" y="242460"/>
            <a:ext cx="10303555" cy="584855"/>
          </a:xfrm>
        </p:spPr>
        <p:txBody>
          <a:bodyPr/>
          <a:lstStyle/>
          <a:p>
            <a:r>
              <a:rPr lang="en-US" sz="2000" dirty="0">
                <a:solidFill>
                  <a:schemeClr val="tx1"/>
                </a:solidFill>
                <a:latin typeface="+mn-lt"/>
              </a:rPr>
              <a:t>RBA Statement of Monetary Policy (SMP)  recognized that house prices are falling given rising interest rates and the Federal Government tax changes in May’s Budget</a:t>
            </a:r>
            <a:endParaRPr lang="en-US" sz="2000" i="1" dirty="0">
              <a:solidFill>
                <a:srgbClr val="7030A0"/>
              </a:solidFill>
              <a:latin typeface="+mn-lt"/>
            </a:endParaRPr>
          </a:p>
        </p:txBody>
      </p:sp>
      <p:sp>
        <p:nvSpPr>
          <p:cNvPr id="3" name="TextBox 2">
            <a:extLst>
              <a:ext uri="{FF2B5EF4-FFF2-40B4-BE49-F238E27FC236}">
                <a16:creationId xmlns:a16="http://schemas.microsoft.com/office/drawing/2014/main" id="{9A7B80A8-C70C-2C06-B0D3-212B97E7C39A}"/>
              </a:ext>
            </a:extLst>
          </p:cNvPr>
          <p:cNvSpPr txBox="1"/>
          <p:nvPr/>
        </p:nvSpPr>
        <p:spPr>
          <a:xfrm>
            <a:off x="195490" y="1020925"/>
            <a:ext cx="5040538" cy="5693866"/>
          </a:xfrm>
          <a:prstGeom prst="rect">
            <a:avLst/>
          </a:prstGeom>
          <a:noFill/>
        </p:spPr>
        <p:txBody>
          <a:bodyPr wrap="square">
            <a:spAutoFit/>
          </a:bodyPr>
          <a:lstStyle/>
          <a:p>
            <a:pPr lvl="0"/>
            <a:r>
              <a:rPr kumimoji="0" lang="en-AU"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t>
            </a:r>
            <a:r>
              <a:rPr lang="en-AU" sz="2000" dirty="0"/>
              <a:t> </a:t>
            </a:r>
            <a:r>
              <a:rPr lang="en-AU" sz="2000" b="1" i="1" dirty="0">
                <a:solidFill>
                  <a:srgbClr val="006600"/>
                </a:solidFill>
              </a:rPr>
              <a:t>Sydney </a:t>
            </a:r>
            <a:r>
              <a:rPr lang="en-AU" sz="2000" b="1" i="1" dirty="0"/>
              <a:t>and </a:t>
            </a:r>
            <a:r>
              <a:rPr lang="en-AU" sz="2000" b="1" i="1" dirty="0">
                <a:solidFill>
                  <a:srgbClr val="0000FF"/>
                </a:solidFill>
              </a:rPr>
              <a:t>Melbourne </a:t>
            </a:r>
            <a:r>
              <a:rPr lang="en-AU" sz="2000" b="1" i="1" dirty="0"/>
              <a:t>prices have declined by the most</a:t>
            </a:r>
            <a:r>
              <a:rPr lang="en-AU" sz="2000" i="1" dirty="0"/>
              <a:t>, though price declines have become increasingly broad-based.</a:t>
            </a:r>
          </a:p>
          <a:p>
            <a:pPr lvl="0"/>
            <a:endParaRPr lang="en-AU" sz="2000" i="1" dirty="0"/>
          </a:p>
          <a:p>
            <a:pPr lvl="0"/>
            <a:r>
              <a:rPr lang="en-AU" sz="2000" i="1" dirty="0"/>
              <a:t>The easing in the housing market reflects a combination of the changed outlook for the cash rate in late 2025, </a:t>
            </a:r>
            <a:r>
              <a:rPr lang="en-AU" sz="2000" b="1" i="1" dirty="0">
                <a:solidFill>
                  <a:srgbClr val="FF0000"/>
                </a:solidFill>
              </a:rPr>
              <a:t>actual cash rate increases in the first half of 2026</a:t>
            </a:r>
            <a:r>
              <a:rPr lang="en-AU" sz="2000" i="1" dirty="0"/>
              <a:t>, the broader economic environment and </a:t>
            </a:r>
            <a:r>
              <a:rPr lang="en-AU" sz="2000" b="1" i="1" dirty="0">
                <a:solidFill>
                  <a:schemeClr val="accent1"/>
                </a:solidFill>
              </a:rPr>
              <a:t>announced tax changes for property investors.  </a:t>
            </a:r>
          </a:p>
          <a:p>
            <a:pPr lvl="0"/>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lvl="0"/>
            <a:r>
              <a:rPr lang="en-AU" sz="2000" i="1" dirty="0">
                <a:solidFill>
                  <a:prstClr val="black"/>
                </a:solidFill>
                <a:latin typeface="Arial" panose="020B0604020202020204"/>
              </a:rPr>
              <a:t>The recent easing in prices comes after a period of significant increases; </a:t>
            </a:r>
            <a:r>
              <a:rPr lang="en-AU" sz="2000" b="1" i="1" dirty="0">
                <a:solidFill>
                  <a:srgbClr val="006600"/>
                </a:solidFill>
                <a:latin typeface="Arial" panose="020B0604020202020204"/>
              </a:rPr>
              <a:t>housing prices are around 5 per cent higher than a year ago and are around 50 per cent </a:t>
            </a:r>
            <a:r>
              <a:rPr lang="en-AU" sz="2000" i="1" dirty="0">
                <a:solidFill>
                  <a:prstClr val="black"/>
                </a:solidFill>
                <a:latin typeface="Arial" panose="020B0604020202020204"/>
              </a:rPr>
              <a:t>higher since the start of the pandemic.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t>
            </a:r>
            <a:endPar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66C6ECF1-61ED-2B72-337E-F68566B67892}"/>
              </a:ext>
            </a:extLst>
          </p:cNvPr>
          <p:cNvPicPr>
            <a:picLocks noChangeAspect="1"/>
          </p:cNvPicPr>
          <p:nvPr/>
        </p:nvPicPr>
        <p:blipFill>
          <a:blip r:embed="rId2"/>
          <a:stretch>
            <a:fillRect/>
          </a:stretch>
        </p:blipFill>
        <p:spPr>
          <a:xfrm>
            <a:off x="5236028" y="1020925"/>
            <a:ext cx="6580567" cy="5594615"/>
          </a:xfrm>
          <a:prstGeom prst="rect">
            <a:avLst/>
          </a:prstGeom>
        </p:spPr>
      </p:pic>
    </p:spTree>
    <p:extLst>
      <p:ext uri="{BB962C8B-B14F-4D97-AF65-F5344CB8AC3E}">
        <p14:creationId xmlns:p14="http://schemas.microsoft.com/office/powerpoint/2010/main" val="3570713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F9F88-C55D-DEDB-046A-B7AFB7E9C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0D159-45F6-6325-CFC9-AADCF220146A}"/>
              </a:ext>
            </a:extLst>
          </p:cNvPr>
          <p:cNvSpPr>
            <a:spLocks noGrp="1"/>
          </p:cNvSpPr>
          <p:nvPr>
            <p:ph type="title"/>
          </p:nvPr>
        </p:nvSpPr>
        <p:spPr>
          <a:xfrm>
            <a:off x="307739" y="263629"/>
            <a:ext cx="9720000" cy="516637"/>
          </a:xfrm>
        </p:spPr>
        <p:txBody>
          <a:bodyPr/>
          <a:lstStyle/>
          <a:p>
            <a:r>
              <a:rPr lang="en-AU" sz="2000" dirty="0"/>
              <a:t>RBA’s judgement  is that Australia’s financial conditions are “</a:t>
            </a:r>
            <a:r>
              <a:rPr lang="en-AU" sz="2000" i="1" dirty="0"/>
              <a:t>restrictive</a:t>
            </a:r>
            <a:r>
              <a:rPr lang="en-AU" sz="2000" dirty="0"/>
              <a:t>” which should slow economic activity and reduce inflation pressures</a:t>
            </a:r>
          </a:p>
        </p:txBody>
      </p:sp>
      <p:pic>
        <p:nvPicPr>
          <p:cNvPr id="6" name="Content Placeholder 5">
            <a:extLst>
              <a:ext uri="{FF2B5EF4-FFF2-40B4-BE49-F238E27FC236}">
                <a16:creationId xmlns:a16="http://schemas.microsoft.com/office/drawing/2014/main" id="{A9102BC9-0DBD-1658-14C3-9B54D5B5638E}"/>
              </a:ext>
            </a:extLst>
          </p:cNvPr>
          <p:cNvPicPr>
            <a:picLocks noGrp="1" noChangeAspect="1"/>
          </p:cNvPicPr>
          <p:nvPr>
            <p:ph idx="1"/>
          </p:nvPr>
        </p:nvPicPr>
        <p:blipFill>
          <a:blip r:embed="rId2"/>
          <a:stretch>
            <a:fillRect/>
          </a:stretch>
        </p:blipFill>
        <p:spPr>
          <a:xfrm>
            <a:off x="5700156" y="1095590"/>
            <a:ext cx="6337466" cy="5600015"/>
          </a:xfrm>
          <a:prstGeom prst="rect">
            <a:avLst/>
          </a:prstGeom>
        </p:spPr>
      </p:pic>
      <p:sp>
        <p:nvSpPr>
          <p:cNvPr id="4" name="Slide Number Placeholder 3">
            <a:extLst>
              <a:ext uri="{FF2B5EF4-FFF2-40B4-BE49-F238E27FC236}">
                <a16:creationId xmlns:a16="http://schemas.microsoft.com/office/drawing/2014/main" id="{2A12DDDD-B8C5-34AE-5D94-97ECA1A87460}"/>
              </a:ext>
            </a:extLst>
          </p:cNvPr>
          <p:cNvSpPr>
            <a:spLocks noGrp="1"/>
          </p:cNvSpPr>
          <p:nvPr>
            <p:ph type="sldNum" sz="quarter" idx="10"/>
          </p:nvPr>
        </p:nvSpPr>
        <p:spPr/>
        <p:txBody>
          <a:bodyPr/>
          <a:lstStyle/>
          <a:p>
            <a:fld id="{124866B3-8C2A-4B94-AF1A-57C3F889C822}" type="slidenum">
              <a:rPr lang="en-AU" smtClean="0"/>
              <a:pPr/>
              <a:t>34</a:t>
            </a:fld>
            <a:endParaRPr lang="en-AU" sz="941" dirty="0"/>
          </a:p>
        </p:txBody>
      </p:sp>
      <p:sp>
        <p:nvSpPr>
          <p:cNvPr id="8" name="TextBox 7">
            <a:extLst>
              <a:ext uri="{FF2B5EF4-FFF2-40B4-BE49-F238E27FC236}">
                <a16:creationId xmlns:a16="http://schemas.microsoft.com/office/drawing/2014/main" id="{A7937AC8-DF3C-8EDB-0158-6378349BCDB2}"/>
              </a:ext>
            </a:extLst>
          </p:cNvPr>
          <p:cNvSpPr txBox="1"/>
          <p:nvPr/>
        </p:nvSpPr>
        <p:spPr>
          <a:xfrm>
            <a:off x="248301" y="956331"/>
            <a:ext cx="5367648" cy="5878532"/>
          </a:xfrm>
          <a:prstGeom prst="rect">
            <a:avLst/>
          </a:prstGeom>
          <a:noFill/>
        </p:spPr>
        <p:txBody>
          <a:bodyPr wrap="square">
            <a:spAutoFit/>
          </a:bodyPr>
          <a:lstStyle/>
          <a:p>
            <a:r>
              <a:rPr lang="en-AU" i="1" dirty="0"/>
              <a:t>“In short, the three cash rate increases earlier this year are having their intended effects and in time will start to encourage more saving and discourage spending. </a:t>
            </a:r>
            <a:r>
              <a:rPr lang="en-AU" b="1" i="1" dirty="0"/>
              <a:t>Lending and deposit rates have increased in line with the cash rate…. </a:t>
            </a:r>
          </a:p>
          <a:p>
            <a:endParaRPr lang="en-AU" b="1" i="1" dirty="0"/>
          </a:p>
          <a:p>
            <a:endParaRPr lang="en-AU" sz="800" i="1" dirty="0"/>
          </a:p>
          <a:p>
            <a:r>
              <a:rPr lang="en-AU" b="1" i="1" dirty="0"/>
              <a:t>Scheduled mortgage payments </a:t>
            </a:r>
            <a:r>
              <a:rPr lang="en-AU" b="1" i="1" dirty="0">
                <a:solidFill>
                  <a:srgbClr val="FF0000"/>
                </a:solidFill>
              </a:rPr>
              <a:t>have risen and are now close to their 2024 peak </a:t>
            </a:r>
            <a:r>
              <a:rPr lang="en-AU" i="1" dirty="0"/>
              <a:t>as a share of household disposable income. And housing credit growth, which moves closely with housing prices, has started to slow, with a noticeable decline in new lending for housing. </a:t>
            </a:r>
          </a:p>
          <a:p>
            <a:endParaRPr lang="en-AU" i="1" dirty="0"/>
          </a:p>
          <a:p>
            <a:endParaRPr lang="en-AU" sz="800" i="1" dirty="0"/>
          </a:p>
          <a:p>
            <a:r>
              <a:rPr lang="en-AU" i="1" dirty="0"/>
              <a:t>It takes some time for tighter monetary policy to have its full effect on economic activity and inflation. </a:t>
            </a:r>
            <a:r>
              <a:rPr lang="en-AU" i="1" dirty="0">
                <a:solidFill>
                  <a:schemeClr val="accent1"/>
                </a:solidFill>
              </a:rPr>
              <a:t>Growth in private demand is projected to moderate over the remainder of the year </a:t>
            </a:r>
            <a:r>
              <a:rPr lang="en-AU" i="1" dirty="0"/>
              <a:t>as several headwinds weigh on activity, including the tightening in monetary policy earlier this year.”</a:t>
            </a:r>
          </a:p>
          <a:p>
            <a:pPr algn="r"/>
            <a:r>
              <a:rPr lang="en-AU" dirty="0"/>
              <a:t>Dr Chris Kent , August 2026</a:t>
            </a:r>
          </a:p>
        </p:txBody>
      </p:sp>
    </p:spTree>
    <p:extLst>
      <p:ext uri="{BB962C8B-B14F-4D97-AF65-F5344CB8AC3E}">
        <p14:creationId xmlns:p14="http://schemas.microsoft.com/office/powerpoint/2010/main" val="4119011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49FF2-E067-C223-3F49-1A1D5D6CCD3B}"/>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48374961-DC4A-4409-0142-F8C959E3DEA0}"/>
              </a:ext>
            </a:extLst>
          </p:cNvPr>
          <p:cNvSpPr>
            <a:spLocks noGrp="1" noChangeArrowheads="1"/>
          </p:cNvSpPr>
          <p:nvPr>
            <p:ph type="title"/>
          </p:nvPr>
        </p:nvSpPr>
        <p:spPr>
          <a:xfrm>
            <a:off x="272144" y="255363"/>
            <a:ext cx="9976262" cy="784925"/>
          </a:xfrm>
        </p:spPr>
        <p:txBody>
          <a:bodyPr/>
          <a:lstStyle/>
          <a:p>
            <a:r>
              <a:rPr lang="en-AU" altLang="en-US" sz="2000" dirty="0">
                <a:solidFill>
                  <a:schemeClr val="tx1"/>
                </a:solidFill>
                <a:latin typeface="Arial" panose="020B0604020202020204" pitchFamily="34" charset="0"/>
                <a:cs typeface="Arial" panose="020B0604020202020204" pitchFamily="34" charset="0"/>
              </a:rPr>
              <a:t>Australia saw strong jobs growth </a:t>
            </a:r>
            <a:r>
              <a:rPr lang="en-AU" altLang="en-US" sz="2000" b="0" dirty="0">
                <a:solidFill>
                  <a:schemeClr val="tx1"/>
                </a:solidFill>
                <a:latin typeface="Arial" panose="020B0604020202020204" pitchFamily="34" charset="0"/>
                <a:cs typeface="Arial" panose="020B0604020202020204" pitchFamily="34" charset="0"/>
              </a:rPr>
              <a:t>in June with +76 thousand extra jobs and a steady </a:t>
            </a:r>
            <a:br>
              <a:rPr lang="en-AU" altLang="en-US" sz="2000" dirty="0">
                <a:solidFill>
                  <a:schemeClr val="tx1"/>
                </a:solidFill>
                <a:latin typeface="Arial" panose="020B0604020202020204" pitchFamily="34" charset="0"/>
                <a:cs typeface="Arial" panose="020B0604020202020204" pitchFamily="34" charset="0"/>
              </a:rPr>
            </a:br>
            <a:r>
              <a:rPr lang="en-AU" altLang="en-US" sz="2000" dirty="0">
                <a:solidFill>
                  <a:srgbClr val="006600"/>
                </a:solidFill>
                <a:latin typeface="Arial" panose="020B0604020202020204" pitchFamily="34" charset="0"/>
                <a:cs typeface="Arial" panose="020B0604020202020204" pitchFamily="34" charset="0"/>
              </a:rPr>
              <a:t>Unemployment rate</a:t>
            </a:r>
            <a:r>
              <a:rPr lang="en-AU" altLang="en-US" sz="2000" dirty="0">
                <a:solidFill>
                  <a:schemeClr val="tx1"/>
                </a:solidFill>
                <a:latin typeface="Arial" panose="020B0604020202020204" pitchFamily="34" charset="0"/>
                <a:cs typeface="Arial" panose="020B0604020202020204" pitchFamily="34" charset="0"/>
              </a:rPr>
              <a:t> at 4.4 %. </a:t>
            </a:r>
            <a:r>
              <a:rPr lang="en-AU" altLang="en-US" sz="2000" b="0" dirty="0">
                <a:solidFill>
                  <a:schemeClr val="tx1"/>
                </a:solidFill>
                <a:latin typeface="Arial" panose="020B0604020202020204" pitchFamily="34" charset="0"/>
                <a:cs typeface="Arial" panose="020B0604020202020204" pitchFamily="34" charset="0"/>
              </a:rPr>
              <a:t>For the RBA, the labour market is set to ‘</a:t>
            </a:r>
            <a:r>
              <a:rPr lang="en-AU" altLang="en-US" sz="2000" b="0" i="1" dirty="0">
                <a:solidFill>
                  <a:schemeClr val="tx1"/>
                </a:solidFill>
                <a:latin typeface="Arial" panose="020B0604020202020204" pitchFamily="34" charset="0"/>
                <a:cs typeface="Arial" panose="020B0604020202020204" pitchFamily="34" charset="0"/>
              </a:rPr>
              <a:t>ease gradually </a:t>
            </a:r>
            <a:r>
              <a:rPr lang="en-AU" altLang="en-US" sz="2000" b="0" dirty="0">
                <a:solidFill>
                  <a:schemeClr val="tx1"/>
                </a:solidFill>
                <a:latin typeface="Arial" panose="020B0604020202020204" pitchFamily="34" charset="0"/>
                <a:cs typeface="Arial" panose="020B0604020202020204" pitchFamily="34" charset="0"/>
              </a:rPr>
              <a:t>” as the Unemployment rate is projected to rise to 4.8 % over the next 2 years.</a:t>
            </a:r>
            <a:endParaRPr lang="en-AU" altLang="en-US" sz="2000" b="0" dirty="0">
              <a:solidFill>
                <a:srgbClr val="FF0000"/>
              </a:solidFill>
              <a:latin typeface="Georgia" panose="02040502050405020303" pitchFamily="18" charset="0"/>
            </a:endParaRPr>
          </a:p>
        </p:txBody>
      </p:sp>
      <p:sp>
        <p:nvSpPr>
          <p:cNvPr id="13" name="Slide Number Placeholder 4">
            <a:extLst>
              <a:ext uri="{FF2B5EF4-FFF2-40B4-BE49-F238E27FC236}">
                <a16:creationId xmlns:a16="http://schemas.microsoft.com/office/drawing/2014/main" id="{90631DA3-3FE8-A280-16C7-E6CD0766850E}"/>
              </a:ext>
            </a:extLst>
          </p:cNvPr>
          <p:cNvSpPr>
            <a:spLocks noGrp="1"/>
          </p:cNvSpPr>
          <p:nvPr>
            <p:ph type="sldNum" sz="quarter" idx="10"/>
          </p:nvPr>
        </p:nvSpPr>
        <p:spPr>
          <a:xfrm>
            <a:off x="11732393" y="6593231"/>
            <a:ext cx="438750" cy="188928"/>
          </a:xfrm>
          <a:noFill/>
          <a:ln w="9525">
            <a:noFill/>
            <a:miter lim="800000"/>
            <a:headEnd/>
            <a:tailEnd/>
          </a:ln>
          <a:effectLst/>
        </p:spPr>
        <p:txBody>
          <a:bodyPr vert="horz" wrap="square" lIns="82620" tIns="41309" rIns="82620" bIns="41309"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95E5C-55F7-4FB7-9CFC-7374D1E73381}" type="slidenum">
              <a:rPr kumimoji="0" lang="en-AU" altLang="en-US" sz="12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AU" alt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539EFD8-0AF6-7613-9E97-EE39EC939D2D}"/>
              </a:ext>
            </a:extLst>
          </p:cNvPr>
          <p:cNvSpPr txBox="1"/>
          <p:nvPr/>
        </p:nvSpPr>
        <p:spPr>
          <a:xfrm>
            <a:off x="2595320" y="6485376"/>
            <a:ext cx="13863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rPr>
              <a:t>AustLabour.xls</a:t>
            </a:r>
          </a:p>
        </p:txBody>
      </p:sp>
      <p:sp>
        <p:nvSpPr>
          <p:cNvPr id="7" name="TextBox 6">
            <a:extLst>
              <a:ext uri="{FF2B5EF4-FFF2-40B4-BE49-F238E27FC236}">
                <a16:creationId xmlns:a16="http://schemas.microsoft.com/office/drawing/2014/main" id="{2CA8F0FC-315D-5CE0-9273-DB331D17182D}"/>
              </a:ext>
            </a:extLst>
          </p:cNvPr>
          <p:cNvSpPr txBox="1"/>
          <p:nvPr/>
        </p:nvSpPr>
        <p:spPr>
          <a:xfrm>
            <a:off x="272144" y="1637846"/>
            <a:ext cx="396734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RBA’s August Statement </a:t>
            </a:r>
            <a:r>
              <a:rPr kumimoji="0" lang="en-AU" sz="1800" u="none" strike="noStrike" kern="1200" cap="none" spc="0" normalizeH="0" baseline="0" noProof="0" dirty="0">
                <a:ln>
                  <a:noFill/>
                </a:ln>
                <a:solidFill>
                  <a:prstClr val="black"/>
                </a:solidFill>
                <a:effectLst/>
                <a:uLnTx/>
                <a:uFillTx/>
                <a:latin typeface="Arial" panose="020B0604020202020204"/>
                <a:ea typeface="+mn-ea"/>
                <a:cs typeface="+mn-cs"/>
              </a:rPr>
              <a:t>noted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1" u="none" strike="noStrike" kern="1200" cap="none" spc="0" normalizeH="0" baseline="0" noProof="0" dirty="0">
              <a:ln>
                <a:noFill/>
              </a:ln>
              <a:solidFill>
                <a:prstClr val="black"/>
              </a:solidFill>
              <a:effectLst/>
              <a:uLnTx/>
              <a:uFillTx/>
              <a:latin typeface="Arial" panose="020B0604020202020204"/>
              <a:ea typeface="+mn-ea"/>
              <a:cs typeface="+mn-cs"/>
            </a:endParaRPr>
          </a:p>
          <a:p>
            <a:pPr lvl="0">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r>
              <a:rPr lang="en-AU" sz="2000" i="1" dirty="0"/>
              <a:t>Consistent with the anticipated slowing in GDP growth, conditions in the labour market are expected to ease gradually over the forecast period. </a:t>
            </a:r>
          </a:p>
          <a:p>
            <a:pPr lvl="0">
              <a:defRPr/>
            </a:pPr>
            <a:endParaRPr lang="en-AU" sz="2000" i="1" dirty="0"/>
          </a:p>
          <a:p>
            <a:pPr lvl="0">
              <a:defRPr/>
            </a:pPr>
            <a:r>
              <a:rPr lang="en-AU" sz="2000" i="1" dirty="0"/>
              <a:t>The </a:t>
            </a:r>
            <a:r>
              <a:rPr lang="en-AU" sz="2000" b="1" i="1" dirty="0">
                <a:solidFill>
                  <a:srgbClr val="006600"/>
                </a:solidFill>
              </a:rPr>
              <a:t>unemployment rate </a:t>
            </a:r>
            <a:r>
              <a:rPr lang="en-AU" sz="2000" b="1" i="1" dirty="0">
                <a:solidFill>
                  <a:srgbClr val="7030A0"/>
                </a:solidFill>
              </a:rPr>
              <a:t>is projected to increase further to reach 4.8 per cent by end-2028</a:t>
            </a:r>
            <a:r>
              <a:rPr lang="en-AU" sz="2000" i="1" dirty="0"/>
              <a:t>, while employment growth remains positive. “</a:t>
            </a:r>
            <a:endParaRPr kumimoji="0" lang="en-AU" sz="2000" b="1" i="1" u="none" strike="noStrike" kern="1200" cap="none" spc="0" normalizeH="0" baseline="0" noProof="0" dirty="0">
              <a:ln>
                <a:noFill/>
              </a:ln>
              <a:solidFill>
                <a:srgbClr val="008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solidFill>
                <a:prstClr val="black"/>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480FCC2C-8C7C-8314-5AA6-FD2EF027C12D}"/>
              </a:ext>
            </a:extLst>
          </p:cNvPr>
          <p:cNvPicPr>
            <a:picLocks noChangeAspect="1"/>
          </p:cNvPicPr>
          <p:nvPr/>
        </p:nvPicPr>
        <p:blipFill>
          <a:blip r:embed="rId3"/>
          <a:stretch>
            <a:fillRect/>
          </a:stretch>
        </p:blipFill>
        <p:spPr>
          <a:xfrm>
            <a:off x="4453247" y="1175657"/>
            <a:ext cx="7279145" cy="5555940"/>
          </a:xfrm>
          <a:prstGeom prst="rect">
            <a:avLst/>
          </a:prstGeom>
        </p:spPr>
      </p:pic>
      <p:pic>
        <p:nvPicPr>
          <p:cNvPr id="9" name="Picture 8">
            <a:extLst>
              <a:ext uri="{FF2B5EF4-FFF2-40B4-BE49-F238E27FC236}">
                <a16:creationId xmlns:a16="http://schemas.microsoft.com/office/drawing/2014/main" id="{CE592050-86D4-F879-76AC-9393C600B696}"/>
              </a:ext>
            </a:extLst>
          </p:cNvPr>
          <p:cNvPicPr>
            <a:picLocks noChangeAspect="1"/>
          </p:cNvPicPr>
          <p:nvPr/>
        </p:nvPicPr>
        <p:blipFill>
          <a:blip r:embed="rId4"/>
          <a:stretch>
            <a:fillRect/>
          </a:stretch>
        </p:blipFill>
        <p:spPr>
          <a:xfrm>
            <a:off x="5260275" y="1807394"/>
            <a:ext cx="712521" cy="1060796"/>
          </a:xfrm>
          <a:prstGeom prst="rect">
            <a:avLst/>
          </a:prstGeom>
        </p:spPr>
      </p:pic>
      <p:cxnSp>
        <p:nvCxnSpPr>
          <p:cNvPr id="11" name="Straight Arrow Connector 10">
            <a:extLst>
              <a:ext uri="{FF2B5EF4-FFF2-40B4-BE49-F238E27FC236}">
                <a16:creationId xmlns:a16="http://schemas.microsoft.com/office/drawing/2014/main" id="{00FDD6FE-C977-8E1F-37DF-6731F96CD367}"/>
              </a:ext>
            </a:extLst>
          </p:cNvPr>
          <p:cNvCxnSpPr>
            <a:cxnSpLocks/>
          </p:cNvCxnSpPr>
          <p:nvPr/>
        </p:nvCxnSpPr>
        <p:spPr>
          <a:xfrm flipV="1">
            <a:off x="10064112" y="4688348"/>
            <a:ext cx="833377" cy="2662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7419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47E94-AA89-2D84-3F26-DA2BA8300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CE7011-604A-497D-5D3B-A9D87237BFB4}"/>
              </a:ext>
            </a:extLst>
          </p:cNvPr>
          <p:cNvSpPr>
            <a:spLocks noGrp="1"/>
          </p:cNvSpPr>
          <p:nvPr>
            <p:ph type="title"/>
          </p:nvPr>
        </p:nvSpPr>
        <p:spPr>
          <a:xfrm>
            <a:off x="97971" y="284412"/>
            <a:ext cx="10722429" cy="629988"/>
          </a:xfrm>
        </p:spPr>
        <p:txBody>
          <a:bodyPr/>
          <a:lstStyle/>
          <a:p>
            <a:r>
              <a:rPr lang="en-AU" sz="2000" dirty="0"/>
              <a:t>The bond market is still leaning towards  another RBA 0.25 % interest rate hike. </a:t>
            </a:r>
            <a:endParaRPr lang="en-AU" sz="2000" i="1" dirty="0"/>
          </a:p>
        </p:txBody>
      </p:sp>
      <p:sp>
        <p:nvSpPr>
          <p:cNvPr id="4" name="Slide Number Placeholder 3">
            <a:extLst>
              <a:ext uri="{FF2B5EF4-FFF2-40B4-BE49-F238E27FC236}">
                <a16:creationId xmlns:a16="http://schemas.microsoft.com/office/drawing/2014/main" id="{B2E15CCE-8DFA-D907-F998-8F2480AC8D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497A409D-111B-D155-D98E-318907211EEF}"/>
              </a:ext>
            </a:extLst>
          </p:cNvPr>
          <p:cNvPicPr>
            <a:picLocks noChangeAspect="1"/>
          </p:cNvPicPr>
          <p:nvPr/>
        </p:nvPicPr>
        <p:blipFill>
          <a:blip r:embed="rId2"/>
          <a:stretch>
            <a:fillRect/>
          </a:stretch>
        </p:blipFill>
        <p:spPr>
          <a:xfrm>
            <a:off x="1679353" y="762647"/>
            <a:ext cx="8295920" cy="5837318"/>
          </a:xfrm>
          <a:prstGeom prst="rect">
            <a:avLst/>
          </a:prstGeom>
        </p:spPr>
      </p:pic>
      <p:cxnSp>
        <p:nvCxnSpPr>
          <p:cNvPr id="8" name="Straight Arrow Connector 7">
            <a:extLst>
              <a:ext uri="{FF2B5EF4-FFF2-40B4-BE49-F238E27FC236}">
                <a16:creationId xmlns:a16="http://schemas.microsoft.com/office/drawing/2014/main" id="{0BDD33DC-3B0A-C433-09B7-312181EA33CF}"/>
              </a:ext>
            </a:extLst>
          </p:cNvPr>
          <p:cNvCxnSpPr>
            <a:cxnSpLocks/>
          </p:cNvCxnSpPr>
          <p:nvPr/>
        </p:nvCxnSpPr>
        <p:spPr>
          <a:xfrm flipV="1">
            <a:off x="7612083" y="1527858"/>
            <a:ext cx="270276" cy="847207"/>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550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448295" y="3121170"/>
            <a:ext cx="4933090" cy="949267"/>
          </a:xfrm>
        </p:spPr>
        <p:txBody>
          <a:bodyPr/>
          <a:lstStyle/>
          <a:p>
            <a:pPr algn="ctr"/>
            <a:r>
              <a:rPr lang="en-AU" sz="2736" dirty="0"/>
              <a:t>APPENDIX</a:t>
            </a:r>
          </a:p>
        </p:txBody>
      </p:sp>
      <p:sp>
        <p:nvSpPr>
          <p:cNvPr id="4" name="Slide Number Placeholder 2">
            <a:extLst>
              <a:ext uri="{FF2B5EF4-FFF2-40B4-BE49-F238E27FC236}">
                <a16:creationId xmlns:a16="http://schemas.microsoft.com/office/drawing/2014/main" id="{C53C0CA1-E536-4BB9-A11D-988095E47E63}"/>
              </a:ext>
            </a:extLst>
          </p:cNvPr>
          <p:cNvSpPr txBox="1">
            <a:spLocks/>
          </p:cNvSpPr>
          <p:nvPr/>
        </p:nvSpPr>
        <p:spPr>
          <a:xfrm>
            <a:off x="9951168" y="6504334"/>
            <a:ext cx="531302" cy="1747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E6316B6A-336A-44FF-82DA-A4D1594FA055}" type="slidenum">
              <a:rPr lang="en-AU" sz="1100">
                <a:latin typeface="Arial" panose="020B0604020202020204"/>
              </a:rPr>
              <a:pPr algn="r">
                <a:defRPr/>
              </a:pPr>
              <a:t>37</a:t>
            </a:fld>
            <a:endParaRPr lang="en-AU" sz="1100" dirty="0">
              <a:latin typeface="Arial" panose="020B0604020202020204"/>
            </a:endParaRPr>
          </a:p>
        </p:txBody>
      </p:sp>
    </p:spTree>
    <p:extLst>
      <p:ext uri="{BB962C8B-B14F-4D97-AF65-F5344CB8AC3E}">
        <p14:creationId xmlns:p14="http://schemas.microsoft.com/office/powerpoint/2010/main" val="4106915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EB201-D4EB-A497-A692-A0716721E66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AC3E644-AB75-746C-A1CF-0D7A7CE649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365ABA9B-638A-F4B3-A921-6BFE0BF853A8}"/>
              </a:ext>
            </a:extLst>
          </p:cNvPr>
          <p:cNvSpPr>
            <a:spLocks noGrp="1"/>
          </p:cNvSpPr>
          <p:nvPr>
            <p:ph type="title"/>
          </p:nvPr>
        </p:nvSpPr>
        <p:spPr>
          <a:xfrm>
            <a:off x="304800" y="297590"/>
            <a:ext cx="10114599" cy="874079"/>
          </a:xfrm>
        </p:spPr>
        <p:txBody>
          <a:bodyPr/>
          <a:lstStyle/>
          <a:p>
            <a:r>
              <a:rPr lang="en-AU" sz="2000" dirty="0"/>
              <a:t>Global share markets delivered mixed performances in local currency terms for the last financial year.</a:t>
            </a:r>
            <a:r>
              <a:rPr lang="en-AU" sz="2000" b="0" dirty="0"/>
              <a:t> </a:t>
            </a:r>
            <a:r>
              <a:rPr lang="en-AU" sz="2000" i="1" dirty="0">
                <a:solidFill>
                  <a:srgbClr val="0000FF"/>
                </a:solidFill>
              </a:rPr>
              <a:t>Optimism over Artificial Intelligence, strong corporate profits and a solid US economy favoured Wall Street</a:t>
            </a:r>
            <a:r>
              <a:rPr lang="en-AU" sz="2000" dirty="0">
                <a:solidFill>
                  <a:srgbClr val="0000FF"/>
                </a:solidFill>
              </a:rPr>
              <a:t>.  </a:t>
            </a:r>
            <a:r>
              <a:rPr lang="en-AU" sz="2000" dirty="0">
                <a:solidFill>
                  <a:srgbClr val="008000"/>
                </a:solidFill>
              </a:rPr>
              <a:t>Australia’s ASX is  in the slow lane.</a:t>
            </a:r>
            <a:endParaRPr lang="en-AU" sz="2000" i="1" dirty="0">
              <a:solidFill>
                <a:srgbClr val="008000"/>
              </a:solidFill>
            </a:endParaRPr>
          </a:p>
        </p:txBody>
      </p:sp>
      <p:sp>
        <p:nvSpPr>
          <p:cNvPr id="10" name="TextBox 9">
            <a:extLst>
              <a:ext uri="{FF2B5EF4-FFF2-40B4-BE49-F238E27FC236}">
                <a16:creationId xmlns:a16="http://schemas.microsoft.com/office/drawing/2014/main" id="{70F929B2-6FA8-6C3E-D1E5-3EF3125C104C}"/>
              </a:ext>
            </a:extLst>
          </p:cNvPr>
          <p:cNvSpPr txBox="1"/>
          <p:nvPr/>
        </p:nvSpPr>
        <p:spPr>
          <a:xfrm>
            <a:off x="304800" y="6273493"/>
            <a:ext cx="12954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Source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err="1">
                <a:ln>
                  <a:noFill/>
                </a:ln>
                <a:solidFill>
                  <a:prstClr val="black"/>
                </a:solidFill>
                <a:effectLst/>
                <a:uLnTx/>
                <a:uFillTx/>
                <a:latin typeface="Arial" panose="020B0604020202020204"/>
                <a:ea typeface="Calibri"/>
                <a:cs typeface="Calibri"/>
              </a:rPr>
              <a:t>Datastream</a:t>
            </a: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 </a:t>
            </a:r>
          </a:p>
        </p:txBody>
      </p:sp>
      <p:pic>
        <p:nvPicPr>
          <p:cNvPr id="4" name="Picture 3">
            <a:extLst>
              <a:ext uri="{FF2B5EF4-FFF2-40B4-BE49-F238E27FC236}">
                <a16:creationId xmlns:a16="http://schemas.microsoft.com/office/drawing/2014/main" id="{BA5264E6-4A7A-6EB6-512F-3ED06BC2C16C}"/>
              </a:ext>
            </a:extLst>
          </p:cNvPr>
          <p:cNvPicPr>
            <a:picLocks noChangeAspect="1"/>
          </p:cNvPicPr>
          <p:nvPr/>
        </p:nvPicPr>
        <p:blipFill>
          <a:blip r:embed="rId2"/>
          <a:stretch>
            <a:fillRect/>
          </a:stretch>
        </p:blipFill>
        <p:spPr>
          <a:xfrm>
            <a:off x="2242457" y="1360714"/>
            <a:ext cx="8055429" cy="5334892"/>
          </a:xfrm>
          <a:prstGeom prst="rect">
            <a:avLst/>
          </a:prstGeom>
        </p:spPr>
      </p:pic>
      <p:pic>
        <p:nvPicPr>
          <p:cNvPr id="6" name="Picture 5">
            <a:extLst>
              <a:ext uri="{FF2B5EF4-FFF2-40B4-BE49-F238E27FC236}">
                <a16:creationId xmlns:a16="http://schemas.microsoft.com/office/drawing/2014/main" id="{89B98630-25C2-5662-8FD2-07E57ED0B4A3}"/>
              </a:ext>
            </a:extLst>
          </p:cNvPr>
          <p:cNvPicPr>
            <a:picLocks noChangeAspect="1"/>
          </p:cNvPicPr>
          <p:nvPr/>
        </p:nvPicPr>
        <p:blipFill>
          <a:blip r:embed="rId3"/>
          <a:stretch>
            <a:fillRect/>
          </a:stretch>
        </p:blipFill>
        <p:spPr>
          <a:xfrm>
            <a:off x="3565940" y="1171669"/>
            <a:ext cx="5060119" cy="438950"/>
          </a:xfrm>
          <a:prstGeom prst="rect">
            <a:avLst/>
          </a:prstGeom>
        </p:spPr>
      </p:pic>
    </p:spTree>
    <p:extLst>
      <p:ext uri="{BB962C8B-B14F-4D97-AF65-F5344CB8AC3E}">
        <p14:creationId xmlns:p14="http://schemas.microsoft.com/office/powerpoint/2010/main" val="2252753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D7FBF-9672-8D70-99E5-8C39A81BB566}"/>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A226EA2-24C5-C264-A050-EEB7D04E12CB}"/>
              </a:ext>
            </a:extLst>
          </p:cNvPr>
          <p:cNvPicPr>
            <a:picLocks noGrp="1" noChangeAspect="1"/>
          </p:cNvPicPr>
          <p:nvPr>
            <p:ph idx="1"/>
          </p:nvPr>
        </p:nvPicPr>
        <p:blipFill>
          <a:blip r:embed="rId2"/>
          <a:stretch>
            <a:fillRect/>
          </a:stretch>
        </p:blipFill>
        <p:spPr>
          <a:xfrm>
            <a:off x="533399" y="707572"/>
            <a:ext cx="9470571" cy="5988034"/>
          </a:xfrm>
          <a:prstGeom prst="rect">
            <a:avLst/>
          </a:prstGeom>
        </p:spPr>
      </p:pic>
      <p:sp>
        <p:nvSpPr>
          <p:cNvPr id="3" name="Slide Number Placeholder 2">
            <a:extLst>
              <a:ext uri="{FF2B5EF4-FFF2-40B4-BE49-F238E27FC236}">
                <a16:creationId xmlns:a16="http://schemas.microsoft.com/office/drawing/2014/main" id="{16D40FC9-8ADC-9F40-D1AD-899DFD1420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9B51C0E6-8D41-E115-942F-0D1497FEC623}"/>
              </a:ext>
            </a:extLst>
          </p:cNvPr>
          <p:cNvSpPr>
            <a:spLocks noGrp="1"/>
          </p:cNvSpPr>
          <p:nvPr>
            <p:ph type="title"/>
          </p:nvPr>
        </p:nvSpPr>
        <p:spPr>
          <a:xfrm>
            <a:off x="293915" y="250406"/>
            <a:ext cx="10239515" cy="351015"/>
          </a:xfrm>
        </p:spPr>
        <p:txBody>
          <a:bodyPr/>
          <a:lstStyle/>
          <a:p>
            <a:r>
              <a:rPr lang="en-AU" sz="2000" dirty="0"/>
              <a:t>Wall Street’s  return outperformance reflects stronger corporate profits growth</a:t>
            </a:r>
          </a:p>
        </p:txBody>
      </p:sp>
      <p:sp>
        <p:nvSpPr>
          <p:cNvPr id="7" name="TextBox 6">
            <a:extLst>
              <a:ext uri="{FF2B5EF4-FFF2-40B4-BE49-F238E27FC236}">
                <a16:creationId xmlns:a16="http://schemas.microsoft.com/office/drawing/2014/main" id="{6BDDF607-30FA-84A1-BE22-2A0AB26B850C}"/>
              </a:ext>
            </a:extLst>
          </p:cNvPr>
          <p:cNvSpPr txBox="1"/>
          <p:nvPr/>
        </p:nvSpPr>
        <p:spPr>
          <a:xfrm>
            <a:off x="8098969" y="1741714"/>
            <a:ext cx="1121229" cy="39087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rPr>
              <a:t>S&amp;P 500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rPr>
              <a:t>Return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70C0"/>
                </a:solidFill>
                <a:effectLst/>
                <a:uLnTx/>
                <a:uFillTx/>
                <a:latin typeface="Arial" panose="020B0604020202020204"/>
                <a:ea typeface="+mn-ea"/>
                <a:cs typeface="+mn-cs"/>
              </a:rPr>
              <a:t>Expected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rPr>
              <a:t>Profits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rPr>
              <a:t>ASX 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rPr>
              <a:t>Return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B050"/>
                </a:solidFill>
                <a:effectLst/>
                <a:uLnTx/>
                <a:uFillTx/>
                <a:latin typeface="Arial" panose="020B0604020202020204"/>
                <a:ea typeface="+mn-ea"/>
                <a:cs typeface="+mn-cs"/>
              </a:rPr>
              <a:t>ASX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B050"/>
                </a:solidFill>
                <a:effectLst/>
                <a:uLnTx/>
                <a:uFillTx/>
                <a:latin typeface="Arial" panose="020B0604020202020204"/>
                <a:ea typeface="+mn-ea"/>
                <a:cs typeface="+mn-cs"/>
              </a:rPr>
              <a:t>profits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29DD6BBA-DB91-E9F9-C559-DDAF8AAF7531}"/>
              </a:ext>
            </a:extLst>
          </p:cNvPr>
          <p:cNvSpPr txBox="1"/>
          <p:nvPr/>
        </p:nvSpPr>
        <p:spPr>
          <a:xfrm>
            <a:off x="10312855" y="1126160"/>
            <a:ext cx="1639658" cy="4585871"/>
          </a:xfrm>
          <a:prstGeom prst="rect">
            <a:avLst/>
          </a:prstGeom>
          <a:noFill/>
          <a:ln w="254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gain since June 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rial" panose="020B0604020202020204"/>
                <a:ea typeface="+mn-ea"/>
                <a:cs typeface="+mn-cs"/>
              </a:rPr>
              <a:t>S&amp;P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rial" panose="020B0604020202020204"/>
                <a:ea typeface="+mn-ea"/>
                <a:cs typeface="+mn-cs"/>
              </a:rPr>
              <a:t>68.5 %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70C0"/>
                </a:solidFill>
                <a:effectLst/>
                <a:uLnTx/>
                <a:uFillTx/>
                <a:latin typeface="Arial" panose="020B0604020202020204"/>
                <a:ea typeface="+mn-ea"/>
                <a:cs typeface="+mn-cs"/>
              </a:rPr>
              <a:t>US Profits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70C0"/>
                </a:solidFill>
                <a:effectLst/>
                <a:uLnTx/>
                <a:uFillTx/>
                <a:latin typeface="Arial" panose="020B0604020202020204"/>
                <a:ea typeface="+mn-ea"/>
                <a:cs typeface="+mn-cs"/>
              </a:rPr>
              <a:t>59.8 %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srgbClr val="0070C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6600"/>
                </a:solidFill>
                <a:effectLst/>
                <a:uLnTx/>
                <a:uFillTx/>
                <a:latin typeface="Arial" panose="020B0604020202020204"/>
                <a:ea typeface="+mn-ea"/>
                <a:cs typeface="+mn-cs"/>
              </a:rPr>
              <a:t>ASX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6600"/>
                </a:solidFill>
                <a:effectLst/>
                <a:uLnTx/>
                <a:uFillTx/>
                <a:latin typeface="Arial" panose="020B0604020202020204"/>
                <a:ea typeface="+mn-ea"/>
                <a:cs typeface="+mn-cs"/>
              </a:rPr>
              <a:t>21.9 %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B050"/>
                </a:solidFill>
                <a:effectLst/>
                <a:uLnTx/>
                <a:uFillTx/>
                <a:latin typeface="Arial" panose="020B0604020202020204"/>
                <a:ea typeface="+mn-ea"/>
                <a:cs typeface="+mn-cs"/>
              </a:rPr>
              <a:t>Australian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B050"/>
                </a:solidFill>
                <a:effectLst/>
                <a:uLnTx/>
                <a:uFillTx/>
                <a:latin typeface="Arial" panose="020B0604020202020204"/>
                <a:ea typeface="+mn-ea"/>
                <a:cs typeface="+mn-cs"/>
              </a:rPr>
              <a:t>Profits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B050"/>
                </a:solidFill>
                <a:effectLst/>
                <a:uLnTx/>
                <a:uFillTx/>
                <a:latin typeface="Arial" panose="020B0604020202020204"/>
                <a:ea typeface="+mn-ea"/>
                <a:cs typeface="+mn-cs"/>
              </a:rPr>
              <a:t>6.3 %</a:t>
            </a:r>
            <a:endParaRPr kumimoji="0" lang="en-AU" sz="1800" b="1" i="0" u="none" strike="noStrike" kern="1200" cap="none" spc="0" normalizeH="0" baseline="0" noProof="0" dirty="0">
              <a:ln>
                <a:noFill/>
              </a:ln>
              <a:solidFill>
                <a:srgbClr val="00B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E6065F25-DF3A-DB91-A2F5-F5936A8193BB}"/>
              </a:ext>
            </a:extLst>
          </p:cNvPr>
          <p:cNvSpPr txBox="1"/>
          <p:nvPr/>
        </p:nvSpPr>
        <p:spPr>
          <a:xfrm>
            <a:off x="10210796" y="5824964"/>
            <a:ext cx="1741717"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IBES Forward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Earnings estimates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err="1">
                <a:ln>
                  <a:noFill/>
                </a:ln>
                <a:solidFill>
                  <a:prstClr val="black"/>
                </a:solidFill>
                <a:effectLst/>
                <a:uLnTx/>
                <a:uFillTx/>
                <a:latin typeface="Arial" panose="020B0604020202020204"/>
                <a:ea typeface="+mn-ea"/>
                <a:cs typeface="+mn-cs"/>
              </a:rPr>
              <a:t>Datastream</a:t>
            </a: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2" name="TextBox 1">
            <a:extLst>
              <a:ext uri="{FF2B5EF4-FFF2-40B4-BE49-F238E27FC236}">
                <a16:creationId xmlns:a16="http://schemas.microsoft.com/office/drawing/2014/main" id="{3529BED5-6157-3AAE-88F2-B42201ADE644}"/>
              </a:ext>
            </a:extLst>
          </p:cNvPr>
          <p:cNvSpPr txBox="1"/>
          <p:nvPr/>
        </p:nvSpPr>
        <p:spPr>
          <a:xfrm>
            <a:off x="1404257" y="5527365"/>
            <a:ext cx="156754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Index to 100  June 2023</a:t>
            </a:r>
          </a:p>
        </p:txBody>
      </p:sp>
      <p:pic>
        <p:nvPicPr>
          <p:cNvPr id="11" name="Picture 10">
            <a:extLst>
              <a:ext uri="{FF2B5EF4-FFF2-40B4-BE49-F238E27FC236}">
                <a16:creationId xmlns:a16="http://schemas.microsoft.com/office/drawing/2014/main" id="{49DBB9F1-CD04-8CC2-7AE9-C9EB19AA24B8}"/>
              </a:ext>
            </a:extLst>
          </p:cNvPr>
          <p:cNvPicPr>
            <a:picLocks noChangeAspect="1"/>
          </p:cNvPicPr>
          <p:nvPr/>
        </p:nvPicPr>
        <p:blipFill>
          <a:blip r:embed="rId3"/>
          <a:stretch>
            <a:fillRect/>
          </a:stretch>
        </p:blipFill>
        <p:spPr>
          <a:xfrm>
            <a:off x="1404257" y="1417410"/>
            <a:ext cx="2797630" cy="1793876"/>
          </a:xfrm>
          <a:prstGeom prst="rect">
            <a:avLst/>
          </a:prstGeom>
        </p:spPr>
      </p:pic>
    </p:spTree>
    <p:extLst>
      <p:ext uri="{BB962C8B-B14F-4D97-AF65-F5344CB8AC3E}">
        <p14:creationId xmlns:p14="http://schemas.microsoft.com/office/powerpoint/2010/main" val="407795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6A9D0-403F-4E2C-017B-37D0221F828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5E003-8E71-4E12-9A41-71FB1AB35FAF}"/>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C40FAF66-1F17-BF53-507C-C5D00888D5BE}"/>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DFE2FD45-8B7B-A7A5-2759-08930A691935}"/>
              </a:ext>
            </a:extLst>
          </p:cNvPr>
          <p:cNvSpPr>
            <a:spLocks noGrp="1"/>
          </p:cNvSpPr>
          <p:nvPr>
            <p:ph type="title"/>
          </p:nvPr>
        </p:nvSpPr>
        <p:spPr>
          <a:xfrm>
            <a:off x="358382" y="340430"/>
            <a:ext cx="9917340" cy="584855"/>
          </a:xfrm>
        </p:spPr>
        <p:txBody>
          <a:bodyPr/>
          <a:lstStyle/>
          <a:p>
            <a:r>
              <a:rPr lang="en-US" sz="2000" dirty="0">
                <a:solidFill>
                  <a:schemeClr val="tx1"/>
                </a:solidFill>
                <a:latin typeface="+mn-lt"/>
              </a:rPr>
              <a:t>RBA’s Statement of Monetary Policy (SMP)  noted that  </a:t>
            </a:r>
            <a:r>
              <a:rPr lang="en-US" sz="2000" i="1" dirty="0">
                <a:solidFill>
                  <a:srgbClr val="7030A0"/>
                </a:solidFill>
                <a:latin typeface="+mn-lt"/>
              </a:rPr>
              <a:t>“ </a:t>
            </a:r>
            <a:r>
              <a:rPr lang="en-AU" sz="2000" i="1" dirty="0">
                <a:solidFill>
                  <a:srgbClr val="7030A0"/>
                </a:solidFill>
                <a:latin typeface="+mn-lt"/>
              </a:rPr>
              <a:t>AI-related equities have become very volatile” </a:t>
            </a:r>
            <a:r>
              <a:rPr lang="en-AU" sz="2000" dirty="0">
                <a:solidFill>
                  <a:schemeClr val="tx1"/>
                </a:solidFill>
                <a:latin typeface="+mn-lt"/>
              </a:rPr>
              <a:t>after extraordinary gains</a:t>
            </a:r>
            <a:endParaRPr lang="en-US" sz="2000" dirty="0">
              <a:solidFill>
                <a:schemeClr val="tx1"/>
              </a:solidFill>
              <a:latin typeface="+mn-lt"/>
            </a:endParaRPr>
          </a:p>
        </p:txBody>
      </p:sp>
      <p:sp>
        <p:nvSpPr>
          <p:cNvPr id="3" name="TextBox 2">
            <a:extLst>
              <a:ext uri="{FF2B5EF4-FFF2-40B4-BE49-F238E27FC236}">
                <a16:creationId xmlns:a16="http://schemas.microsoft.com/office/drawing/2014/main" id="{BA2B3C3C-779C-2A39-2157-6499CE65EDD5}"/>
              </a:ext>
            </a:extLst>
          </p:cNvPr>
          <p:cNvSpPr txBox="1"/>
          <p:nvPr/>
        </p:nvSpPr>
        <p:spPr>
          <a:xfrm>
            <a:off x="195490" y="1020925"/>
            <a:ext cx="4920796" cy="56938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Arial" panose="020B0604020202020204"/>
                <a:ea typeface="+mn-ea"/>
                <a:cs typeface="+mn-cs"/>
              </a:rPr>
              <a:t>“ ….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In the United States, semiconductor firms and so-called </a:t>
            </a:r>
            <a:r>
              <a:rPr kumimoji="0" lang="en-AU" sz="2000" b="0" i="1" u="none" strike="noStrike" kern="1200" cap="none" spc="0" normalizeH="0" baseline="0" noProof="0" dirty="0" err="1">
                <a:ln>
                  <a:noFill/>
                </a:ln>
                <a:solidFill>
                  <a:prstClr val="black"/>
                </a:solidFill>
                <a:effectLst/>
                <a:uLnTx/>
                <a:uFillTx/>
                <a:latin typeface="Arial" panose="020B0604020202020204"/>
                <a:ea typeface="+mn-ea"/>
                <a:cs typeface="+mn-cs"/>
              </a:rPr>
              <a:t>hyperscalers</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(large cloud-computing companies investing heavily in AI infrastructure) have become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sensitive to news about data centre investment plans, financing conditions and the outlook for earnings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2000" i="1" dirty="0">
              <a:solidFill>
                <a:prstClr val="black"/>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Equity prices have been particularly volatile in South Korea and Taiwan, reflecting both the large weight of semiconductor and memory companies in those markets and their strong earlier gains. In South Korea, the volatility has been amplified by leveraged retail investors (which has since been curtailed by regulators), while Chinese technology-related equities have also fallen.”</a:t>
            </a:r>
            <a:endPar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9DD6CD60-D96C-0C15-3E02-47ED430B627D}"/>
              </a:ext>
            </a:extLst>
          </p:cNvPr>
          <p:cNvPicPr>
            <a:picLocks noChangeAspect="1"/>
          </p:cNvPicPr>
          <p:nvPr/>
        </p:nvPicPr>
        <p:blipFill>
          <a:blip r:embed="rId2"/>
          <a:stretch>
            <a:fillRect/>
          </a:stretch>
        </p:blipFill>
        <p:spPr>
          <a:xfrm>
            <a:off x="5236029" y="1020925"/>
            <a:ext cx="6837742" cy="5741435"/>
          </a:xfrm>
          <a:prstGeom prst="rect">
            <a:avLst/>
          </a:prstGeom>
        </p:spPr>
      </p:pic>
    </p:spTree>
    <p:extLst>
      <p:ext uri="{BB962C8B-B14F-4D97-AF65-F5344CB8AC3E}">
        <p14:creationId xmlns:p14="http://schemas.microsoft.com/office/powerpoint/2010/main" val="2002616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D8484-AD31-2D19-C060-888FAA6A7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A8A74-78EA-B6A6-8F99-474F5ED82E07}"/>
              </a:ext>
            </a:extLst>
          </p:cNvPr>
          <p:cNvSpPr>
            <a:spLocks noGrp="1"/>
          </p:cNvSpPr>
          <p:nvPr>
            <p:ph type="title"/>
          </p:nvPr>
        </p:nvSpPr>
        <p:spPr>
          <a:xfrm>
            <a:off x="277963" y="250371"/>
            <a:ext cx="10704917" cy="414647"/>
          </a:xfrm>
        </p:spPr>
        <p:txBody>
          <a:bodyPr>
            <a:noAutofit/>
          </a:bodyPr>
          <a:lstStyle/>
          <a:p>
            <a:r>
              <a:rPr lang="en-AU" sz="2000" b="1" dirty="0">
                <a:solidFill>
                  <a:srgbClr val="006600"/>
                </a:solidFill>
                <a:latin typeface="Arial" panose="020B0604020202020204" pitchFamily="34" charset="0"/>
                <a:cs typeface="Arial" panose="020B0604020202020204" pitchFamily="34" charset="0"/>
              </a:rPr>
              <a:t>Australian</a:t>
            </a:r>
            <a:r>
              <a:rPr lang="en-AU" sz="2000" b="1" dirty="0">
                <a:solidFill>
                  <a:srgbClr val="008000"/>
                </a:solidFill>
                <a:latin typeface="Arial" panose="020B0604020202020204" pitchFamily="34" charset="0"/>
                <a:cs typeface="Arial" panose="020B0604020202020204" pitchFamily="34" charset="0"/>
              </a:rPr>
              <a:t> </a:t>
            </a:r>
            <a:r>
              <a:rPr lang="en-AU" sz="2000" b="1" dirty="0">
                <a:latin typeface="Arial" panose="020B0604020202020204" pitchFamily="34" charset="0"/>
                <a:cs typeface="Arial" panose="020B0604020202020204" pitchFamily="34" charset="0"/>
              </a:rPr>
              <a:t>and </a:t>
            </a:r>
            <a:r>
              <a:rPr lang="en-AU" sz="2000" b="1" dirty="0">
                <a:solidFill>
                  <a:srgbClr val="0000FF"/>
                </a:solidFill>
                <a:latin typeface="Arial" panose="020B0604020202020204" pitchFamily="34" charset="0"/>
                <a:cs typeface="Arial" panose="020B0604020202020204" pitchFamily="34" charset="0"/>
              </a:rPr>
              <a:t>US shares</a:t>
            </a:r>
            <a:r>
              <a:rPr lang="en-AU" sz="2000" b="1" dirty="0">
                <a:latin typeface="Arial" panose="020B0604020202020204" pitchFamily="34" charset="0"/>
                <a:cs typeface="Arial" panose="020B0604020202020204" pitchFamily="34" charset="0"/>
              </a:rPr>
              <a:t> have expensive valuations judging by  high  Forward P/E </a:t>
            </a:r>
          </a:p>
        </p:txBody>
      </p:sp>
      <p:sp>
        <p:nvSpPr>
          <p:cNvPr id="4" name="Slide Number Placeholder 3">
            <a:extLst>
              <a:ext uri="{FF2B5EF4-FFF2-40B4-BE49-F238E27FC236}">
                <a16:creationId xmlns:a16="http://schemas.microsoft.com/office/drawing/2014/main" id="{33C9B40E-DC6E-D043-1DFA-8919E4252F0B}"/>
              </a:ext>
            </a:extLst>
          </p:cNvPr>
          <p:cNvSpPr>
            <a:spLocks noGrp="1"/>
          </p:cNvSpPr>
          <p:nvPr>
            <p:ph type="sldNum" sz="quarter" idx="10"/>
          </p:nvPr>
        </p:nvSpPr>
        <p:spPr>
          <a:xfrm>
            <a:off x="159026" y="6382507"/>
            <a:ext cx="602974" cy="31220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AU" sz="941"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98EC3DFA-1948-6EE8-0347-F8D884E54BED}"/>
              </a:ext>
            </a:extLst>
          </p:cNvPr>
          <p:cNvSpPr txBox="1"/>
          <p:nvPr/>
        </p:nvSpPr>
        <p:spPr>
          <a:xfrm>
            <a:off x="10373139" y="1089898"/>
            <a:ext cx="1517374" cy="5663089"/>
          </a:xfrm>
          <a:prstGeom prst="rect">
            <a:avLst/>
          </a:prstGeom>
          <a:noFill/>
          <a:ln w="38100">
            <a:solidFill>
              <a:srgbClr val="7030A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ptos" panose="02110004020202020204"/>
                <a:ea typeface="+mn-ea"/>
                <a:cs typeface="+mn-cs"/>
              </a:rPr>
              <a:t>Decade average </a:t>
            </a: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Forward  Price to Earnings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ptos" panose="02110004020202020204"/>
                <a:ea typeface="+mn-ea"/>
                <a:cs typeface="+mn-cs"/>
              </a:rPr>
              <a:t>USA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ptos" panose="02110004020202020204"/>
                <a:ea typeface="+mn-ea"/>
                <a:cs typeface="+mn-cs"/>
              </a:rPr>
              <a:t>S&amp;P 500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ptos" panose="02110004020202020204"/>
                <a:ea typeface="+mn-ea"/>
                <a:cs typeface="+mn-cs"/>
              </a:rPr>
              <a:t>19.1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8000"/>
                </a:solidFill>
                <a:effectLst/>
                <a:uLnTx/>
                <a:uFillTx/>
                <a:latin typeface="Aptos" panose="02110004020202020204"/>
                <a:ea typeface="+mn-ea"/>
                <a:cs typeface="+mn-cs"/>
              </a:rPr>
              <a:t>Australia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8000"/>
                </a:solidFill>
                <a:effectLst/>
                <a:uLnTx/>
                <a:uFillTx/>
                <a:latin typeface="Aptos" panose="02110004020202020204"/>
                <a:ea typeface="+mn-ea"/>
                <a:cs typeface="+mn-cs"/>
              </a:rPr>
              <a:t>17.2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chemeClr val="accent1"/>
                </a:solidFill>
                <a:effectLst/>
                <a:uLnTx/>
                <a:uFillTx/>
                <a:latin typeface="Aptos" panose="02110004020202020204"/>
                <a:ea typeface="+mn-ea"/>
                <a:cs typeface="+mn-cs"/>
              </a:rPr>
              <a:t>Europe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chemeClr val="accent1"/>
                </a:solidFill>
                <a:effectLst/>
                <a:uLnTx/>
                <a:uFillTx/>
                <a:latin typeface="Aptos" panose="02110004020202020204"/>
                <a:ea typeface="+mn-ea"/>
                <a:cs typeface="+mn-cs"/>
              </a:rPr>
              <a:t>14.1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156082"/>
                </a:solidFill>
                <a:effectLst/>
                <a:uLnTx/>
                <a:uFillTx/>
                <a:latin typeface="Aptos" panose="02110004020202020204"/>
                <a:ea typeface="+mn-ea"/>
                <a:cs typeface="+mn-cs"/>
              </a:rPr>
              <a:t> </a:t>
            </a:r>
            <a:endPar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rPr>
              <a:t>CHINA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rPr>
              <a:t>11.7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July 20</a:t>
            </a:r>
            <a:r>
              <a:rPr lang="en-AU" sz="1400" b="1" dirty="0">
                <a:solidFill>
                  <a:prstClr val="black"/>
                </a:solidFill>
                <a:latin typeface="Aptos" panose="02110004020202020204"/>
              </a:rPr>
              <a:t>1</a:t>
            </a: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6 – </a:t>
            </a:r>
          </a:p>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b="1" dirty="0">
                <a:solidFill>
                  <a:prstClr val="black"/>
                </a:solidFill>
                <a:latin typeface="Aptos" panose="02110004020202020204"/>
              </a:rPr>
              <a:t>June </a:t>
            </a: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2026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IBES data</a:t>
            </a:r>
          </a:p>
        </p:txBody>
      </p:sp>
      <p:pic>
        <p:nvPicPr>
          <p:cNvPr id="7" name="Picture 6">
            <a:extLst>
              <a:ext uri="{FF2B5EF4-FFF2-40B4-BE49-F238E27FC236}">
                <a16:creationId xmlns:a16="http://schemas.microsoft.com/office/drawing/2014/main" id="{0ACEEA3D-BF84-A7C7-D70F-06327877AA75}"/>
              </a:ext>
            </a:extLst>
          </p:cNvPr>
          <p:cNvPicPr>
            <a:picLocks noChangeAspect="1"/>
          </p:cNvPicPr>
          <p:nvPr/>
        </p:nvPicPr>
        <p:blipFill>
          <a:blip r:embed="rId3"/>
          <a:stretch>
            <a:fillRect/>
          </a:stretch>
        </p:blipFill>
        <p:spPr>
          <a:xfrm>
            <a:off x="1235034" y="807523"/>
            <a:ext cx="8763989" cy="5800106"/>
          </a:xfrm>
          <a:prstGeom prst="rect">
            <a:avLst/>
          </a:prstGeom>
        </p:spPr>
      </p:pic>
    </p:spTree>
    <p:extLst>
      <p:ext uri="{BB962C8B-B14F-4D97-AF65-F5344CB8AC3E}">
        <p14:creationId xmlns:p14="http://schemas.microsoft.com/office/powerpoint/2010/main" val="2607625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ED749-65F5-49A5-F7BC-CA56AAFD5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2063C4-D23C-2666-64CB-0049063E9F1F}"/>
              </a:ext>
            </a:extLst>
          </p:cNvPr>
          <p:cNvSpPr>
            <a:spLocks noGrp="1"/>
          </p:cNvSpPr>
          <p:nvPr>
            <p:ph type="title"/>
          </p:nvPr>
        </p:nvSpPr>
        <p:spPr>
          <a:xfrm>
            <a:off x="106216" y="256587"/>
            <a:ext cx="10398498" cy="347968"/>
          </a:xfrm>
        </p:spPr>
        <p:txBody>
          <a:bodyPr>
            <a:normAutofit/>
          </a:bodyPr>
          <a:lstStyle/>
          <a:p>
            <a:r>
              <a:rPr lang="en-AU" sz="2000" dirty="0"/>
              <a:t>Equity risk premiums remain extraordinarily low  for American  &amp;  Australian  Shares </a:t>
            </a:r>
          </a:p>
        </p:txBody>
      </p:sp>
      <p:sp>
        <p:nvSpPr>
          <p:cNvPr id="4" name="Slide Number Placeholder 3">
            <a:extLst>
              <a:ext uri="{FF2B5EF4-FFF2-40B4-BE49-F238E27FC236}">
                <a16:creationId xmlns:a16="http://schemas.microsoft.com/office/drawing/2014/main" id="{6135AE87-0215-A247-ED75-2652A575E20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C00808B6-3796-FA95-543C-684F8ED6D30E}"/>
              </a:ext>
            </a:extLst>
          </p:cNvPr>
          <p:cNvSpPr txBox="1"/>
          <p:nvPr/>
        </p:nvSpPr>
        <p:spPr>
          <a:xfrm>
            <a:off x="67543" y="1426013"/>
            <a:ext cx="1820555"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Equity  Risk Premium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is the Forward Earnings Yield on Shares less the 10-year Real Government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Bond Yield or equivalent.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Forward Earnings Yield is the inverted Price to Earnings ratio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13" name="TextBox 12">
            <a:extLst>
              <a:ext uri="{FF2B5EF4-FFF2-40B4-BE49-F238E27FC236}">
                <a16:creationId xmlns:a16="http://schemas.microsoft.com/office/drawing/2014/main" id="{BC4CDFE7-2776-C6CF-5759-5349F7CC26E8}"/>
              </a:ext>
            </a:extLst>
          </p:cNvPr>
          <p:cNvSpPr txBox="1"/>
          <p:nvPr/>
        </p:nvSpPr>
        <p:spPr>
          <a:xfrm>
            <a:off x="10601614" y="1561487"/>
            <a:ext cx="1393291" cy="3539430"/>
          </a:xfrm>
          <a:prstGeom prst="rect">
            <a:avLst/>
          </a:prstGeom>
          <a:noFill/>
          <a:ln w="38100">
            <a:solidFill>
              <a:srgbClr val="7030A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Average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Equity Risk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Premium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1998 - 2024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8000"/>
                </a:solidFill>
                <a:effectLst/>
                <a:uLnTx/>
                <a:uFillTx/>
                <a:latin typeface="Arial" panose="020B0604020202020204"/>
                <a:ea typeface="+mn-ea"/>
                <a:cs typeface="+mn-cs"/>
              </a:rPr>
              <a:t>Australia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8000"/>
                </a:solidFill>
                <a:effectLst/>
                <a:uLnTx/>
                <a:uFillTx/>
                <a:latin typeface="Arial" panose="020B0604020202020204"/>
                <a:ea typeface="+mn-ea"/>
                <a:cs typeface="+mn-cs"/>
              </a:rPr>
              <a:t>5.1 %</a:t>
            </a: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USA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4.9  %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D86018"/>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E4EF480F-BE6D-BECD-CC56-3DB682B31D78}"/>
              </a:ext>
            </a:extLst>
          </p:cNvPr>
          <p:cNvPicPr>
            <a:picLocks noChangeAspect="1"/>
          </p:cNvPicPr>
          <p:nvPr/>
        </p:nvPicPr>
        <p:blipFill>
          <a:blip r:embed="rId3"/>
          <a:stretch>
            <a:fillRect/>
          </a:stretch>
        </p:blipFill>
        <p:spPr>
          <a:xfrm>
            <a:off x="2017650" y="604555"/>
            <a:ext cx="8302514" cy="6091049"/>
          </a:xfrm>
          <a:prstGeom prst="rect">
            <a:avLst/>
          </a:prstGeom>
        </p:spPr>
      </p:pic>
      <p:graphicFrame>
        <p:nvGraphicFramePr>
          <p:cNvPr id="15" name="Table 14">
            <a:extLst>
              <a:ext uri="{FF2B5EF4-FFF2-40B4-BE49-F238E27FC236}">
                <a16:creationId xmlns:a16="http://schemas.microsoft.com/office/drawing/2014/main" id="{E69ACE3D-D4D4-E037-CECD-F5BDAE366D11}"/>
              </a:ext>
            </a:extLst>
          </p:cNvPr>
          <p:cNvGraphicFramePr>
            <a:graphicFrameLocks noGrp="1"/>
          </p:cNvGraphicFramePr>
          <p:nvPr>
            <p:extLst>
              <p:ext uri="{D42A27DB-BD31-4B8C-83A1-F6EECF244321}">
                <p14:modId xmlns:p14="http://schemas.microsoft.com/office/powerpoint/2010/main" val="3043630261"/>
              </p:ext>
            </p:extLst>
          </p:nvPr>
        </p:nvGraphicFramePr>
        <p:xfrm>
          <a:off x="3861731" y="4397170"/>
          <a:ext cx="4385144" cy="1407494"/>
        </p:xfrm>
        <a:graphic>
          <a:graphicData uri="http://schemas.openxmlformats.org/drawingml/2006/table">
            <a:tbl>
              <a:tblPr firstRow="1" bandRow="1">
                <a:tableStyleId>{5C22544A-7EE6-4342-B048-85BDC9FD1C3A}</a:tableStyleId>
              </a:tblPr>
              <a:tblGrid>
                <a:gridCol w="741804">
                  <a:extLst>
                    <a:ext uri="{9D8B030D-6E8A-4147-A177-3AD203B41FA5}">
                      <a16:colId xmlns:a16="http://schemas.microsoft.com/office/drawing/2014/main" val="2790366732"/>
                    </a:ext>
                  </a:extLst>
                </a:gridCol>
                <a:gridCol w="1026162">
                  <a:extLst>
                    <a:ext uri="{9D8B030D-6E8A-4147-A177-3AD203B41FA5}">
                      <a16:colId xmlns:a16="http://schemas.microsoft.com/office/drawing/2014/main" val="1899846487"/>
                    </a:ext>
                  </a:extLst>
                </a:gridCol>
                <a:gridCol w="911906">
                  <a:extLst>
                    <a:ext uri="{9D8B030D-6E8A-4147-A177-3AD203B41FA5}">
                      <a16:colId xmlns:a16="http://schemas.microsoft.com/office/drawing/2014/main" val="2361585643"/>
                    </a:ext>
                  </a:extLst>
                </a:gridCol>
                <a:gridCol w="647127">
                  <a:extLst>
                    <a:ext uri="{9D8B030D-6E8A-4147-A177-3AD203B41FA5}">
                      <a16:colId xmlns:a16="http://schemas.microsoft.com/office/drawing/2014/main" val="3836262053"/>
                    </a:ext>
                  </a:extLst>
                </a:gridCol>
                <a:gridCol w="1058145">
                  <a:extLst>
                    <a:ext uri="{9D8B030D-6E8A-4147-A177-3AD203B41FA5}">
                      <a16:colId xmlns:a16="http://schemas.microsoft.com/office/drawing/2014/main" val="2553669902"/>
                    </a:ext>
                  </a:extLst>
                </a:gridCol>
              </a:tblGrid>
              <a:tr h="0">
                <a:tc>
                  <a:txBody>
                    <a:bodyPr/>
                    <a:lstStyle/>
                    <a:p>
                      <a:endParaRPr lang="en-AU" dirty="0"/>
                    </a:p>
                  </a:txBody>
                  <a:tcPr/>
                </a:tc>
                <a:tc>
                  <a:txBody>
                    <a:bodyPr/>
                    <a:lstStyle/>
                    <a:p>
                      <a:pPr algn="ctr"/>
                      <a:r>
                        <a:rPr lang="en-AU" sz="1400" dirty="0"/>
                        <a:t>Forward PE</a:t>
                      </a:r>
                    </a:p>
                  </a:txBody>
                  <a:tcPr/>
                </a:tc>
                <a:tc>
                  <a:txBody>
                    <a:bodyPr/>
                    <a:lstStyle/>
                    <a:p>
                      <a:pPr algn="ctr"/>
                      <a:r>
                        <a:rPr lang="en-AU" sz="1100" dirty="0"/>
                        <a:t>Earnings Yield</a:t>
                      </a:r>
                    </a:p>
                  </a:txBody>
                  <a:tcPr/>
                </a:tc>
                <a:tc>
                  <a:txBody>
                    <a:bodyPr/>
                    <a:lstStyle/>
                    <a:p>
                      <a:pPr algn="ctr"/>
                      <a:r>
                        <a:rPr lang="en-AU" sz="1200" dirty="0"/>
                        <a:t>Real Bond</a:t>
                      </a:r>
                    </a:p>
                  </a:txBody>
                  <a:tcPr/>
                </a:tc>
                <a:tc>
                  <a:txBody>
                    <a:bodyPr/>
                    <a:lstStyle/>
                    <a:p>
                      <a:r>
                        <a:rPr lang="en-AU" sz="1200" i="1" dirty="0"/>
                        <a:t>Equity premium</a:t>
                      </a:r>
                    </a:p>
                  </a:txBody>
                  <a:tcPr/>
                </a:tc>
                <a:extLst>
                  <a:ext uri="{0D108BD9-81ED-4DB2-BD59-A6C34878D82A}">
                    <a16:rowId xmlns:a16="http://schemas.microsoft.com/office/drawing/2014/main" val="386031655"/>
                  </a:ext>
                </a:extLst>
              </a:tr>
              <a:tr h="444667">
                <a:tc>
                  <a:txBody>
                    <a:bodyPr/>
                    <a:lstStyle/>
                    <a:p>
                      <a:r>
                        <a:rPr lang="en-AU" sz="1600" b="1" dirty="0">
                          <a:solidFill>
                            <a:srgbClr val="0000FF"/>
                          </a:solidFill>
                        </a:rPr>
                        <a:t>USA</a:t>
                      </a:r>
                    </a:p>
                  </a:txBody>
                  <a:tcPr/>
                </a:tc>
                <a:tc>
                  <a:txBody>
                    <a:bodyPr/>
                    <a:lstStyle/>
                    <a:p>
                      <a:pPr algn="ctr"/>
                      <a:r>
                        <a:rPr lang="en-AU" sz="1600" b="1" dirty="0">
                          <a:solidFill>
                            <a:schemeClr val="tx1"/>
                          </a:solidFill>
                        </a:rPr>
                        <a:t> 19.9          </a:t>
                      </a:r>
                    </a:p>
                  </a:txBody>
                  <a:tcPr/>
                </a:tc>
                <a:tc>
                  <a:txBody>
                    <a:bodyPr/>
                    <a:lstStyle/>
                    <a:p>
                      <a:pPr algn="ctr"/>
                      <a:r>
                        <a:rPr lang="en-AU" sz="1600" b="1" dirty="0">
                          <a:solidFill>
                            <a:schemeClr val="tx1"/>
                          </a:solidFill>
                        </a:rPr>
                        <a:t>5.03 </a:t>
                      </a:r>
                    </a:p>
                  </a:txBody>
                  <a:tcPr/>
                </a:tc>
                <a:tc>
                  <a:txBody>
                    <a:bodyPr/>
                    <a:lstStyle/>
                    <a:p>
                      <a:pPr algn="ctr"/>
                      <a:r>
                        <a:rPr lang="en-AU" sz="1600" b="1" dirty="0">
                          <a:solidFill>
                            <a:schemeClr val="tx1"/>
                          </a:solidFill>
                        </a:rPr>
                        <a:t> 2.41 </a:t>
                      </a:r>
                    </a:p>
                  </a:txBody>
                  <a:tcPr/>
                </a:tc>
                <a:tc>
                  <a:txBody>
                    <a:bodyPr/>
                    <a:lstStyle/>
                    <a:p>
                      <a:r>
                        <a:rPr lang="en-AU" sz="1800" b="1" dirty="0">
                          <a:solidFill>
                            <a:srgbClr val="0000FF"/>
                          </a:solidFill>
                        </a:rPr>
                        <a:t> 2.62</a:t>
                      </a:r>
                    </a:p>
                  </a:txBody>
                  <a:tcPr/>
                </a:tc>
                <a:extLst>
                  <a:ext uri="{0D108BD9-81ED-4DB2-BD59-A6C34878D82A}">
                    <a16:rowId xmlns:a16="http://schemas.microsoft.com/office/drawing/2014/main" val="1945866623"/>
                  </a:ext>
                </a:extLst>
              </a:tr>
              <a:tr h="444667">
                <a:tc>
                  <a:txBody>
                    <a:bodyPr/>
                    <a:lstStyle/>
                    <a:p>
                      <a:r>
                        <a:rPr lang="en-AU" b="1" dirty="0">
                          <a:solidFill>
                            <a:srgbClr val="008000"/>
                          </a:solidFill>
                        </a:rPr>
                        <a:t>Aus</a:t>
                      </a:r>
                    </a:p>
                  </a:txBody>
                  <a:tcPr/>
                </a:tc>
                <a:tc>
                  <a:txBody>
                    <a:bodyPr/>
                    <a:lstStyle/>
                    <a:p>
                      <a:pPr algn="ctr"/>
                      <a:r>
                        <a:rPr lang="en-AU" sz="1600" b="1" dirty="0">
                          <a:solidFill>
                            <a:schemeClr val="tx1"/>
                          </a:solidFill>
                        </a:rPr>
                        <a:t> 18.5          </a:t>
                      </a:r>
                    </a:p>
                  </a:txBody>
                  <a:tcPr/>
                </a:tc>
                <a:tc>
                  <a:txBody>
                    <a:bodyPr/>
                    <a:lstStyle/>
                    <a:p>
                      <a:pPr algn="ctr"/>
                      <a:r>
                        <a:rPr lang="en-AU" sz="1600" b="1" dirty="0">
                          <a:solidFill>
                            <a:schemeClr val="tx1"/>
                          </a:solidFill>
                        </a:rPr>
                        <a:t>5.38 </a:t>
                      </a:r>
                    </a:p>
                  </a:txBody>
                  <a:tcPr/>
                </a:tc>
                <a:tc>
                  <a:txBody>
                    <a:bodyPr/>
                    <a:lstStyle/>
                    <a:p>
                      <a:pPr algn="ctr"/>
                      <a:r>
                        <a:rPr lang="en-AU" sz="1600" b="1" dirty="0">
                          <a:solidFill>
                            <a:schemeClr val="tx1"/>
                          </a:solidFill>
                        </a:rPr>
                        <a:t> 2.70 </a:t>
                      </a:r>
                    </a:p>
                  </a:txBody>
                  <a:tcPr/>
                </a:tc>
                <a:tc>
                  <a:txBody>
                    <a:bodyPr/>
                    <a:lstStyle/>
                    <a:p>
                      <a:r>
                        <a:rPr lang="en-AU" sz="1800" b="1" dirty="0">
                          <a:solidFill>
                            <a:srgbClr val="0000FF"/>
                          </a:solidFill>
                        </a:rPr>
                        <a:t> </a:t>
                      </a:r>
                      <a:r>
                        <a:rPr lang="en-AU" sz="1800" b="1" dirty="0">
                          <a:solidFill>
                            <a:srgbClr val="008000"/>
                          </a:solidFill>
                        </a:rPr>
                        <a:t>2.68</a:t>
                      </a:r>
                    </a:p>
                  </a:txBody>
                  <a:tcPr/>
                </a:tc>
                <a:extLst>
                  <a:ext uri="{0D108BD9-81ED-4DB2-BD59-A6C34878D82A}">
                    <a16:rowId xmlns:a16="http://schemas.microsoft.com/office/drawing/2014/main" val="3699976391"/>
                  </a:ext>
                </a:extLst>
              </a:tr>
            </a:tbl>
          </a:graphicData>
        </a:graphic>
      </p:graphicFrame>
      <p:pic>
        <p:nvPicPr>
          <p:cNvPr id="16" name="Picture 15">
            <a:extLst>
              <a:ext uri="{FF2B5EF4-FFF2-40B4-BE49-F238E27FC236}">
                <a16:creationId xmlns:a16="http://schemas.microsoft.com/office/drawing/2014/main" id="{1526E2BF-5C10-B586-319B-F003B46846E4}"/>
              </a:ext>
            </a:extLst>
          </p:cNvPr>
          <p:cNvPicPr>
            <a:picLocks noChangeAspect="1"/>
          </p:cNvPicPr>
          <p:nvPr/>
        </p:nvPicPr>
        <p:blipFill>
          <a:blip r:embed="rId4"/>
          <a:stretch>
            <a:fillRect/>
          </a:stretch>
        </p:blipFill>
        <p:spPr>
          <a:xfrm>
            <a:off x="2666810" y="2485642"/>
            <a:ext cx="1194920" cy="1164437"/>
          </a:xfrm>
          <a:prstGeom prst="rect">
            <a:avLst/>
          </a:prstGeom>
        </p:spPr>
      </p:pic>
      <p:pic>
        <p:nvPicPr>
          <p:cNvPr id="18" name="Picture 17">
            <a:extLst>
              <a:ext uri="{FF2B5EF4-FFF2-40B4-BE49-F238E27FC236}">
                <a16:creationId xmlns:a16="http://schemas.microsoft.com/office/drawing/2014/main" id="{70B71BA3-6E45-454E-1E88-F99E19B41532}"/>
              </a:ext>
            </a:extLst>
          </p:cNvPr>
          <p:cNvPicPr>
            <a:picLocks noChangeAspect="1"/>
          </p:cNvPicPr>
          <p:nvPr/>
        </p:nvPicPr>
        <p:blipFill>
          <a:blip r:embed="rId5"/>
          <a:stretch>
            <a:fillRect/>
          </a:stretch>
        </p:blipFill>
        <p:spPr>
          <a:xfrm>
            <a:off x="3681698" y="1108073"/>
            <a:ext cx="1408298" cy="1085182"/>
          </a:xfrm>
          <a:prstGeom prst="rect">
            <a:avLst/>
          </a:prstGeom>
        </p:spPr>
      </p:pic>
      <p:cxnSp>
        <p:nvCxnSpPr>
          <p:cNvPr id="20" name="Straight Connector 19">
            <a:extLst>
              <a:ext uri="{FF2B5EF4-FFF2-40B4-BE49-F238E27FC236}">
                <a16:creationId xmlns:a16="http://schemas.microsoft.com/office/drawing/2014/main" id="{C8B8E60E-C62F-14C5-909A-551B9BE7BBA2}"/>
              </a:ext>
            </a:extLst>
          </p:cNvPr>
          <p:cNvCxnSpPr/>
          <p:nvPr/>
        </p:nvCxnSpPr>
        <p:spPr>
          <a:xfrm>
            <a:off x="2598372" y="3762813"/>
            <a:ext cx="7141069" cy="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850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875A9-6182-50AF-DFE9-8BFDAA9A82E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F558B6-75D6-EE2E-F620-0AFB3782CAC4}"/>
              </a:ext>
            </a:extLst>
          </p:cNvPr>
          <p:cNvSpPr>
            <a:spLocks noGrp="1"/>
          </p:cNvSpPr>
          <p:nvPr>
            <p:ph idx="1"/>
          </p:nvPr>
        </p:nvSpPr>
        <p:spPr>
          <a:xfrm>
            <a:off x="384943" y="1643743"/>
            <a:ext cx="11422113" cy="4419600"/>
          </a:xfrm>
        </p:spPr>
        <p:txBody>
          <a:bodyPr/>
          <a:lstStyle/>
          <a:p>
            <a:pPr marL="0" indent="0">
              <a:buNone/>
            </a:pPr>
            <a:r>
              <a:rPr lang="en-AU" sz="2800" dirty="0">
                <a:solidFill>
                  <a:srgbClr val="181818"/>
                </a:solidFill>
              </a:rPr>
              <a:t>“ </a:t>
            </a:r>
            <a:r>
              <a:rPr lang="en-AU" sz="2800" i="1" dirty="0">
                <a:solidFill>
                  <a:srgbClr val="181818"/>
                </a:solidFill>
                <a:cs typeface="Arial" panose="020B0604020202020204" pitchFamily="34" charset="0"/>
              </a:rPr>
              <a:t>W</a:t>
            </a:r>
            <a:r>
              <a:rPr lang="en-AU" sz="2800" i="1" dirty="0">
                <a:solidFill>
                  <a:srgbClr val="181818"/>
                </a:solidFill>
                <a:latin typeface="Arial" panose="020B0604020202020204" pitchFamily="34" charset="0"/>
                <a:cs typeface="Arial" panose="020B0604020202020204" pitchFamily="34" charset="0"/>
              </a:rPr>
              <a:t>hy did nations turn so often to war in the belief that it was a sharp and quick instrument for shaping international affairs when again and again the instrument had proved to be </a:t>
            </a:r>
            <a:r>
              <a:rPr lang="en-AU" sz="2800" b="1" i="1" dirty="0">
                <a:solidFill>
                  <a:srgbClr val="7030A0"/>
                </a:solidFill>
                <a:latin typeface="Arial" panose="020B0604020202020204" pitchFamily="34" charset="0"/>
                <a:cs typeface="Arial" panose="020B0604020202020204" pitchFamily="34" charset="0"/>
              </a:rPr>
              <a:t>blunt or unpredictable </a:t>
            </a:r>
            <a:r>
              <a:rPr lang="en-AU" sz="2800" b="1" i="1" dirty="0">
                <a:solidFill>
                  <a:srgbClr val="181818"/>
                </a:solidFill>
                <a:latin typeface="Arial" panose="020B0604020202020204" pitchFamily="34" charset="0"/>
                <a:cs typeface="Arial" panose="020B0604020202020204" pitchFamily="34" charset="0"/>
              </a:rPr>
              <a:t>? </a:t>
            </a:r>
          </a:p>
          <a:p>
            <a:pPr marL="0" indent="0">
              <a:buNone/>
            </a:pPr>
            <a:endParaRPr lang="en-AU" sz="1800" i="1" dirty="0">
              <a:solidFill>
                <a:srgbClr val="181818"/>
              </a:solidFill>
              <a:latin typeface="Arial" panose="020B0604020202020204" pitchFamily="34" charset="0"/>
              <a:cs typeface="Arial" panose="020B0604020202020204" pitchFamily="34" charset="0"/>
            </a:endParaRPr>
          </a:p>
          <a:p>
            <a:pPr marL="0" indent="0">
              <a:buNone/>
            </a:pPr>
            <a:r>
              <a:rPr lang="en-AU" sz="2800" b="1" i="1" dirty="0">
                <a:solidFill>
                  <a:srgbClr val="181818"/>
                </a:solidFill>
                <a:latin typeface="Arial" panose="020B0604020202020204" pitchFamily="34" charset="0"/>
                <a:cs typeface="Arial" panose="020B0604020202020204" pitchFamily="34" charset="0"/>
              </a:rPr>
              <a:t>This recurring optimism is a vital prelude to war. </a:t>
            </a:r>
          </a:p>
          <a:p>
            <a:pPr marL="0" indent="0">
              <a:buNone/>
            </a:pPr>
            <a:endParaRPr lang="en-AU" sz="1800" b="1" i="1" dirty="0">
              <a:solidFill>
                <a:srgbClr val="181818"/>
              </a:solidFill>
              <a:latin typeface="Arial" panose="020B0604020202020204" pitchFamily="34" charset="0"/>
              <a:cs typeface="Arial" panose="020B0604020202020204" pitchFamily="34" charset="0"/>
            </a:endParaRPr>
          </a:p>
          <a:p>
            <a:pPr marL="0" indent="0">
              <a:buNone/>
            </a:pPr>
            <a:r>
              <a:rPr lang="en-AU" sz="2800" b="1" i="1" dirty="0">
                <a:solidFill>
                  <a:srgbClr val="FF0000"/>
                </a:solidFill>
                <a:latin typeface="Arial" panose="020B0604020202020204" pitchFamily="34" charset="0"/>
                <a:cs typeface="Arial" panose="020B0604020202020204" pitchFamily="34" charset="0"/>
              </a:rPr>
              <a:t>Anything which increases the optimism is a cause of war. </a:t>
            </a:r>
          </a:p>
          <a:p>
            <a:pPr marL="0" indent="0">
              <a:buNone/>
            </a:pPr>
            <a:endParaRPr lang="en-AU" sz="2800" b="1" i="1" dirty="0">
              <a:solidFill>
                <a:srgbClr val="181818"/>
              </a:solidFill>
              <a:latin typeface="Arial" panose="020B0604020202020204" pitchFamily="34" charset="0"/>
              <a:cs typeface="Arial" panose="020B0604020202020204" pitchFamily="34" charset="0"/>
            </a:endParaRPr>
          </a:p>
          <a:p>
            <a:pPr marL="0" indent="0">
              <a:buNone/>
            </a:pPr>
            <a:endParaRPr lang="en-AU" sz="1200" dirty="0">
              <a:solidFill>
                <a:srgbClr val="181818"/>
              </a:solidFill>
              <a:latin typeface="Merriweather" panose="00000500000000000000" pitchFamily="2" charset="0"/>
            </a:endParaRPr>
          </a:p>
          <a:p>
            <a:pPr marL="0" indent="0" algn="r">
              <a:buNone/>
            </a:pPr>
            <a:r>
              <a:rPr lang="en-AU" sz="2800" dirty="0">
                <a:solidFill>
                  <a:srgbClr val="181818"/>
                </a:solidFill>
                <a:latin typeface="Merriweather" panose="00000500000000000000" pitchFamily="2" charset="0"/>
              </a:rPr>
              <a:t>                   </a:t>
            </a:r>
            <a:r>
              <a:rPr lang="en-AU" sz="2400" dirty="0">
                <a:solidFill>
                  <a:srgbClr val="181818"/>
                </a:solidFill>
                <a:latin typeface="Merriweather" panose="00000500000000000000" pitchFamily="2" charset="0"/>
              </a:rPr>
              <a:t>Geoffrey Blainey, The Causes of War   (1973) </a:t>
            </a:r>
            <a:endParaRPr lang="en-AU" sz="2400" dirty="0"/>
          </a:p>
        </p:txBody>
      </p:sp>
      <p:sp>
        <p:nvSpPr>
          <p:cNvPr id="3" name="Slide Number Placeholder 2">
            <a:extLst>
              <a:ext uri="{FF2B5EF4-FFF2-40B4-BE49-F238E27FC236}">
                <a16:creationId xmlns:a16="http://schemas.microsoft.com/office/drawing/2014/main" id="{4FC75B28-D6AB-F24F-992B-541E1C434F2D}"/>
              </a:ext>
            </a:extLst>
          </p:cNvPr>
          <p:cNvSpPr>
            <a:spLocks noGrp="1"/>
          </p:cNvSpPr>
          <p:nvPr>
            <p:ph type="sldNum" sz="quarter" idx="12"/>
          </p:nvPr>
        </p:nvSpPr>
        <p:spPr/>
        <p:txBody>
          <a:bodyPr/>
          <a:lstStyle/>
          <a:p>
            <a:fld id="{E6316B6A-336A-44FF-82DA-A4D1594FA055}" type="slidenum">
              <a:rPr lang="en-AU" smtClean="0"/>
              <a:t>42</a:t>
            </a:fld>
            <a:endParaRPr lang="en-AU" dirty="0"/>
          </a:p>
        </p:txBody>
      </p:sp>
      <p:sp>
        <p:nvSpPr>
          <p:cNvPr id="4" name="Title 3">
            <a:extLst>
              <a:ext uri="{FF2B5EF4-FFF2-40B4-BE49-F238E27FC236}">
                <a16:creationId xmlns:a16="http://schemas.microsoft.com/office/drawing/2014/main" id="{A6DB67DB-7B92-C665-D2F8-AEF26B6ACA62}"/>
              </a:ext>
            </a:extLst>
          </p:cNvPr>
          <p:cNvSpPr>
            <a:spLocks noGrp="1"/>
          </p:cNvSpPr>
          <p:nvPr>
            <p:ph type="title"/>
          </p:nvPr>
        </p:nvSpPr>
        <p:spPr>
          <a:xfrm>
            <a:off x="323573" y="338840"/>
            <a:ext cx="9720000" cy="553789"/>
          </a:xfrm>
        </p:spPr>
        <p:txBody>
          <a:bodyPr/>
          <a:lstStyle/>
          <a:p>
            <a:r>
              <a:rPr lang="en-AU" sz="2400" dirty="0">
                <a:solidFill>
                  <a:srgbClr val="0000FF"/>
                </a:solidFill>
              </a:rPr>
              <a:t> “ Overconfidence ” and the Middle East  war</a:t>
            </a:r>
          </a:p>
        </p:txBody>
      </p:sp>
    </p:spTree>
    <p:extLst>
      <p:ext uri="{BB962C8B-B14F-4D97-AF65-F5344CB8AC3E}">
        <p14:creationId xmlns:p14="http://schemas.microsoft.com/office/powerpoint/2010/main" val="2917920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A3B1C-A927-F625-CCCE-1873389A7B5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F14ED7C-EAE0-6E98-056D-EAFB47A37449}"/>
              </a:ext>
            </a:extLst>
          </p:cNvPr>
          <p:cNvSpPr txBox="1"/>
          <p:nvPr/>
        </p:nvSpPr>
        <p:spPr>
          <a:xfrm>
            <a:off x="163286" y="261258"/>
            <a:ext cx="105264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Arial" panose="020B0604020202020204"/>
                <a:ea typeface="+mn-ea"/>
                <a:cs typeface="+mn-cs"/>
              </a:rPr>
              <a:t>PRESIDENT TRUMP’s  tirades to intimidate IRAN …. </a:t>
            </a:r>
            <a:r>
              <a:rPr kumimoji="0" lang="en-AU" sz="2400" b="1" i="1" u="none" strike="noStrike" kern="1200" cap="none" spc="0" normalizeH="0" baseline="0" noProof="0" dirty="0">
                <a:ln>
                  <a:noFill/>
                </a:ln>
                <a:solidFill>
                  <a:prstClr val="black"/>
                </a:solidFill>
                <a:effectLst/>
                <a:uLnTx/>
                <a:uFillTx/>
                <a:latin typeface="Arial" panose="020B0604020202020204"/>
                <a:ea typeface="+mn-ea"/>
                <a:cs typeface="+mn-cs"/>
              </a:rPr>
              <a:t> </a:t>
            </a:r>
          </a:p>
        </p:txBody>
      </p:sp>
      <p:pic>
        <p:nvPicPr>
          <p:cNvPr id="2" name="Picture 1">
            <a:extLst>
              <a:ext uri="{FF2B5EF4-FFF2-40B4-BE49-F238E27FC236}">
                <a16:creationId xmlns:a16="http://schemas.microsoft.com/office/drawing/2014/main" id="{72D33764-E431-F833-9169-8B7B2862C1CF}"/>
              </a:ext>
            </a:extLst>
          </p:cNvPr>
          <p:cNvPicPr>
            <a:picLocks noChangeAspect="1"/>
          </p:cNvPicPr>
          <p:nvPr/>
        </p:nvPicPr>
        <p:blipFill>
          <a:blip r:embed="rId2"/>
          <a:stretch>
            <a:fillRect/>
          </a:stretch>
        </p:blipFill>
        <p:spPr>
          <a:xfrm>
            <a:off x="261257" y="1175657"/>
            <a:ext cx="6074229" cy="5421085"/>
          </a:xfrm>
          <a:prstGeom prst="rect">
            <a:avLst/>
          </a:prstGeom>
          <a:ln w="38100">
            <a:solidFill>
              <a:srgbClr val="FF0000"/>
            </a:solidFill>
          </a:ln>
        </p:spPr>
      </p:pic>
      <p:pic>
        <p:nvPicPr>
          <p:cNvPr id="4" name="Picture 4" descr="Tuesday will be Power Plant Day, and ...">
            <a:extLst>
              <a:ext uri="{FF2B5EF4-FFF2-40B4-BE49-F238E27FC236}">
                <a16:creationId xmlns:a16="http://schemas.microsoft.com/office/drawing/2014/main" id="{623CB798-234B-68CA-F73E-A20BC32B9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827" y="1377042"/>
            <a:ext cx="5246916" cy="5018314"/>
          </a:xfrm>
          <a:prstGeom prst="rect">
            <a:avLst/>
          </a:prstGeom>
          <a:noFill/>
          <a:ln w="38100">
            <a:solidFill>
              <a:srgbClr val="0000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5420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A666C-9C2B-3D1B-20A2-A7BA69295A1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B99349C-2696-2997-1FC1-4A5517D60B89}"/>
              </a:ext>
            </a:extLst>
          </p:cNvPr>
          <p:cNvSpPr txBox="1"/>
          <p:nvPr/>
        </p:nvSpPr>
        <p:spPr>
          <a:xfrm>
            <a:off x="70573" y="198420"/>
            <a:ext cx="108969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333333"/>
                </a:solidFill>
                <a:effectLst/>
                <a:uLnTx/>
                <a:uFillTx/>
                <a:latin typeface="Arial" panose="020B0604020202020204" pitchFamily="34" charset="0"/>
                <a:ea typeface="+mn-ea"/>
                <a:cs typeface="+mn-cs"/>
              </a:rPr>
              <a:t>Global Economy depends on the Middle East for oil supply. </a:t>
            </a:r>
            <a:r>
              <a:rPr kumimoji="0" lang="en-AU" sz="20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Yet the USA is </a:t>
            </a:r>
            <a:r>
              <a:rPr kumimoji="0" lang="en-AU" sz="2000" b="1" i="0" u="sng" strike="noStrike" kern="0" cap="none" spc="0" normalizeH="0" baseline="0" noProof="0" dirty="0">
                <a:ln>
                  <a:noFill/>
                </a:ln>
                <a:solidFill>
                  <a:srgbClr val="7030A0"/>
                </a:solidFill>
                <a:effectLst/>
                <a:uLnTx/>
                <a:uFillTx/>
                <a:latin typeface="Arial" panose="020B0604020202020204" pitchFamily="34" charset="0"/>
                <a:ea typeface="+mn-ea"/>
                <a:cs typeface="+mn-cs"/>
              </a:rPr>
              <a:t>self sufficient</a:t>
            </a:r>
            <a:r>
              <a:rPr kumimoji="0" lang="en-AU" sz="2000" b="1" i="0" u="sng" strike="noStrike" kern="1200" cap="none" spc="0" normalizeH="0" baseline="0" noProof="0" dirty="0">
                <a:ln>
                  <a:noFill/>
                </a:ln>
                <a:solidFill>
                  <a:srgbClr val="7030A0"/>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Top 10 liquid fuel producers in 2025</a:t>
            </a:r>
            <a:r>
              <a:rPr kumimoji="0" lang="en-AU" sz="2000" b="0" i="1" u="none" strike="noStrike" kern="1200" cap="none" spc="0" normalizeH="0" baseline="30000" noProof="0" dirty="0">
                <a:ln>
                  <a:noFill/>
                </a:ln>
                <a:solidFill>
                  <a:srgbClr val="333333"/>
                </a:solidFill>
                <a:effectLst/>
                <a:uLnTx/>
                <a:uFillTx/>
                <a:latin typeface="Arial" panose="020B0604020202020204" pitchFamily="34" charset="0"/>
                <a:ea typeface="+mn-ea"/>
                <a:cs typeface="+mn-cs"/>
              </a:rPr>
              <a:t> </a:t>
            </a:r>
            <a:r>
              <a:rPr kumimoji="0" lang="en-AU" sz="1400" b="0" i="1" u="none" strike="noStrike" kern="1200" cap="none" spc="0" normalizeH="0" baseline="30000" noProof="0" dirty="0">
                <a:ln>
                  <a:noFill/>
                </a:ln>
                <a:solidFill>
                  <a:srgbClr val="333333"/>
                </a:solidFill>
                <a:effectLst/>
                <a:uLnTx/>
                <a:uFillTx/>
                <a:latin typeface="Arial" panose="020B0604020202020204" pitchFamily="34" charset="0"/>
                <a:ea typeface="+mn-ea"/>
                <a:cs typeface="+mn-cs"/>
              </a:rPr>
              <a:t>*  </a:t>
            </a:r>
            <a:r>
              <a:rPr kumimoji="0" lang="en-AU" sz="16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includes crude oil,, biofuels             and refinery production.</a:t>
            </a:r>
            <a:endParaRPr kumimoji="0" lang="en-AU" sz="1600" b="0" i="1" u="none" strike="noStrike" kern="1200" cap="none" spc="0" normalizeH="0" baseline="30000" noProof="0" dirty="0">
              <a:ln>
                <a:noFill/>
              </a:ln>
              <a:solidFill>
                <a:srgbClr val="81312F">
                  <a:lumMod val="75000"/>
                </a:srgbClr>
              </a:solidFill>
              <a:effectLst/>
              <a:uLnTx/>
              <a:uFillTx/>
              <a:latin typeface="Arial" panose="020B0604020202020204" pitchFamily="34" charset="0"/>
              <a:ea typeface="+mn-ea"/>
              <a:cs typeface="+mn-cs"/>
            </a:endParaRPr>
          </a:p>
        </p:txBody>
      </p:sp>
      <p:graphicFrame>
        <p:nvGraphicFramePr>
          <p:cNvPr id="9" name="Table 9">
            <a:extLst>
              <a:ext uri="{FF2B5EF4-FFF2-40B4-BE49-F238E27FC236}">
                <a16:creationId xmlns:a16="http://schemas.microsoft.com/office/drawing/2014/main" id="{91465AB3-2B6D-6AE3-3C28-E43E49F48710}"/>
              </a:ext>
            </a:extLst>
          </p:cNvPr>
          <p:cNvGraphicFramePr>
            <a:graphicFrameLocks noGrp="1"/>
          </p:cNvGraphicFramePr>
          <p:nvPr/>
        </p:nvGraphicFramePr>
        <p:xfrm>
          <a:off x="185057" y="982302"/>
          <a:ext cx="5606143" cy="5468495"/>
        </p:xfrm>
        <a:graphic>
          <a:graphicData uri="http://schemas.openxmlformats.org/drawingml/2006/table">
            <a:tbl>
              <a:tblPr firstRow="1" bandRow="1">
                <a:tableStyleId>{5C22544A-7EE6-4342-B048-85BDC9FD1C3A}</a:tableStyleId>
              </a:tblPr>
              <a:tblGrid>
                <a:gridCol w="1861856">
                  <a:extLst>
                    <a:ext uri="{9D8B030D-6E8A-4147-A177-3AD203B41FA5}">
                      <a16:colId xmlns:a16="http://schemas.microsoft.com/office/drawing/2014/main" val="3277411483"/>
                    </a:ext>
                  </a:extLst>
                </a:gridCol>
                <a:gridCol w="1851570">
                  <a:extLst>
                    <a:ext uri="{9D8B030D-6E8A-4147-A177-3AD203B41FA5}">
                      <a16:colId xmlns:a16="http://schemas.microsoft.com/office/drawing/2014/main" val="737602376"/>
                    </a:ext>
                  </a:extLst>
                </a:gridCol>
                <a:gridCol w="1892717">
                  <a:extLst>
                    <a:ext uri="{9D8B030D-6E8A-4147-A177-3AD203B41FA5}">
                      <a16:colId xmlns:a16="http://schemas.microsoft.com/office/drawing/2014/main" val="162358917"/>
                    </a:ext>
                  </a:extLst>
                </a:gridCol>
              </a:tblGrid>
              <a:tr h="642818">
                <a:tc>
                  <a:txBody>
                    <a:bodyPr/>
                    <a:lstStyle/>
                    <a:p>
                      <a:pPr algn="ctr" fontAlgn="t"/>
                      <a:r>
                        <a:rPr lang="en-AU" b="1" dirty="0">
                          <a:solidFill>
                            <a:srgbClr val="333333"/>
                          </a:solidFill>
                          <a:effectLst/>
                        </a:rPr>
                        <a:t>Country</a:t>
                      </a:r>
                      <a:endParaRPr lang="en-AU" dirty="0">
                        <a:solidFill>
                          <a:srgbClr val="333333"/>
                        </a:solidFill>
                        <a:effectLst/>
                      </a:endParaRPr>
                    </a:p>
                  </a:txBody>
                  <a:tcPr marL="6350" marR="6350" marT="6350" marB="6350">
                    <a:noFill/>
                  </a:tcPr>
                </a:tc>
                <a:tc>
                  <a:txBody>
                    <a:bodyPr/>
                    <a:lstStyle/>
                    <a:p>
                      <a:pPr algn="ctr" fontAlgn="t"/>
                      <a:r>
                        <a:rPr lang="en-AU" b="1" dirty="0">
                          <a:solidFill>
                            <a:srgbClr val="333333"/>
                          </a:solidFill>
                          <a:effectLst/>
                        </a:rPr>
                        <a:t>Million barrels </a:t>
                      </a:r>
                    </a:p>
                    <a:p>
                      <a:pPr algn="ctr" fontAlgn="t"/>
                      <a:r>
                        <a:rPr lang="en-AU" b="1" dirty="0">
                          <a:solidFill>
                            <a:srgbClr val="333333"/>
                          </a:solidFill>
                          <a:effectLst/>
                        </a:rPr>
                        <a:t>per day</a:t>
                      </a:r>
                      <a:endParaRPr lang="en-AU" dirty="0">
                        <a:solidFill>
                          <a:srgbClr val="333333"/>
                        </a:solidFill>
                        <a:effectLst/>
                      </a:endParaRPr>
                    </a:p>
                  </a:txBody>
                  <a:tcPr marL="6350" marR="6350" marT="6350" marB="6350">
                    <a:noFill/>
                  </a:tcPr>
                </a:tc>
                <a:tc>
                  <a:txBody>
                    <a:bodyPr/>
                    <a:lstStyle/>
                    <a:p>
                      <a:pPr algn="ctr" fontAlgn="t"/>
                      <a:r>
                        <a:rPr lang="en-AU" b="1" i="1" dirty="0">
                          <a:solidFill>
                            <a:srgbClr val="333333"/>
                          </a:solidFill>
                          <a:effectLst/>
                        </a:rPr>
                        <a:t>Share of </a:t>
                      </a:r>
                    </a:p>
                    <a:p>
                      <a:pPr algn="ctr" fontAlgn="t"/>
                      <a:r>
                        <a:rPr lang="en-AU" b="1" i="1" dirty="0">
                          <a:solidFill>
                            <a:srgbClr val="333333"/>
                          </a:solidFill>
                          <a:effectLst/>
                        </a:rPr>
                        <a:t>world total</a:t>
                      </a:r>
                      <a:endParaRPr lang="en-AU" i="1" dirty="0">
                        <a:solidFill>
                          <a:srgbClr val="333333"/>
                        </a:solidFill>
                        <a:effectLst/>
                      </a:endParaRPr>
                    </a:p>
                  </a:txBody>
                  <a:tcPr marL="6350" marR="6350" marT="6350" marB="6350">
                    <a:noFill/>
                  </a:tcPr>
                </a:tc>
                <a:extLst>
                  <a:ext uri="{0D108BD9-81ED-4DB2-BD59-A6C34878D82A}">
                    <a16:rowId xmlns:a16="http://schemas.microsoft.com/office/drawing/2014/main" val="818134222"/>
                  </a:ext>
                </a:extLst>
              </a:tr>
              <a:tr h="444050">
                <a:tc>
                  <a:txBody>
                    <a:bodyPr/>
                    <a:lstStyle/>
                    <a:p>
                      <a:pPr algn="ctr" fontAlgn="t"/>
                      <a:r>
                        <a:rPr lang="en-AU" sz="2000" b="1" dirty="0">
                          <a:solidFill>
                            <a:srgbClr val="7030A0"/>
                          </a:solidFill>
                          <a:effectLst/>
                        </a:rPr>
                        <a:t> United States</a:t>
                      </a:r>
                    </a:p>
                  </a:txBody>
                  <a:tcPr marL="6350" marR="6350" marT="6350" marB="6350"/>
                </a:tc>
                <a:tc>
                  <a:txBody>
                    <a:bodyPr/>
                    <a:lstStyle/>
                    <a:p>
                      <a:pPr algn="ctr" fontAlgn="t"/>
                      <a:r>
                        <a:rPr lang="en-AU" sz="2000" b="1" dirty="0">
                          <a:solidFill>
                            <a:srgbClr val="7030A0"/>
                          </a:solidFill>
                          <a:effectLst/>
                        </a:rPr>
                        <a:t>23.6</a:t>
                      </a:r>
                    </a:p>
                  </a:txBody>
                  <a:tcPr marL="6350" marR="6350" marT="6350" marB="6350"/>
                </a:tc>
                <a:tc>
                  <a:txBody>
                    <a:bodyPr/>
                    <a:lstStyle/>
                    <a:p>
                      <a:pPr algn="ctr" fontAlgn="t"/>
                      <a:r>
                        <a:rPr lang="en-AU" sz="2000" b="1" i="1" dirty="0">
                          <a:solidFill>
                            <a:srgbClr val="7030A0"/>
                          </a:solidFill>
                          <a:effectLst/>
                        </a:rPr>
                        <a:t>22 %</a:t>
                      </a:r>
                    </a:p>
                  </a:txBody>
                  <a:tcPr marL="6350" marR="6350" marT="6350" marB="6350"/>
                </a:tc>
                <a:extLst>
                  <a:ext uri="{0D108BD9-81ED-4DB2-BD59-A6C34878D82A}">
                    <a16:rowId xmlns:a16="http://schemas.microsoft.com/office/drawing/2014/main" val="3495367632"/>
                  </a:ext>
                </a:extLst>
              </a:tr>
              <a:tr h="385856">
                <a:tc>
                  <a:txBody>
                    <a:bodyPr/>
                    <a:lstStyle/>
                    <a:p>
                      <a:pPr algn="ctr" fontAlgn="t"/>
                      <a:r>
                        <a:rPr lang="en-AU" sz="2000" b="1" dirty="0">
                          <a:solidFill>
                            <a:srgbClr val="008000"/>
                          </a:solidFill>
                          <a:effectLst/>
                        </a:rPr>
                        <a:t> Saudi Arabia</a:t>
                      </a:r>
                    </a:p>
                  </a:txBody>
                  <a:tcPr marL="6350" marR="6350" marT="6350" marB="6350"/>
                </a:tc>
                <a:tc>
                  <a:txBody>
                    <a:bodyPr/>
                    <a:lstStyle/>
                    <a:p>
                      <a:pPr algn="ctr" fontAlgn="t"/>
                      <a:r>
                        <a:rPr lang="en-AU" sz="2000" b="1" dirty="0">
                          <a:solidFill>
                            <a:srgbClr val="008000"/>
                          </a:solidFill>
                          <a:effectLst/>
                        </a:rPr>
                        <a:t>11.2</a:t>
                      </a:r>
                    </a:p>
                  </a:txBody>
                  <a:tcPr marL="6350" marR="6350" marT="6350" marB="6350"/>
                </a:tc>
                <a:tc>
                  <a:txBody>
                    <a:bodyPr/>
                    <a:lstStyle/>
                    <a:p>
                      <a:pPr algn="ctr" fontAlgn="t"/>
                      <a:r>
                        <a:rPr lang="en-AU" sz="2000" b="1" i="1" dirty="0">
                          <a:solidFill>
                            <a:srgbClr val="008000"/>
                          </a:solidFill>
                          <a:effectLst/>
                        </a:rPr>
                        <a:t>11 %</a:t>
                      </a:r>
                    </a:p>
                  </a:txBody>
                  <a:tcPr marL="6350" marR="6350" marT="6350" marB="6350"/>
                </a:tc>
                <a:extLst>
                  <a:ext uri="{0D108BD9-81ED-4DB2-BD59-A6C34878D82A}">
                    <a16:rowId xmlns:a16="http://schemas.microsoft.com/office/drawing/2014/main" val="1376138718"/>
                  </a:ext>
                </a:extLst>
              </a:tr>
              <a:tr h="396927">
                <a:tc>
                  <a:txBody>
                    <a:bodyPr/>
                    <a:lstStyle/>
                    <a:p>
                      <a:pPr algn="ctr" fontAlgn="t"/>
                      <a:r>
                        <a:rPr lang="en-AU" sz="2000" b="1" dirty="0">
                          <a:solidFill>
                            <a:schemeClr val="tx2">
                              <a:lumMod val="75000"/>
                            </a:schemeClr>
                          </a:solidFill>
                          <a:effectLst/>
                        </a:rPr>
                        <a:t> RUSSIA</a:t>
                      </a:r>
                    </a:p>
                  </a:txBody>
                  <a:tcPr marL="6350" marR="6350" marT="6350" marB="6350"/>
                </a:tc>
                <a:tc>
                  <a:txBody>
                    <a:bodyPr/>
                    <a:lstStyle/>
                    <a:p>
                      <a:pPr algn="ctr" fontAlgn="t"/>
                      <a:r>
                        <a:rPr lang="en-AU" sz="2000" b="1" dirty="0">
                          <a:solidFill>
                            <a:schemeClr val="tx2">
                              <a:lumMod val="75000"/>
                            </a:schemeClr>
                          </a:solidFill>
                          <a:effectLst/>
                        </a:rPr>
                        <a:t>10.8</a:t>
                      </a:r>
                    </a:p>
                  </a:txBody>
                  <a:tcPr marL="6350" marR="6350" marT="6350" marB="6350"/>
                </a:tc>
                <a:tc>
                  <a:txBody>
                    <a:bodyPr/>
                    <a:lstStyle/>
                    <a:p>
                      <a:pPr algn="ctr" fontAlgn="t"/>
                      <a:r>
                        <a:rPr lang="en-AU" sz="2000" b="1" i="1" dirty="0">
                          <a:solidFill>
                            <a:schemeClr val="tx2">
                              <a:lumMod val="75000"/>
                            </a:schemeClr>
                          </a:solidFill>
                          <a:effectLst/>
                        </a:rPr>
                        <a:t> 10 %</a:t>
                      </a:r>
                    </a:p>
                  </a:txBody>
                  <a:tcPr marL="6350" marR="6350" marT="6350" marB="6350"/>
                </a:tc>
                <a:extLst>
                  <a:ext uri="{0D108BD9-81ED-4DB2-BD59-A6C34878D82A}">
                    <a16:rowId xmlns:a16="http://schemas.microsoft.com/office/drawing/2014/main" val="127094057"/>
                  </a:ext>
                </a:extLst>
              </a:tr>
              <a:tr h="385367">
                <a:tc>
                  <a:txBody>
                    <a:bodyPr/>
                    <a:lstStyle/>
                    <a:p>
                      <a:pPr algn="ctr" fontAlgn="t"/>
                      <a:r>
                        <a:rPr lang="en-AU" sz="2000" b="1" dirty="0">
                          <a:solidFill>
                            <a:srgbClr val="333333"/>
                          </a:solidFill>
                          <a:effectLst/>
                        </a:rPr>
                        <a:t> Canada</a:t>
                      </a:r>
                    </a:p>
                  </a:txBody>
                  <a:tcPr marL="6350" marR="6350" marT="6350" marB="6350"/>
                </a:tc>
                <a:tc>
                  <a:txBody>
                    <a:bodyPr/>
                    <a:lstStyle/>
                    <a:p>
                      <a:pPr algn="ctr" fontAlgn="t"/>
                      <a:r>
                        <a:rPr lang="en-AU" sz="2000" dirty="0">
                          <a:solidFill>
                            <a:srgbClr val="333333"/>
                          </a:solidFill>
                          <a:effectLst/>
                        </a:rPr>
                        <a:t>  5.8</a:t>
                      </a:r>
                    </a:p>
                  </a:txBody>
                  <a:tcPr marL="6350" marR="6350" marT="6350" marB="6350"/>
                </a:tc>
                <a:tc>
                  <a:txBody>
                    <a:bodyPr/>
                    <a:lstStyle/>
                    <a:p>
                      <a:pPr algn="ctr" fontAlgn="t"/>
                      <a:r>
                        <a:rPr lang="en-AU" sz="2000" i="1" dirty="0">
                          <a:solidFill>
                            <a:srgbClr val="333333"/>
                          </a:solidFill>
                          <a:effectLst/>
                        </a:rPr>
                        <a:t>  6 %</a:t>
                      </a:r>
                    </a:p>
                  </a:txBody>
                  <a:tcPr marL="6350" marR="6350" marT="6350" marB="6350"/>
                </a:tc>
                <a:extLst>
                  <a:ext uri="{0D108BD9-81ED-4DB2-BD59-A6C34878D82A}">
                    <a16:rowId xmlns:a16="http://schemas.microsoft.com/office/drawing/2014/main" val="3357495056"/>
                  </a:ext>
                </a:extLst>
              </a:tr>
              <a:tr h="337457">
                <a:tc>
                  <a:txBody>
                    <a:bodyPr/>
                    <a:lstStyle/>
                    <a:p>
                      <a:pPr algn="ctr" fontAlgn="t"/>
                      <a:r>
                        <a:rPr lang="en-AU" sz="2000" dirty="0">
                          <a:solidFill>
                            <a:srgbClr val="333333"/>
                          </a:solidFill>
                          <a:effectLst/>
                        </a:rPr>
                        <a:t> </a:t>
                      </a:r>
                      <a:r>
                        <a:rPr lang="en-AU" sz="2000" b="1" dirty="0">
                          <a:solidFill>
                            <a:srgbClr val="333333"/>
                          </a:solidFill>
                          <a:effectLst/>
                        </a:rPr>
                        <a:t>China</a:t>
                      </a:r>
                    </a:p>
                  </a:txBody>
                  <a:tcPr marL="6350" marR="6350" marT="6350" marB="6350"/>
                </a:tc>
                <a:tc>
                  <a:txBody>
                    <a:bodyPr/>
                    <a:lstStyle/>
                    <a:p>
                      <a:pPr algn="ctr" fontAlgn="t"/>
                      <a:r>
                        <a:rPr lang="en-AU" sz="2000" dirty="0">
                          <a:solidFill>
                            <a:srgbClr val="333333"/>
                          </a:solidFill>
                          <a:effectLst/>
                        </a:rPr>
                        <a:t>  5.3</a:t>
                      </a:r>
                    </a:p>
                  </a:txBody>
                  <a:tcPr marL="6350" marR="6350" marT="6350" marB="6350"/>
                </a:tc>
                <a:tc>
                  <a:txBody>
                    <a:bodyPr/>
                    <a:lstStyle/>
                    <a:p>
                      <a:pPr algn="ctr" fontAlgn="t"/>
                      <a:r>
                        <a:rPr lang="en-AU" sz="2000" i="1" dirty="0">
                          <a:solidFill>
                            <a:srgbClr val="333333"/>
                          </a:solidFill>
                          <a:effectLst/>
                        </a:rPr>
                        <a:t>  5 %</a:t>
                      </a:r>
                    </a:p>
                  </a:txBody>
                  <a:tcPr marL="6350" marR="6350" marT="6350" marB="6350"/>
                </a:tc>
                <a:extLst>
                  <a:ext uri="{0D108BD9-81ED-4DB2-BD59-A6C34878D82A}">
                    <a16:rowId xmlns:a16="http://schemas.microsoft.com/office/drawing/2014/main" val="1778143785"/>
                  </a:ext>
                </a:extLst>
              </a:tr>
              <a:tr h="431166">
                <a:tc>
                  <a:txBody>
                    <a:bodyPr/>
                    <a:lstStyle/>
                    <a:p>
                      <a:pPr algn="ctr" fontAlgn="t"/>
                      <a:r>
                        <a:rPr lang="en-AU" sz="2400" b="1" dirty="0">
                          <a:solidFill>
                            <a:schemeClr val="accent1"/>
                          </a:solidFill>
                          <a:effectLst/>
                        </a:rPr>
                        <a:t> IRAN</a:t>
                      </a:r>
                    </a:p>
                  </a:txBody>
                  <a:tcPr marL="6350" marR="6350" marT="6350" marB="6350"/>
                </a:tc>
                <a:tc>
                  <a:txBody>
                    <a:bodyPr/>
                    <a:lstStyle/>
                    <a:p>
                      <a:pPr algn="ctr" fontAlgn="t"/>
                      <a:r>
                        <a:rPr lang="en-AU" sz="2400" b="1" dirty="0">
                          <a:solidFill>
                            <a:schemeClr val="accent1"/>
                          </a:solidFill>
                          <a:effectLst/>
                        </a:rPr>
                        <a:t>  4.7</a:t>
                      </a:r>
                    </a:p>
                  </a:txBody>
                  <a:tcPr marL="6350" marR="6350" marT="6350" marB="6350"/>
                </a:tc>
                <a:tc>
                  <a:txBody>
                    <a:bodyPr/>
                    <a:lstStyle/>
                    <a:p>
                      <a:pPr algn="ctr" fontAlgn="t"/>
                      <a:r>
                        <a:rPr lang="en-AU" sz="2400" b="1" i="1" dirty="0">
                          <a:solidFill>
                            <a:schemeClr val="accent1"/>
                          </a:solidFill>
                          <a:effectLst/>
                        </a:rPr>
                        <a:t>  4 %</a:t>
                      </a:r>
                    </a:p>
                  </a:txBody>
                  <a:tcPr marL="6350" marR="6350" marT="6350" marB="6350"/>
                </a:tc>
                <a:extLst>
                  <a:ext uri="{0D108BD9-81ED-4DB2-BD59-A6C34878D82A}">
                    <a16:rowId xmlns:a16="http://schemas.microsoft.com/office/drawing/2014/main" val="856285839"/>
                  </a:ext>
                </a:extLst>
              </a:tr>
              <a:tr h="394071">
                <a:tc>
                  <a:txBody>
                    <a:bodyPr/>
                    <a:lstStyle/>
                    <a:p>
                      <a:pPr algn="ctr" fontAlgn="t"/>
                      <a:r>
                        <a:rPr lang="en-AU" sz="2000" b="1" dirty="0">
                          <a:solidFill>
                            <a:schemeClr val="tx1"/>
                          </a:solidFill>
                          <a:effectLst/>
                        </a:rPr>
                        <a:t> Brazil</a:t>
                      </a:r>
                    </a:p>
                  </a:txBody>
                  <a:tcPr marL="6350" marR="6350" marT="6350" marB="6350"/>
                </a:tc>
                <a:tc>
                  <a:txBody>
                    <a:bodyPr/>
                    <a:lstStyle/>
                    <a:p>
                      <a:pPr algn="ctr" fontAlgn="t"/>
                      <a:r>
                        <a:rPr lang="en-AU" sz="2000" b="1" dirty="0">
                          <a:solidFill>
                            <a:schemeClr val="tx1"/>
                          </a:solidFill>
                          <a:effectLst/>
                        </a:rPr>
                        <a:t>  4.7</a:t>
                      </a:r>
                    </a:p>
                  </a:txBody>
                  <a:tcPr marL="6350" marR="6350" marT="6350" marB="6350"/>
                </a:tc>
                <a:tc>
                  <a:txBody>
                    <a:bodyPr/>
                    <a:lstStyle/>
                    <a:p>
                      <a:pPr algn="ctr" fontAlgn="t"/>
                      <a:r>
                        <a:rPr lang="en-AU" sz="2000" b="1" i="1" dirty="0">
                          <a:solidFill>
                            <a:schemeClr val="tx1"/>
                          </a:solidFill>
                          <a:effectLst/>
                        </a:rPr>
                        <a:t>  4 %</a:t>
                      </a:r>
                    </a:p>
                  </a:txBody>
                  <a:tcPr marL="6350" marR="6350" marT="6350" marB="6350"/>
                </a:tc>
                <a:extLst>
                  <a:ext uri="{0D108BD9-81ED-4DB2-BD59-A6C34878D82A}">
                    <a16:rowId xmlns:a16="http://schemas.microsoft.com/office/drawing/2014/main" val="3076994816"/>
                  </a:ext>
                </a:extLst>
              </a:tr>
              <a:tr h="357932">
                <a:tc>
                  <a:txBody>
                    <a:bodyPr/>
                    <a:lstStyle/>
                    <a:p>
                      <a:pPr algn="ctr" fontAlgn="t"/>
                      <a:r>
                        <a:rPr lang="en-AU" sz="2000" b="1" dirty="0">
                          <a:solidFill>
                            <a:srgbClr val="0066FF"/>
                          </a:solidFill>
                          <a:effectLst/>
                        </a:rPr>
                        <a:t> UAE</a:t>
                      </a:r>
                    </a:p>
                  </a:txBody>
                  <a:tcPr marL="6350" marR="6350" marT="6350" marB="6350"/>
                </a:tc>
                <a:tc>
                  <a:txBody>
                    <a:bodyPr/>
                    <a:lstStyle/>
                    <a:p>
                      <a:pPr algn="ctr" fontAlgn="t"/>
                      <a:r>
                        <a:rPr lang="en-AU" sz="2000" b="1" dirty="0">
                          <a:solidFill>
                            <a:srgbClr val="0066FF"/>
                          </a:solidFill>
                          <a:effectLst/>
                        </a:rPr>
                        <a:t>  4.6</a:t>
                      </a:r>
                    </a:p>
                  </a:txBody>
                  <a:tcPr marL="6350" marR="6350" marT="6350" marB="6350"/>
                </a:tc>
                <a:tc>
                  <a:txBody>
                    <a:bodyPr/>
                    <a:lstStyle/>
                    <a:p>
                      <a:pPr algn="ctr" fontAlgn="t"/>
                      <a:r>
                        <a:rPr lang="en-AU" sz="2000" b="1" i="1" dirty="0">
                          <a:solidFill>
                            <a:srgbClr val="0066FF"/>
                          </a:solidFill>
                          <a:effectLst/>
                        </a:rPr>
                        <a:t>  4 %</a:t>
                      </a:r>
                    </a:p>
                  </a:txBody>
                  <a:tcPr marL="6350" marR="6350" marT="6350" marB="6350"/>
                </a:tc>
                <a:extLst>
                  <a:ext uri="{0D108BD9-81ED-4DB2-BD59-A6C34878D82A}">
                    <a16:rowId xmlns:a16="http://schemas.microsoft.com/office/drawing/2014/main" val="804968462"/>
                  </a:ext>
                </a:extLst>
              </a:tr>
              <a:tr h="446884">
                <a:tc>
                  <a:txBody>
                    <a:bodyPr/>
                    <a:lstStyle/>
                    <a:p>
                      <a:pPr algn="ctr" fontAlgn="t"/>
                      <a:r>
                        <a:rPr lang="en-AU" sz="2000" b="1" dirty="0">
                          <a:solidFill>
                            <a:srgbClr val="FF0000"/>
                          </a:solidFill>
                          <a:effectLst/>
                        </a:rPr>
                        <a:t> Iraq</a:t>
                      </a:r>
                    </a:p>
                  </a:txBody>
                  <a:tcPr marL="6350" marR="6350" marT="6350" marB="6350"/>
                </a:tc>
                <a:tc>
                  <a:txBody>
                    <a:bodyPr/>
                    <a:lstStyle/>
                    <a:p>
                      <a:pPr algn="ctr" fontAlgn="t"/>
                      <a:r>
                        <a:rPr lang="en-AU" sz="2000" b="1" dirty="0">
                          <a:solidFill>
                            <a:srgbClr val="FF0000"/>
                          </a:solidFill>
                          <a:effectLst/>
                        </a:rPr>
                        <a:t>  4.4</a:t>
                      </a:r>
                    </a:p>
                  </a:txBody>
                  <a:tcPr marL="6350" marR="6350" marT="6350" marB="6350"/>
                </a:tc>
                <a:tc>
                  <a:txBody>
                    <a:bodyPr/>
                    <a:lstStyle/>
                    <a:p>
                      <a:pPr algn="ctr" fontAlgn="t"/>
                      <a:r>
                        <a:rPr lang="en-AU" sz="2000" b="1" i="1" dirty="0">
                          <a:solidFill>
                            <a:srgbClr val="FF0000"/>
                          </a:solidFill>
                          <a:effectLst/>
                        </a:rPr>
                        <a:t>  4 %</a:t>
                      </a:r>
                    </a:p>
                  </a:txBody>
                  <a:tcPr marL="6350" marR="6350" marT="6350" marB="6350"/>
                </a:tc>
                <a:extLst>
                  <a:ext uri="{0D108BD9-81ED-4DB2-BD59-A6C34878D82A}">
                    <a16:rowId xmlns:a16="http://schemas.microsoft.com/office/drawing/2014/main" val="3423394229"/>
                  </a:ext>
                </a:extLst>
              </a:tr>
              <a:tr h="404422">
                <a:tc>
                  <a:txBody>
                    <a:bodyPr/>
                    <a:lstStyle/>
                    <a:p>
                      <a:pPr algn="ctr" fontAlgn="t"/>
                      <a:r>
                        <a:rPr lang="en-AU" sz="2000" b="1" dirty="0">
                          <a:solidFill>
                            <a:srgbClr val="FF0000"/>
                          </a:solidFill>
                          <a:effectLst/>
                        </a:rPr>
                        <a:t> Kuwait</a:t>
                      </a:r>
                    </a:p>
                  </a:txBody>
                  <a:tcPr marL="6350" marR="6350" marT="6350" marB="6350"/>
                </a:tc>
                <a:tc>
                  <a:txBody>
                    <a:bodyPr/>
                    <a:lstStyle/>
                    <a:p>
                      <a:pPr algn="ctr" fontAlgn="t"/>
                      <a:r>
                        <a:rPr lang="en-AU" sz="2000" b="1" dirty="0">
                          <a:solidFill>
                            <a:srgbClr val="FF0000"/>
                          </a:solidFill>
                          <a:effectLst/>
                        </a:rPr>
                        <a:t>  2.8</a:t>
                      </a:r>
                    </a:p>
                  </a:txBody>
                  <a:tcPr marL="6350" marR="6350" marT="6350" marB="6350"/>
                </a:tc>
                <a:tc>
                  <a:txBody>
                    <a:bodyPr/>
                    <a:lstStyle/>
                    <a:p>
                      <a:pPr algn="ctr" fontAlgn="t"/>
                      <a:r>
                        <a:rPr lang="en-AU" sz="2000" b="1" i="1" dirty="0">
                          <a:solidFill>
                            <a:srgbClr val="FF0000"/>
                          </a:solidFill>
                          <a:effectLst/>
                        </a:rPr>
                        <a:t>  3 %</a:t>
                      </a:r>
                    </a:p>
                  </a:txBody>
                  <a:tcPr marL="6350" marR="6350" marT="6350" marB="6350"/>
                </a:tc>
                <a:extLst>
                  <a:ext uri="{0D108BD9-81ED-4DB2-BD59-A6C34878D82A}">
                    <a16:rowId xmlns:a16="http://schemas.microsoft.com/office/drawing/2014/main" val="2404202868"/>
                  </a:ext>
                </a:extLst>
              </a:tr>
              <a:tr h="422739">
                <a:tc>
                  <a:txBody>
                    <a:bodyPr/>
                    <a:lstStyle/>
                    <a:p>
                      <a:pPr algn="ctr" fontAlgn="t"/>
                      <a:r>
                        <a:rPr lang="en-AU" sz="2000" i="1" dirty="0">
                          <a:solidFill>
                            <a:srgbClr val="333333"/>
                          </a:solidFill>
                          <a:effectLst/>
                        </a:rPr>
                        <a:t>Top   10</a:t>
                      </a:r>
                    </a:p>
                  </a:txBody>
                  <a:tcPr marL="6350" marR="6350" marT="6350" marB="6350"/>
                </a:tc>
                <a:tc>
                  <a:txBody>
                    <a:bodyPr/>
                    <a:lstStyle/>
                    <a:p>
                      <a:pPr algn="ctr" fontAlgn="t"/>
                      <a:r>
                        <a:rPr lang="en-AU" sz="2000" i="1" dirty="0">
                          <a:solidFill>
                            <a:srgbClr val="333333"/>
                          </a:solidFill>
                          <a:effectLst/>
                        </a:rPr>
                        <a:t>78.3</a:t>
                      </a:r>
                    </a:p>
                  </a:txBody>
                  <a:tcPr marL="6350" marR="6350" marT="6350" marB="6350"/>
                </a:tc>
                <a:tc>
                  <a:txBody>
                    <a:bodyPr/>
                    <a:lstStyle/>
                    <a:p>
                      <a:pPr algn="ctr" fontAlgn="t"/>
                      <a:r>
                        <a:rPr lang="en-AU" sz="2000" i="1" dirty="0">
                          <a:solidFill>
                            <a:srgbClr val="333333"/>
                          </a:solidFill>
                          <a:effectLst/>
                        </a:rPr>
                        <a:t>  74 %</a:t>
                      </a:r>
                    </a:p>
                  </a:txBody>
                  <a:tcPr marL="6350" marR="6350" marT="6350" marB="6350"/>
                </a:tc>
                <a:extLst>
                  <a:ext uri="{0D108BD9-81ED-4DB2-BD59-A6C34878D82A}">
                    <a16:rowId xmlns:a16="http://schemas.microsoft.com/office/drawing/2014/main" val="3212318802"/>
                  </a:ext>
                </a:extLst>
              </a:tr>
              <a:tr h="418806">
                <a:tc>
                  <a:txBody>
                    <a:bodyPr/>
                    <a:lstStyle/>
                    <a:p>
                      <a:pPr algn="ctr" fontAlgn="t"/>
                      <a:r>
                        <a:rPr lang="en-AU" sz="2000" b="1" dirty="0">
                          <a:solidFill>
                            <a:srgbClr val="333333"/>
                          </a:solidFill>
                          <a:effectLst/>
                        </a:rPr>
                        <a:t>World total</a:t>
                      </a:r>
                    </a:p>
                  </a:txBody>
                  <a:tcPr marL="6350" marR="6350" marT="6350" marB="6350"/>
                </a:tc>
                <a:tc>
                  <a:txBody>
                    <a:bodyPr/>
                    <a:lstStyle/>
                    <a:p>
                      <a:pPr algn="ctr" fontAlgn="t"/>
                      <a:r>
                        <a:rPr lang="en-AU" sz="2000" b="1" dirty="0">
                          <a:solidFill>
                            <a:srgbClr val="333333"/>
                          </a:solidFill>
                          <a:effectLst/>
                        </a:rPr>
                        <a:t>106.3</a:t>
                      </a:r>
                    </a:p>
                  </a:txBody>
                  <a:tcPr marL="6350" marR="6350" marT="6350" marB="6350"/>
                </a:tc>
                <a:tc>
                  <a:txBody>
                    <a:bodyPr/>
                    <a:lstStyle/>
                    <a:p>
                      <a:endParaRPr lang="en-AU" sz="2000" b="1" dirty="0"/>
                    </a:p>
                  </a:txBody>
                  <a:tcPr/>
                </a:tc>
                <a:extLst>
                  <a:ext uri="{0D108BD9-81ED-4DB2-BD59-A6C34878D82A}">
                    <a16:rowId xmlns:a16="http://schemas.microsoft.com/office/drawing/2014/main" val="360131727"/>
                  </a:ext>
                </a:extLst>
              </a:tr>
            </a:tbl>
          </a:graphicData>
        </a:graphic>
      </p:graphicFrame>
      <p:sp>
        <p:nvSpPr>
          <p:cNvPr id="2" name="TextBox 1">
            <a:extLst>
              <a:ext uri="{FF2B5EF4-FFF2-40B4-BE49-F238E27FC236}">
                <a16:creationId xmlns:a16="http://schemas.microsoft.com/office/drawing/2014/main" id="{1DD60566-9E0F-14C2-4B8C-25AC19C38016}"/>
              </a:ext>
            </a:extLst>
          </p:cNvPr>
          <p:cNvSpPr txBox="1"/>
          <p:nvPr/>
        </p:nvSpPr>
        <p:spPr>
          <a:xfrm>
            <a:off x="228599" y="6549980"/>
            <a:ext cx="642257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rPr>
              <a:t>Sources:  US Energy Information Agency      Short-Term Energy Outlook   January 2026</a:t>
            </a:r>
            <a:endParaRPr kumimoji="0" lang="en-AU" sz="800" b="1" i="0" u="none" strike="noStrike" kern="1200" cap="none" spc="0" normalizeH="0" baseline="30000" noProof="0" dirty="0">
              <a:ln>
                <a:noFill/>
              </a:ln>
              <a:solidFill>
                <a:srgbClr val="81312F">
                  <a:lumMod val="75000"/>
                </a:srgbClr>
              </a:solidFill>
              <a:effectLst/>
              <a:uLnTx/>
              <a:uFillTx/>
              <a:latin typeface="Arial" panose="020B0604020202020204" pitchFamily="34" charset="0"/>
              <a:ea typeface="+mn-ea"/>
              <a:cs typeface="+mn-cs"/>
            </a:endParaRPr>
          </a:p>
        </p:txBody>
      </p:sp>
      <p:sp>
        <p:nvSpPr>
          <p:cNvPr id="4" name="Rectangle 3">
            <a:extLst>
              <a:ext uri="{FF2B5EF4-FFF2-40B4-BE49-F238E27FC236}">
                <a16:creationId xmlns:a16="http://schemas.microsoft.com/office/drawing/2014/main" id="{AE9DBB5F-7C1B-F4A5-9521-2B1E6D7F2B9A}"/>
              </a:ext>
            </a:extLst>
          </p:cNvPr>
          <p:cNvSpPr/>
          <p:nvPr/>
        </p:nvSpPr>
        <p:spPr>
          <a:xfrm>
            <a:off x="228599" y="3533686"/>
            <a:ext cx="5519057" cy="461371"/>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Calibri"/>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F8BEEA5F-0704-3628-614C-5029E185E316}"/>
                  </a:ext>
                </a:extLst>
              </p14:cNvPr>
              <p14:cNvContentPartPr/>
              <p14:nvPr/>
            </p14:nvContentPartPr>
            <p14:xfrm>
              <a:off x="11653520" y="731480"/>
              <a:ext cx="360" cy="360"/>
            </p14:xfrm>
          </p:contentPart>
        </mc:Choice>
        <mc:Fallback xmlns="">
          <p:pic>
            <p:nvPicPr>
              <p:cNvPr id="10" name="Ink 9">
                <a:extLst>
                  <a:ext uri="{FF2B5EF4-FFF2-40B4-BE49-F238E27FC236}">
                    <a16:creationId xmlns:a16="http://schemas.microsoft.com/office/drawing/2014/main" id="{1FF97880-3F5C-3C6E-9595-7BA43B700D80}"/>
                  </a:ext>
                </a:extLst>
              </p:cNvPr>
              <p:cNvPicPr/>
              <p:nvPr/>
            </p:nvPicPr>
            <p:blipFill>
              <a:blip r:embed="rId5"/>
              <a:stretch>
                <a:fillRect/>
              </a:stretch>
            </p:blipFill>
            <p:spPr>
              <a:xfrm>
                <a:off x="11647400" y="725360"/>
                <a:ext cx="12600" cy="12600"/>
              </a:xfrm>
              <a:prstGeom prst="rect">
                <a:avLst/>
              </a:prstGeom>
            </p:spPr>
          </p:pic>
        </mc:Fallback>
      </mc:AlternateContent>
      <p:pic>
        <p:nvPicPr>
          <p:cNvPr id="5" name="Picture 4">
            <a:extLst>
              <a:ext uri="{FF2B5EF4-FFF2-40B4-BE49-F238E27FC236}">
                <a16:creationId xmlns:a16="http://schemas.microsoft.com/office/drawing/2014/main" id="{4B048BDC-5854-D131-173B-6E976B37AFA3}"/>
              </a:ext>
            </a:extLst>
          </p:cNvPr>
          <p:cNvPicPr>
            <a:picLocks noChangeAspect="1"/>
          </p:cNvPicPr>
          <p:nvPr/>
        </p:nvPicPr>
        <p:blipFill>
          <a:blip r:embed="rId6"/>
          <a:stretch>
            <a:fillRect/>
          </a:stretch>
        </p:blipFill>
        <p:spPr>
          <a:xfrm>
            <a:off x="5910941" y="1090189"/>
            <a:ext cx="6096001" cy="5568311"/>
          </a:xfrm>
          <a:prstGeom prst="rect">
            <a:avLst/>
          </a:prstGeom>
        </p:spPr>
      </p:pic>
      <p:sp>
        <p:nvSpPr>
          <p:cNvPr id="7" name="Oval 6">
            <a:extLst>
              <a:ext uri="{FF2B5EF4-FFF2-40B4-BE49-F238E27FC236}">
                <a16:creationId xmlns:a16="http://schemas.microsoft.com/office/drawing/2014/main" id="{5AA287C7-F43C-A8C2-A805-A3F9F8385F65}"/>
              </a:ext>
            </a:extLst>
          </p:cNvPr>
          <p:cNvSpPr/>
          <p:nvPr/>
        </p:nvSpPr>
        <p:spPr>
          <a:xfrm>
            <a:off x="8207829" y="1948543"/>
            <a:ext cx="2394857" cy="1687286"/>
          </a:xfrm>
          <a:prstGeom prst="ellipse">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7BE89383-1A09-8EDF-943E-464AB58C5AFF}"/>
              </a:ext>
            </a:extLst>
          </p:cNvPr>
          <p:cNvCxnSpPr/>
          <p:nvPr/>
        </p:nvCxnSpPr>
        <p:spPr>
          <a:xfrm flipH="1">
            <a:off x="5475514" y="576943"/>
            <a:ext cx="1970315" cy="1164771"/>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11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E5B0C-777F-D737-B3FA-A792E32A2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48907-2B21-7B76-0E5C-68B699F50D48}"/>
              </a:ext>
            </a:extLst>
          </p:cNvPr>
          <p:cNvSpPr>
            <a:spLocks noGrp="1"/>
          </p:cNvSpPr>
          <p:nvPr>
            <p:ph type="title"/>
          </p:nvPr>
        </p:nvSpPr>
        <p:spPr>
          <a:xfrm>
            <a:off x="257452" y="239486"/>
            <a:ext cx="10214605" cy="902102"/>
          </a:xfrm>
        </p:spPr>
        <p:txBody>
          <a:bodyPr/>
          <a:lstStyle/>
          <a:p>
            <a:r>
              <a:rPr lang="en-AU" sz="2000" dirty="0"/>
              <a:t>Impact of Military Conflicts and Oil Supply shocks  on US economy and markets…. </a:t>
            </a:r>
            <a:r>
              <a:rPr lang="en-AU" sz="2000" b="0" i="1" dirty="0"/>
              <a:t>The </a:t>
            </a:r>
            <a:r>
              <a:rPr lang="en-AU" sz="2000" i="1" dirty="0">
                <a:solidFill>
                  <a:srgbClr val="006600"/>
                </a:solidFill>
              </a:rPr>
              <a:t>1979-80 Iran hostage crisis &amp; revolution </a:t>
            </a:r>
            <a:r>
              <a:rPr lang="en-AU" sz="2000" b="0" i="1" dirty="0"/>
              <a:t>had less impact on US Shares because Wall Street’s S&amp;P 500 in 1979 was actually below its 1973 level. </a:t>
            </a:r>
          </a:p>
        </p:txBody>
      </p:sp>
      <p:graphicFrame>
        <p:nvGraphicFramePr>
          <p:cNvPr id="6" name="Table 6">
            <a:extLst>
              <a:ext uri="{FF2B5EF4-FFF2-40B4-BE49-F238E27FC236}">
                <a16:creationId xmlns:a16="http://schemas.microsoft.com/office/drawing/2014/main" id="{43779880-8567-951B-DBBD-E2730C5BDC62}"/>
              </a:ext>
            </a:extLst>
          </p:cNvPr>
          <p:cNvGraphicFramePr>
            <a:graphicFrameLocks noGrp="1"/>
          </p:cNvGraphicFramePr>
          <p:nvPr>
            <p:ph sz="half" idx="1"/>
          </p:nvPr>
        </p:nvGraphicFramePr>
        <p:xfrm>
          <a:off x="257452" y="1141588"/>
          <a:ext cx="11378990" cy="5229021"/>
        </p:xfrm>
        <a:graphic>
          <a:graphicData uri="http://schemas.openxmlformats.org/drawingml/2006/table">
            <a:tbl>
              <a:tblPr firstRow="1" bandRow="1">
                <a:tableStyleId>{5C22544A-7EE6-4342-B048-85BDC9FD1C3A}</a:tableStyleId>
              </a:tblPr>
              <a:tblGrid>
                <a:gridCol w="1269507">
                  <a:extLst>
                    <a:ext uri="{9D8B030D-6E8A-4147-A177-3AD203B41FA5}">
                      <a16:colId xmlns:a16="http://schemas.microsoft.com/office/drawing/2014/main" val="1544752761"/>
                    </a:ext>
                  </a:extLst>
                </a:gridCol>
                <a:gridCol w="1083075">
                  <a:extLst>
                    <a:ext uri="{9D8B030D-6E8A-4147-A177-3AD203B41FA5}">
                      <a16:colId xmlns:a16="http://schemas.microsoft.com/office/drawing/2014/main" val="2638927853"/>
                    </a:ext>
                  </a:extLst>
                </a:gridCol>
                <a:gridCol w="1061115">
                  <a:extLst>
                    <a:ext uri="{9D8B030D-6E8A-4147-A177-3AD203B41FA5}">
                      <a16:colId xmlns:a16="http://schemas.microsoft.com/office/drawing/2014/main" val="3210731120"/>
                    </a:ext>
                  </a:extLst>
                </a:gridCol>
                <a:gridCol w="1137899">
                  <a:extLst>
                    <a:ext uri="{9D8B030D-6E8A-4147-A177-3AD203B41FA5}">
                      <a16:colId xmlns:a16="http://schemas.microsoft.com/office/drawing/2014/main" val="3907022372"/>
                    </a:ext>
                  </a:extLst>
                </a:gridCol>
                <a:gridCol w="1103479">
                  <a:extLst>
                    <a:ext uri="{9D8B030D-6E8A-4147-A177-3AD203B41FA5}">
                      <a16:colId xmlns:a16="http://schemas.microsoft.com/office/drawing/2014/main" val="4047034636"/>
                    </a:ext>
                  </a:extLst>
                </a:gridCol>
                <a:gridCol w="1172319">
                  <a:extLst>
                    <a:ext uri="{9D8B030D-6E8A-4147-A177-3AD203B41FA5}">
                      <a16:colId xmlns:a16="http://schemas.microsoft.com/office/drawing/2014/main" val="2998276583"/>
                    </a:ext>
                  </a:extLst>
                </a:gridCol>
                <a:gridCol w="1137899">
                  <a:extLst>
                    <a:ext uri="{9D8B030D-6E8A-4147-A177-3AD203B41FA5}">
                      <a16:colId xmlns:a16="http://schemas.microsoft.com/office/drawing/2014/main" val="3831928417"/>
                    </a:ext>
                  </a:extLst>
                </a:gridCol>
                <a:gridCol w="1137899">
                  <a:extLst>
                    <a:ext uri="{9D8B030D-6E8A-4147-A177-3AD203B41FA5}">
                      <a16:colId xmlns:a16="http://schemas.microsoft.com/office/drawing/2014/main" val="3687006220"/>
                    </a:ext>
                  </a:extLst>
                </a:gridCol>
                <a:gridCol w="1137899">
                  <a:extLst>
                    <a:ext uri="{9D8B030D-6E8A-4147-A177-3AD203B41FA5}">
                      <a16:colId xmlns:a16="http://schemas.microsoft.com/office/drawing/2014/main" val="306320304"/>
                    </a:ext>
                  </a:extLst>
                </a:gridCol>
                <a:gridCol w="1137899">
                  <a:extLst>
                    <a:ext uri="{9D8B030D-6E8A-4147-A177-3AD203B41FA5}">
                      <a16:colId xmlns:a16="http://schemas.microsoft.com/office/drawing/2014/main" val="2382449690"/>
                    </a:ext>
                  </a:extLst>
                </a:gridCol>
              </a:tblGrid>
              <a:tr h="820827">
                <a:tc>
                  <a:txBody>
                    <a:bodyPr/>
                    <a:lstStyle/>
                    <a:p>
                      <a:r>
                        <a:rPr lang="en-AU" dirty="0"/>
                        <a:t>Episode</a:t>
                      </a:r>
                    </a:p>
                  </a:txBody>
                  <a:tcPr/>
                </a:tc>
                <a:tc>
                  <a:txBody>
                    <a:bodyPr/>
                    <a:lstStyle/>
                    <a:p>
                      <a:pPr algn="ctr"/>
                      <a:r>
                        <a:rPr lang="en-AU" sz="1400" dirty="0"/>
                        <a:t>Headline</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CPI annual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Year 1 start (Jan)</a:t>
                      </a:r>
                    </a:p>
                    <a:p>
                      <a:pPr algn="ctr"/>
                      <a:endParaRPr lang="en-AU" sz="1400" dirty="0"/>
                    </a:p>
                  </a:txBody>
                  <a:tcPr/>
                </a:tc>
                <a:tc>
                  <a:txBody>
                    <a:bodyPr/>
                    <a:lstStyle/>
                    <a:p>
                      <a:pPr algn="ctr"/>
                      <a:r>
                        <a:rPr lang="en-AU" sz="1400" dirty="0"/>
                        <a:t>Headline</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CPI  high over next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2 years </a:t>
                      </a:r>
                    </a:p>
                  </a:txBody>
                  <a:tcPr/>
                </a:tc>
                <a:tc>
                  <a:txBody>
                    <a:bodyPr/>
                    <a:lstStyle/>
                    <a:p>
                      <a:pPr algn="ctr"/>
                      <a:r>
                        <a:rPr lang="en-AU" sz="1400" dirty="0"/>
                        <a:t>US recession</a:t>
                      </a:r>
                    </a:p>
                    <a:p>
                      <a:pPr algn="ctr"/>
                      <a:r>
                        <a:rPr lang="en-AU" sz="1400" dirty="0"/>
                        <a:t>timing</a:t>
                      </a:r>
                    </a:p>
                    <a:p>
                      <a:pPr algn="ctr"/>
                      <a:r>
                        <a:rPr lang="en-AU" sz="1400" dirty="0"/>
                        <a:t>NBER Cycle</a:t>
                      </a:r>
                    </a:p>
                    <a:p>
                      <a:pPr algn="ctr"/>
                      <a:endParaRPr lang="en-AU" sz="1400" dirty="0"/>
                    </a:p>
                  </a:txBody>
                  <a:tcPr/>
                </a:tc>
                <a:tc>
                  <a:txBody>
                    <a:bodyPr/>
                    <a:lstStyle/>
                    <a:p>
                      <a:pPr algn="ctr"/>
                      <a:r>
                        <a:rPr lang="en-AU" sz="1400" dirty="0"/>
                        <a:t>Treasury</a:t>
                      </a:r>
                    </a:p>
                    <a:p>
                      <a:pPr algn="ctr"/>
                      <a:r>
                        <a:rPr lang="en-AU" sz="1400" dirty="0"/>
                        <a:t>10 year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Bond Yield</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at Year 1 start</a:t>
                      </a:r>
                    </a:p>
                  </a:txBody>
                  <a:tcPr/>
                </a:tc>
                <a:tc>
                  <a:txBody>
                    <a:bodyPr/>
                    <a:lstStyle/>
                    <a:p>
                      <a:pPr algn="ctr"/>
                      <a:r>
                        <a:rPr lang="en-AU" sz="1400" dirty="0"/>
                        <a:t>Maximum</a:t>
                      </a:r>
                    </a:p>
                    <a:p>
                      <a:pPr algn="ctr"/>
                      <a:r>
                        <a:rPr lang="en-AU" sz="1400" dirty="0"/>
                        <a:t>High for Treasury Yield </a:t>
                      </a:r>
                      <a:r>
                        <a:rPr lang="en-AU" sz="1200" dirty="0"/>
                        <a:t>in </a:t>
                      </a:r>
                    </a:p>
                    <a:p>
                      <a:pPr algn="ctr"/>
                      <a:r>
                        <a:rPr lang="en-AU" sz="1200" dirty="0"/>
                        <a:t>Next 2 years</a:t>
                      </a:r>
                    </a:p>
                  </a:txBody>
                  <a:tcPr/>
                </a:tc>
                <a:tc>
                  <a:txBody>
                    <a:bodyPr/>
                    <a:lstStyle/>
                    <a:p>
                      <a:pPr algn="ctr"/>
                      <a:r>
                        <a:rPr lang="en-AU" sz="1400" dirty="0"/>
                        <a:t>Treasury</a:t>
                      </a:r>
                    </a:p>
                    <a:p>
                      <a:pPr algn="ctr"/>
                      <a:r>
                        <a:rPr lang="en-AU" sz="1400" dirty="0"/>
                        <a:t>10 year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Bond </a:t>
                      </a:r>
                    </a:p>
                    <a:p>
                      <a:pPr algn="ctr"/>
                      <a:r>
                        <a:rPr lang="en-AU" sz="1400" dirty="0"/>
                        <a:t> maximum </a:t>
                      </a:r>
                    </a:p>
                    <a:p>
                      <a:pPr algn="ctr"/>
                      <a:r>
                        <a:rPr lang="en-AU" sz="1400" dirty="0"/>
                        <a:t>Move</a:t>
                      </a:r>
                    </a:p>
                  </a:txBody>
                  <a:tcPr/>
                </a:tc>
                <a:tc>
                  <a:txBody>
                    <a:bodyPr/>
                    <a:lstStyle/>
                    <a:p>
                      <a:pPr algn="ctr"/>
                      <a:r>
                        <a:rPr lang="en-AU" sz="1400" dirty="0"/>
                        <a:t>S&amp;P 500</a:t>
                      </a:r>
                    </a:p>
                    <a:p>
                      <a:pPr algn="ctr"/>
                      <a:r>
                        <a:rPr lang="en-AU" sz="1400" dirty="0"/>
                        <a:t>at start of</a:t>
                      </a:r>
                    </a:p>
                    <a:p>
                      <a:pPr algn="ctr"/>
                      <a:r>
                        <a:rPr lang="en-AU" sz="1400" dirty="0"/>
                        <a:t>Year 1</a:t>
                      </a:r>
                    </a:p>
                  </a:txBody>
                  <a:tcPr/>
                </a:tc>
                <a:tc>
                  <a:txBody>
                    <a:bodyPr/>
                    <a:lstStyle/>
                    <a:p>
                      <a:pPr algn="ctr"/>
                      <a:r>
                        <a:rPr lang="en-AU" sz="1400" dirty="0"/>
                        <a:t>S&amp;P 500 low during next 2 years</a:t>
                      </a:r>
                    </a:p>
                  </a:txBody>
                  <a:tcPr/>
                </a:tc>
                <a:tc>
                  <a:txBody>
                    <a:bodyPr/>
                    <a:lstStyle/>
                    <a:p>
                      <a:pPr algn="ctr"/>
                      <a:r>
                        <a:rPr lang="en-AU" sz="1400" dirty="0"/>
                        <a:t>S&amp;P 500 </a:t>
                      </a:r>
                    </a:p>
                    <a:p>
                      <a:pPr algn="ctr"/>
                      <a:r>
                        <a:rPr lang="en-AU" sz="1400" dirty="0"/>
                        <a:t>Maximum drawdown from start of Year 1</a:t>
                      </a:r>
                    </a:p>
                  </a:txBody>
                  <a:tcPr/>
                </a:tc>
                <a:extLst>
                  <a:ext uri="{0D108BD9-81ED-4DB2-BD59-A6C34878D82A}">
                    <a16:rowId xmlns:a16="http://schemas.microsoft.com/office/drawing/2014/main" val="1384470495"/>
                  </a:ext>
                </a:extLst>
              </a:tr>
              <a:tr h="960687">
                <a:tc>
                  <a:txBody>
                    <a:bodyPr/>
                    <a:lstStyle/>
                    <a:p>
                      <a:pPr algn="ctr"/>
                      <a:r>
                        <a:rPr lang="en-AU" dirty="0"/>
                        <a:t>1973-74 Arab – Israeli War</a:t>
                      </a:r>
                    </a:p>
                  </a:txBody>
                  <a:tcPr/>
                </a:tc>
                <a:tc>
                  <a:txBody>
                    <a:bodyPr/>
                    <a:lstStyle/>
                    <a:p>
                      <a:pPr algn="ctr"/>
                      <a:endParaRPr lang="en-AU" dirty="0"/>
                    </a:p>
                    <a:p>
                      <a:pPr algn="ctr"/>
                      <a:r>
                        <a:rPr lang="en-AU" dirty="0"/>
                        <a:t>3.6 %</a:t>
                      </a:r>
                    </a:p>
                  </a:txBody>
                  <a:tcPr/>
                </a:tc>
                <a:tc>
                  <a:txBody>
                    <a:bodyPr/>
                    <a:lstStyle/>
                    <a:p>
                      <a:pPr algn="ctr"/>
                      <a:endParaRPr lang="en-AU" b="1" baseline="0" dirty="0">
                        <a:solidFill>
                          <a:schemeClr val="accent1">
                            <a:lumMod val="75000"/>
                          </a:schemeClr>
                        </a:solidFill>
                      </a:endParaRPr>
                    </a:p>
                    <a:p>
                      <a:pPr algn="ctr"/>
                      <a:r>
                        <a:rPr lang="en-AU" b="1" baseline="0" dirty="0">
                          <a:solidFill>
                            <a:schemeClr val="accent1">
                              <a:lumMod val="75000"/>
                            </a:schemeClr>
                          </a:solidFill>
                        </a:rPr>
                        <a:t>12.3 %</a:t>
                      </a:r>
                    </a:p>
                  </a:txBody>
                  <a:tcPr/>
                </a:tc>
                <a:tc>
                  <a:txBody>
                    <a:bodyPr/>
                    <a:lstStyle/>
                    <a:p>
                      <a:pPr algn="ctr"/>
                      <a:endParaRPr lang="en-AU" sz="1400" i="1" dirty="0"/>
                    </a:p>
                    <a:p>
                      <a:pPr algn="ctr"/>
                      <a:r>
                        <a:rPr lang="en-AU" sz="1400" i="1" dirty="0"/>
                        <a:t>Nov 1973 - March 1975</a:t>
                      </a:r>
                    </a:p>
                  </a:txBody>
                  <a:tcPr/>
                </a:tc>
                <a:tc>
                  <a:txBody>
                    <a:bodyPr/>
                    <a:lstStyle/>
                    <a:p>
                      <a:pPr algn="ctr"/>
                      <a:endParaRPr lang="en-AU" dirty="0"/>
                    </a:p>
                    <a:p>
                      <a:pPr algn="ctr"/>
                      <a:r>
                        <a:rPr lang="en-AU" dirty="0"/>
                        <a:t>6.41 %</a:t>
                      </a:r>
                    </a:p>
                  </a:txBody>
                  <a:tcPr/>
                </a:tc>
                <a:tc>
                  <a:txBody>
                    <a:bodyPr/>
                    <a:lstStyle/>
                    <a:p>
                      <a:pPr algn="ctr"/>
                      <a:endParaRPr lang="en-AU" dirty="0"/>
                    </a:p>
                    <a:p>
                      <a:pPr algn="ctr"/>
                      <a:r>
                        <a:rPr lang="en-AU" dirty="0"/>
                        <a:t>8.16 %</a:t>
                      </a:r>
                    </a:p>
                  </a:txBody>
                  <a:tcPr/>
                </a:tc>
                <a:tc>
                  <a:txBody>
                    <a:bodyPr/>
                    <a:lstStyle/>
                    <a:p>
                      <a:pPr algn="ctr"/>
                      <a:endParaRPr lang="en-AU" b="1" baseline="0" dirty="0">
                        <a:solidFill>
                          <a:srgbClr val="0000FF"/>
                        </a:solidFill>
                      </a:endParaRPr>
                    </a:p>
                    <a:p>
                      <a:pPr algn="ctr"/>
                      <a:r>
                        <a:rPr lang="en-AU" b="1" baseline="0" dirty="0">
                          <a:solidFill>
                            <a:srgbClr val="0000FF"/>
                          </a:solidFill>
                        </a:rPr>
                        <a:t>+ 1.55</a:t>
                      </a:r>
                    </a:p>
                  </a:txBody>
                  <a:tcPr/>
                </a:tc>
                <a:tc>
                  <a:txBody>
                    <a:bodyPr/>
                    <a:lstStyle/>
                    <a:p>
                      <a:pPr algn="ctr"/>
                      <a:endParaRPr lang="en-AU" dirty="0"/>
                    </a:p>
                    <a:p>
                      <a:pPr algn="ctr"/>
                      <a:r>
                        <a:rPr lang="en-AU" dirty="0"/>
                        <a:t>120.2</a:t>
                      </a:r>
                    </a:p>
                  </a:txBody>
                  <a:tcPr/>
                </a:tc>
                <a:tc>
                  <a:txBody>
                    <a:bodyPr/>
                    <a:lstStyle/>
                    <a:p>
                      <a:pPr algn="ctr"/>
                      <a:endParaRPr lang="en-AU" dirty="0"/>
                    </a:p>
                    <a:p>
                      <a:pPr algn="ctr"/>
                      <a:r>
                        <a:rPr lang="en-AU" dirty="0"/>
                        <a:t>62.3</a:t>
                      </a:r>
                    </a:p>
                  </a:txBody>
                  <a:tcPr/>
                </a:tc>
                <a:tc>
                  <a:txBody>
                    <a:bodyPr/>
                    <a:lstStyle/>
                    <a:p>
                      <a:pPr algn="ctr"/>
                      <a:endParaRPr lang="en-AU" b="1" dirty="0"/>
                    </a:p>
                    <a:p>
                      <a:pPr algn="ctr"/>
                      <a:r>
                        <a:rPr lang="en-AU" b="1" baseline="0" dirty="0">
                          <a:solidFill>
                            <a:srgbClr val="FF0000"/>
                          </a:solidFill>
                        </a:rPr>
                        <a:t>- 47 %</a:t>
                      </a:r>
                    </a:p>
                  </a:txBody>
                  <a:tcPr/>
                </a:tc>
                <a:extLst>
                  <a:ext uri="{0D108BD9-81ED-4DB2-BD59-A6C34878D82A}">
                    <a16:rowId xmlns:a16="http://schemas.microsoft.com/office/drawing/2014/main" val="1056833754"/>
                  </a:ext>
                </a:extLst>
              </a:tr>
              <a:tr h="960687">
                <a:tc>
                  <a:txBody>
                    <a:bodyPr/>
                    <a:lstStyle/>
                    <a:p>
                      <a:pPr algn="ctr"/>
                      <a:r>
                        <a:rPr lang="en-AU" sz="1600" b="1" dirty="0">
                          <a:solidFill>
                            <a:srgbClr val="336600"/>
                          </a:solidFill>
                        </a:rPr>
                        <a:t>1979-80 </a:t>
                      </a:r>
                    </a:p>
                    <a:p>
                      <a:pPr algn="ctr"/>
                      <a:r>
                        <a:rPr lang="en-AU" sz="1600" b="1" dirty="0">
                          <a:solidFill>
                            <a:srgbClr val="336600"/>
                          </a:solidFill>
                        </a:rPr>
                        <a:t>Iran </a:t>
                      </a:r>
                    </a:p>
                    <a:p>
                      <a:pPr algn="ctr"/>
                      <a:r>
                        <a:rPr lang="en-AU" sz="1400" b="1" dirty="0">
                          <a:solidFill>
                            <a:srgbClr val="336600"/>
                          </a:solidFill>
                        </a:rPr>
                        <a:t>Revolution </a:t>
                      </a:r>
                    </a:p>
                    <a:p>
                      <a:pPr algn="ctr"/>
                      <a:r>
                        <a:rPr lang="en-AU" sz="1200" b="1" dirty="0">
                          <a:solidFill>
                            <a:srgbClr val="336600"/>
                          </a:solidFill>
                        </a:rPr>
                        <a:t>Iran – Iraq War</a:t>
                      </a:r>
                    </a:p>
                  </a:txBody>
                  <a:tcPr/>
                </a:tc>
                <a:tc>
                  <a:txBody>
                    <a:bodyPr/>
                    <a:lstStyle/>
                    <a:p>
                      <a:pPr algn="ctr"/>
                      <a:endParaRPr lang="en-AU" dirty="0"/>
                    </a:p>
                    <a:p>
                      <a:pPr algn="ctr"/>
                      <a:r>
                        <a:rPr lang="en-AU" dirty="0"/>
                        <a:t>9.3</a:t>
                      </a:r>
                    </a:p>
                  </a:txBody>
                  <a:tcPr/>
                </a:tc>
                <a:tc>
                  <a:txBody>
                    <a:bodyPr/>
                    <a:lstStyle/>
                    <a:p>
                      <a:pPr algn="ctr"/>
                      <a:endParaRPr lang="en-AU" b="1" baseline="0" dirty="0">
                        <a:solidFill>
                          <a:schemeClr val="accent1">
                            <a:lumMod val="75000"/>
                          </a:schemeClr>
                        </a:solidFill>
                      </a:endParaRPr>
                    </a:p>
                    <a:p>
                      <a:pPr algn="ctr"/>
                      <a:r>
                        <a:rPr lang="en-AU" b="1" baseline="0" dirty="0">
                          <a:solidFill>
                            <a:schemeClr val="accent1">
                              <a:lumMod val="75000"/>
                            </a:schemeClr>
                          </a:solidFill>
                        </a:rPr>
                        <a:t>14.8</a:t>
                      </a:r>
                    </a:p>
                  </a:txBody>
                  <a:tcPr/>
                </a:tc>
                <a:tc>
                  <a:txBody>
                    <a:bodyPr/>
                    <a:lstStyle/>
                    <a:p>
                      <a:endParaRPr lang="en-AU" dirty="0"/>
                    </a:p>
                    <a:p>
                      <a:pPr algn="ctr"/>
                      <a:r>
                        <a:rPr lang="en-AU" sz="1400" i="1" dirty="0"/>
                        <a:t>Jan 1980 – July 1980</a:t>
                      </a:r>
                    </a:p>
                  </a:txBody>
                  <a:tcPr/>
                </a:tc>
                <a:tc>
                  <a:txBody>
                    <a:bodyPr/>
                    <a:lstStyle/>
                    <a:p>
                      <a:pPr algn="ctr"/>
                      <a:endParaRPr lang="en-AU" dirty="0"/>
                    </a:p>
                    <a:p>
                      <a:pPr algn="ctr"/>
                      <a:r>
                        <a:rPr lang="en-AU" dirty="0"/>
                        <a:t>9.15</a:t>
                      </a:r>
                    </a:p>
                  </a:txBody>
                  <a:tcPr/>
                </a:tc>
                <a:tc>
                  <a:txBody>
                    <a:bodyPr/>
                    <a:lstStyle/>
                    <a:p>
                      <a:pPr algn="ctr"/>
                      <a:endParaRPr lang="en-AU" dirty="0"/>
                    </a:p>
                    <a:p>
                      <a:pPr algn="ctr"/>
                      <a:r>
                        <a:rPr lang="en-AU" dirty="0"/>
                        <a:t>13.65</a:t>
                      </a:r>
                    </a:p>
                  </a:txBody>
                  <a:tcPr/>
                </a:tc>
                <a:tc>
                  <a:txBody>
                    <a:bodyPr/>
                    <a:lstStyle/>
                    <a:p>
                      <a:pPr algn="ctr"/>
                      <a:endParaRPr lang="en-AU" b="1" baseline="0" dirty="0">
                        <a:solidFill>
                          <a:srgbClr val="0000FF"/>
                        </a:solidFill>
                      </a:endParaRPr>
                    </a:p>
                    <a:p>
                      <a:pPr algn="ctr"/>
                      <a:r>
                        <a:rPr lang="en-AU" b="1" baseline="0" dirty="0">
                          <a:solidFill>
                            <a:srgbClr val="0000FF"/>
                          </a:solidFill>
                        </a:rPr>
                        <a:t>+ 4.50</a:t>
                      </a:r>
                    </a:p>
                  </a:txBody>
                  <a:tcPr/>
                </a:tc>
                <a:tc>
                  <a:txBody>
                    <a:bodyPr/>
                    <a:lstStyle/>
                    <a:p>
                      <a:pPr algn="ctr"/>
                      <a:endParaRPr lang="en-AU" dirty="0"/>
                    </a:p>
                    <a:p>
                      <a:pPr algn="ctr"/>
                      <a:r>
                        <a:rPr lang="en-AU" dirty="0"/>
                        <a:t>96.1</a:t>
                      </a:r>
                    </a:p>
                  </a:txBody>
                  <a:tcPr/>
                </a:tc>
                <a:tc>
                  <a:txBody>
                    <a:bodyPr/>
                    <a:lstStyle/>
                    <a:p>
                      <a:pPr algn="ctr"/>
                      <a:endParaRPr lang="en-AU" dirty="0"/>
                    </a:p>
                    <a:p>
                      <a:pPr algn="ctr"/>
                      <a:r>
                        <a:rPr lang="en-AU" dirty="0"/>
                        <a:t>96.1</a:t>
                      </a:r>
                    </a:p>
                  </a:txBody>
                  <a:tcPr/>
                </a:tc>
                <a:tc>
                  <a:txBody>
                    <a:bodyPr/>
                    <a:lstStyle/>
                    <a:p>
                      <a:pPr algn="ctr"/>
                      <a:endParaRPr lang="en-AU" b="1" dirty="0"/>
                    </a:p>
                    <a:p>
                      <a:pPr algn="ctr"/>
                      <a:r>
                        <a:rPr lang="en-AU" b="1" dirty="0"/>
                        <a:t>0</a:t>
                      </a:r>
                    </a:p>
                  </a:txBody>
                  <a:tcPr/>
                </a:tc>
                <a:extLst>
                  <a:ext uri="{0D108BD9-81ED-4DB2-BD59-A6C34878D82A}">
                    <a16:rowId xmlns:a16="http://schemas.microsoft.com/office/drawing/2014/main" val="505352413"/>
                  </a:ext>
                </a:extLst>
              </a:tr>
              <a:tr h="960687">
                <a:tc>
                  <a:txBody>
                    <a:bodyPr/>
                    <a:lstStyle/>
                    <a:p>
                      <a:pPr algn="ctr"/>
                      <a:r>
                        <a:rPr lang="en-AU" dirty="0"/>
                        <a:t>  1990 -91</a:t>
                      </a:r>
                    </a:p>
                    <a:p>
                      <a:pPr algn="ctr"/>
                      <a:r>
                        <a:rPr lang="en-AU" dirty="0"/>
                        <a:t>Iraq &amp; Gulf War 1</a:t>
                      </a:r>
                    </a:p>
                  </a:txBody>
                  <a:tcPr/>
                </a:tc>
                <a:tc>
                  <a:txBody>
                    <a:bodyPr/>
                    <a:lstStyle/>
                    <a:p>
                      <a:pPr algn="ctr"/>
                      <a:endParaRPr lang="en-AU" dirty="0"/>
                    </a:p>
                    <a:p>
                      <a:pPr algn="ctr"/>
                      <a:r>
                        <a:rPr lang="en-AU" dirty="0"/>
                        <a:t>5.2</a:t>
                      </a:r>
                    </a:p>
                  </a:txBody>
                  <a:tcPr/>
                </a:tc>
                <a:tc>
                  <a:txBody>
                    <a:bodyPr/>
                    <a:lstStyle/>
                    <a:p>
                      <a:pPr algn="ctr"/>
                      <a:endParaRPr lang="en-AU" b="1" baseline="0" dirty="0">
                        <a:solidFill>
                          <a:schemeClr val="accent1">
                            <a:lumMod val="75000"/>
                          </a:schemeClr>
                        </a:solidFill>
                      </a:endParaRPr>
                    </a:p>
                    <a:p>
                      <a:pPr algn="ctr"/>
                      <a:r>
                        <a:rPr lang="en-AU" b="1" baseline="0" dirty="0">
                          <a:solidFill>
                            <a:schemeClr val="accent1">
                              <a:lumMod val="75000"/>
                            </a:schemeClr>
                          </a:solidFill>
                        </a:rPr>
                        <a:t>6.3</a:t>
                      </a:r>
                    </a:p>
                  </a:txBody>
                  <a:tcPr/>
                </a:tc>
                <a:tc>
                  <a:txBody>
                    <a:bodyPr/>
                    <a:lstStyle/>
                    <a:p>
                      <a:endParaRPr lang="en-AU" dirty="0"/>
                    </a:p>
                    <a:p>
                      <a:r>
                        <a:rPr lang="en-AU" sz="1400" i="1" dirty="0"/>
                        <a:t>July 1990 – March 1991</a:t>
                      </a:r>
                    </a:p>
                  </a:txBody>
                  <a:tcPr/>
                </a:tc>
                <a:tc>
                  <a:txBody>
                    <a:bodyPr/>
                    <a:lstStyle/>
                    <a:p>
                      <a:pPr algn="ctr"/>
                      <a:endParaRPr lang="en-AU" dirty="0"/>
                    </a:p>
                    <a:p>
                      <a:pPr algn="ctr"/>
                      <a:r>
                        <a:rPr lang="en-AU" dirty="0"/>
                        <a:t>7.93</a:t>
                      </a:r>
                    </a:p>
                  </a:txBody>
                  <a:tcPr/>
                </a:tc>
                <a:tc>
                  <a:txBody>
                    <a:bodyPr/>
                    <a:lstStyle/>
                    <a:p>
                      <a:pPr algn="ctr"/>
                      <a:endParaRPr lang="en-AU" dirty="0"/>
                    </a:p>
                    <a:p>
                      <a:pPr algn="ctr"/>
                      <a:r>
                        <a:rPr lang="en-AU" dirty="0"/>
                        <a:t>9.04</a:t>
                      </a:r>
                    </a:p>
                  </a:txBody>
                  <a:tcPr/>
                </a:tc>
                <a:tc>
                  <a:txBody>
                    <a:bodyPr/>
                    <a:lstStyle/>
                    <a:p>
                      <a:pPr algn="ctr"/>
                      <a:endParaRPr lang="en-AU" b="1" baseline="0" dirty="0">
                        <a:solidFill>
                          <a:srgbClr val="0000FF"/>
                        </a:solidFill>
                      </a:endParaRPr>
                    </a:p>
                    <a:p>
                      <a:pPr algn="ctr"/>
                      <a:r>
                        <a:rPr lang="en-AU" b="1" baseline="0" dirty="0">
                          <a:solidFill>
                            <a:srgbClr val="0000FF"/>
                          </a:solidFill>
                        </a:rPr>
                        <a:t>+ 1.11</a:t>
                      </a:r>
                    </a:p>
                  </a:txBody>
                  <a:tcPr/>
                </a:tc>
                <a:tc>
                  <a:txBody>
                    <a:bodyPr/>
                    <a:lstStyle/>
                    <a:p>
                      <a:pPr algn="ctr"/>
                      <a:endParaRPr lang="en-AU" dirty="0"/>
                    </a:p>
                    <a:p>
                      <a:pPr algn="ctr"/>
                      <a:r>
                        <a:rPr lang="en-AU" dirty="0"/>
                        <a:t>353.4</a:t>
                      </a:r>
                    </a:p>
                  </a:txBody>
                  <a:tcPr/>
                </a:tc>
                <a:tc>
                  <a:txBody>
                    <a:bodyPr/>
                    <a:lstStyle/>
                    <a:p>
                      <a:pPr algn="ctr"/>
                      <a:endParaRPr lang="en-AU" dirty="0"/>
                    </a:p>
                    <a:p>
                      <a:pPr algn="ctr"/>
                      <a:r>
                        <a:rPr lang="en-AU" dirty="0"/>
                        <a:t>295.5</a:t>
                      </a:r>
                    </a:p>
                  </a:txBody>
                  <a:tcPr/>
                </a:tc>
                <a:tc>
                  <a:txBody>
                    <a:bodyPr/>
                    <a:lstStyle/>
                    <a:p>
                      <a:pPr algn="ctr"/>
                      <a:endParaRPr lang="en-AU" b="1" baseline="0" dirty="0">
                        <a:solidFill>
                          <a:srgbClr val="FF0000"/>
                        </a:solidFill>
                      </a:endParaRPr>
                    </a:p>
                    <a:p>
                      <a:pPr algn="ctr"/>
                      <a:r>
                        <a:rPr lang="en-AU" b="1" baseline="0" dirty="0">
                          <a:solidFill>
                            <a:srgbClr val="FF0000"/>
                          </a:solidFill>
                        </a:rPr>
                        <a:t>- 16 %</a:t>
                      </a:r>
                    </a:p>
                  </a:txBody>
                  <a:tcPr/>
                </a:tc>
                <a:extLst>
                  <a:ext uri="{0D108BD9-81ED-4DB2-BD59-A6C34878D82A}">
                    <a16:rowId xmlns:a16="http://schemas.microsoft.com/office/drawing/2014/main" val="200936095"/>
                  </a:ext>
                </a:extLst>
              </a:tr>
              <a:tr h="960687">
                <a:tc>
                  <a:txBody>
                    <a:bodyPr/>
                    <a:lstStyle/>
                    <a:p>
                      <a:pPr algn="ctr"/>
                      <a:r>
                        <a:rPr lang="en-AU" sz="1800" b="0" dirty="0"/>
                        <a:t>2003-04</a:t>
                      </a:r>
                    </a:p>
                    <a:p>
                      <a:pPr algn="ctr"/>
                      <a:r>
                        <a:rPr lang="en-AU" sz="1800" b="0" dirty="0"/>
                        <a:t>Gulf War 2 Iraq</a:t>
                      </a:r>
                    </a:p>
                  </a:txBody>
                  <a:tcPr/>
                </a:tc>
                <a:tc>
                  <a:txBody>
                    <a:bodyPr/>
                    <a:lstStyle/>
                    <a:p>
                      <a:pPr algn="ctr"/>
                      <a:endParaRPr lang="en-AU" sz="1800" dirty="0"/>
                    </a:p>
                    <a:p>
                      <a:pPr algn="ctr"/>
                      <a:r>
                        <a:rPr lang="en-AU" sz="1800" dirty="0"/>
                        <a:t>2.6</a:t>
                      </a:r>
                    </a:p>
                  </a:txBody>
                  <a:tcPr/>
                </a:tc>
                <a:tc>
                  <a:txBody>
                    <a:bodyPr/>
                    <a:lstStyle/>
                    <a:p>
                      <a:pPr algn="ctr"/>
                      <a:endParaRPr lang="en-AU" sz="1800" b="1" baseline="0" dirty="0">
                        <a:solidFill>
                          <a:schemeClr val="accent1">
                            <a:lumMod val="75000"/>
                          </a:schemeClr>
                        </a:solidFill>
                      </a:endParaRPr>
                    </a:p>
                    <a:p>
                      <a:pPr algn="ctr"/>
                      <a:r>
                        <a:rPr lang="en-AU" sz="1800" b="1" baseline="0" dirty="0">
                          <a:solidFill>
                            <a:schemeClr val="accent1">
                              <a:lumMod val="75000"/>
                            </a:schemeClr>
                          </a:solidFill>
                        </a:rPr>
                        <a:t> 3.5</a:t>
                      </a:r>
                    </a:p>
                  </a:txBody>
                  <a:tcPr/>
                </a:tc>
                <a:tc>
                  <a:txBody>
                    <a:bodyPr/>
                    <a:lstStyle/>
                    <a:p>
                      <a:pPr algn="ctr"/>
                      <a:r>
                        <a:rPr lang="en-AU" sz="1200" dirty="0"/>
                        <a:t>No recession after March – Nov 2001  recession</a:t>
                      </a:r>
                    </a:p>
                  </a:txBody>
                  <a:tcPr/>
                </a:tc>
                <a:tc>
                  <a:txBody>
                    <a:bodyPr/>
                    <a:lstStyle/>
                    <a:p>
                      <a:pPr algn="ctr"/>
                      <a:endParaRPr lang="en-AU" sz="1800" dirty="0"/>
                    </a:p>
                    <a:p>
                      <a:pPr algn="ctr"/>
                      <a:r>
                        <a:rPr lang="en-AU" sz="1800" dirty="0"/>
                        <a:t>3.83</a:t>
                      </a:r>
                    </a:p>
                  </a:txBody>
                  <a:tcPr/>
                </a:tc>
                <a:tc>
                  <a:txBody>
                    <a:bodyPr/>
                    <a:lstStyle/>
                    <a:p>
                      <a:pPr algn="ctr"/>
                      <a:endParaRPr lang="en-AU" sz="1800" dirty="0"/>
                    </a:p>
                    <a:p>
                      <a:pPr algn="ctr"/>
                      <a:r>
                        <a:rPr lang="en-AU" sz="1800" dirty="0"/>
                        <a:t>4.89</a:t>
                      </a:r>
                    </a:p>
                  </a:txBody>
                  <a:tcPr/>
                </a:tc>
                <a:tc>
                  <a:txBody>
                    <a:bodyPr/>
                    <a:lstStyle/>
                    <a:p>
                      <a:pPr algn="ctr"/>
                      <a:endParaRPr lang="en-AU" sz="1800" b="1" baseline="0" dirty="0">
                        <a:solidFill>
                          <a:srgbClr val="0000FF"/>
                        </a:solidFill>
                      </a:endParaRPr>
                    </a:p>
                    <a:p>
                      <a:pPr algn="ctr"/>
                      <a:r>
                        <a:rPr lang="en-AU" sz="1800" b="1" baseline="0" dirty="0">
                          <a:solidFill>
                            <a:srgbClr val="0000FF"/>
                          </a:solidFill>
                        </a:rPr>
                        <a:t>+ 1.06</a:t>
                      </a:r>
                    </a:p>
                  </a:txBody>
                  <a:tcPr/>
                </a:tc>
                <a:tc>
                  <a:txBody>
                    <a:bodyPr/>
                    <a:lstStyle/>
                    <a:p>
                      <a:pPr algn="ctr"/>
                      <a:endParaRPr lang="en-AU" sz="1800" dirty="0"/>
                    </a:p>
                    <a:p>
                      <a:pPr algn="ctr"/>
                      <a:r>
                        <a:rPr lang="en-AU" sz="1800" dirty="0"/>
                        <a:t>879.8</a:t>
                      </a:r>
                    </a:p>
                  </a:txBody>
                  <a:tcPr/>
                </a:tc>
                <a:tc>
                  <a:txBody>
                    <a:bodyPr/>
                    <a:lstStyle/>
                    <a:p>
                      <a:pPr algn="ctr"/>
                      <a:endParaRPr lang="en-AU" sz="1800" dirty="0"/>
                    </a:p>
                    <a:p>
                      <a:pPr algn="ctr"/>
                      <a:r>
                        <a:rPr lang="en-AU" sz="1800" dirty="0"/>
                        <a:t>800.7</a:t>
                      </a:r>
                    </a:p>
                  </a:txBody>
                  <a:tcPr/>
                </a:tc>
                <a:tc>
                  <a:txBody>
                    <a:bodyPr/>
                    <a:lstStyle/>
                    <a:p>
                      <a:pPr algn="ctr"/>
                      <a:endParaRPr lang="en-AU" sz="1800" b="1" baseline="0" dirty="0">
                        <a:solidFill>
                          <a:srgbClr val="FF0000"/>
                        </a:solidFill>
                      </a:endParaRPr>
                    </a:p>
                    <a:p>
                      <a:pPr algn="ctr"/>
                      <a:r>
                        <a:rPr lang="en-AU" sz="1800" b="1" baseline="0" dirty="0">
                          <a:solidFill>
                            <a:srgbClr val="FF0000"/>
                          </a:solidFill>
                        </a:rPr>
                        <a:t>- 9.9 %</a:t>
                      </a:r>
                    </a:p>
                  </a:txBody>
                  <a:tcPr/>
                </a:tc>
                <a:extLst>
                  <a:ext uri="{0D108BD9-81ED-4DB2-BD59-A6C34878D82A}">
                    <a16:rowId xmlns:a16="http://schemas.microsoft.com/office/drawing/2014/main" val="3115768374"/>
                  </a:ext>
                </a:extLst>
              </a:tr>
            </a:tbl>
          </a:graphicData>
        </a:graphic>
      </p:graphicFrame>
      <p:sp>
        <p:nvSpPr>
          <p:cNvPr id="5" name="Slide Number Placeholder 4">
            <a:extLst>
              <a:ext uri="{FF2B5EF4-FFF2-40B4-BE49-F238E27FC236}">
                <a16:creationId xmlns:a16="http://schemas.microsoft.com/office/drawing/2014/main" id="{3AEFD5FB-15F2-DBD8-AE19-A2F3053811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55C087AD-4590-6960-FB03-71E90E7F8756}"/>
              </a:ext>
            </a:extLst>
          </p:cNvPr>
          <p:cNvSpPr txBox="1"/>
          <p:nvPr/>
        </p:nvSpPr>
        <p:spPr>
          <a:xfrm>
            <a:off x="88776" y="6326273"/>
            <a:ext cx="113789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FF0000"/>
                </a:solidFill>
                <a:effectLst/>
                <a:uLnTx/>
                <a:uFillTx/>
                <a:latin typeface="Arial" panose="020B0604020202020204"/>
                <a:ea typeface="+mn-ea"/>
                <a:cs typeface="+mn-cs"/>
              </a:rPr>
              <a:t>Average moves in above 4 episodes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AU" sz="1800" b="1" i="0" u="none" strike="noStrike" kern="1200" cap="none" spc="0" normalizeH="0" baseline="0" noProof="0" dirty="0">
                <a:ln>
                  <a:noFill/>
                </a:ln>
                <a:solidFill>
                  <a:schemeClr val="accent2"/>
                </a:solidFill>
                <a:effectLst/>
                <a:uLnTx/>
                <a:uFillTx/>
                <a:latin typeface="Arial" panose="020B0604020202020204"/>
                <a:ea typeface="+mn-ea"/>
                <a:cs typeface="+mn-cs"/>
              </a:rPr>
              <a:t>Inflation up by  4%, </a:t>
            </a: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Bond Yields  rise 2%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and S&amp;P 500 falls  -17 %   </a:t>
            </a:r>
          </a:p>
        </p:txBody>
      </p:sp>
      <p:sp>
        <p:nvSpPr>
          <p:cNvPr id="3" name="Rectangle 2">
            <a:extLst>
              <a:ext uri="{FF2B5EF4-FFF2-40B4-BE49-F238E27FC236}">
                <a16:creationId xmlns:a16="http://schemas.microsoft.com/office/drawing/2014/main" id="{686EE99C-685A-AA1D-F873-F36815FE5E75}"/>
              </a:ext>
            </a:extLst>
          </p:cNvPr>
          <p:cNvSpPr/>
          <p:nvPr/>
        </p:nvSpPr>
        <p:spPr>
          <a:xfrm>
            <a:off x="257452" y="3429001"/>
            <a:ext cx="11378990" cy="1019246"/>
          </a:xfrm>
          <a:prstGeom prst="rect">
            <a:avLst/>
          </a:prstGeom>
          <a:noFill/>
          <a:ln w="50800">
            <a:solidFill>
              <a:srgbClr val="008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Oval 3">
            <a:extLst>
              <a:ext uri="{FF2B5EF4-FFF2-40B4-BE49-F238E27FC236}">
                <a16:creationId xmlns:a16="http://schemas.microsoft.com/office/drawing/2014/main" id="{B856A25F-6D40-DBFB-02ED-025CA103BD47}"/>
              </a:ext>
            </a:extLst>
          </p:cNvPr>
          <p:cNvSpPr/>
          <p:nvPr/>
        </p:nvSpPr>
        <p:spPr>
          <a:xfrm>
            <a:off x="8262257" y="2427514"/>
            <a:ext cx="1045029" cy="1872343"/>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 name="Straight Arrow Connector 8">
            <a:extLst>
              <a:ext uri="{FF2B5EF4-FFF2-40B4-BE49-F238E27FC236}">
                <a16:creationId xmlns:a16="http://schemas.microsoft.com/office/drawing/2014/main" id="{F19428F8-E76A-3B04-2903-0D962C8178DE}"/>
              </a:ext>
            </a:extLst>
          </p:cNvPr>
          <p:cNvCxnSpPr>
            <a:cxnSpLocks/>
          </p:cNvCxnSpPr>
          <p:nvPr/>
        </p:nvCxnSpPr>
        <p:spPr>
          <a:xfrm>
            <a:off x="8142514" y="1141588"/>
            <a:ext cx="566057" cy="1634269"/>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003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EC9C8-3AB3-4D42-13E7-79F0277098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644F36-EC31-55AF-F592-90D4685D54E5}"/>
              </a:ext>
            </a:extLst>
          </p:cNvPr>
          <p:cNvSpPr>
            <a:spLocks noGrp="1"/>
          </p:cNvSpPr>
          <p:nvPr>
            <p:ph type="title"/>
          </p:nvPr>
        </p:nvSpPr>
        <p:spPr>
          <a:xfrm>
            <a:off x="4969430" y="186378"/>
            <a:ext cx="5418971" cy="815108"/>
          </a:xfrm>
        </p:spPr>
        <p:txBody>
          <a:bodyPr/>
          <a:lstStyle/>
          <a:p>
            <a:r>
              <a:rPr lang="en-AU" sz="2000" dirty="0"/>
              <a:t>Conflicts in the Middle East have a history of providing a sharp cut in Global Oil supply  that result  in surging price</a:t>
            </a:r>
            <a:r>
              <a:rPr lang="en-AU" sz="2000" b="0" dirty="0"/>
              <a:t>s</a:t>
            </a:r>
          </a:p>
        </p:txBody>
      </p:sp>
      <p:sp>
        <p:nvSpPr>
          <p:cNvPr id="5" name="Slide Number Placeholder 4">
            <a:extLst>
              <a:ext uri="{FF2B5EF4-FFF2-40B4-BE49-F238E27FC236}">
                <a16:creationId xmlns:a16="http://schemas.microsoft.com/office/drawing/2014/main" id="{1849157F-CDB5-9E66-5F74-9A784713796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A1D9E555-7284-2A7F-0FFC-82C71CD4C438}"/>
              </a:ext>
            </a:extLst>
          </p:cNvPr>
          <p:cNvPicPr>
            <a:picLocks noChangeAspect="1"/>
          </p:cNvPicPr>
          <p:nvPr/>
        </p:nvPicPr>
        <p:blipFill>
          <a:blip r:embed="rId2"/>
          <a:stretch>
            <a:fillRect/>
          </a:stretch>
        </p:blipFill>
        <p:spPr>
          <a:xfrm>
            <a:off x="119109" y="250371"/>
            <a:ext cx="4226405" cy="6445233"/>
          </a:xfrm>
          <a:prstGeom prst="rect">
            <a:avLst/>
          </a:prstGeom>
        </p:spPr>
      </p:pic>
      <p:pic>
        <p:nvPicPr>
          <p:cNvPr id="14" name="Picture 13">
            <a:extLst>
              <a:ext uri="{FF2B5EF4-FFF2-40B4-BE49-F238E27FC236}">
                <a16:creationId xmlns:a16="http://schemas.microsoft.com/office/drawing/2014/main" id="{00EBEF0E-17E0-8D78-931C-615DD5793057}"/>
              </a:ext>
            </a:extLst>
          </p:cNvPr>
          <p:cNvPicPr>
            <a:picLocks noChangeAspect="1"/>
          </p:cNvPicPr>
          <p:nvPr/>
        </p:nvPicPr>
        <p:blipFill>
          <a:blip r:embed="rId3"/>
          <a:stretch>
            <a:fillRect/>
          </a:stretch>
        </p:blipFill>
        <p:spPr>
          <a:xfrm>
            <a:off x="4762821" y="1095392"/>
            <a:ext cx="7026407" cy="5026445"/>
          </a:xfrm>
          <a:prstGeom prst="rect">
            <a:avLst/>
          </a:prstGeom>
        </p:spPr>
      </p:pic>
      <p:pic>
        <p:nvPicPr>
          <p:cNvPr id="3" name="Picture 2">
            <a:extLst>
              <a:ext uri="{FF2B5EF4-FFF2-40B4-BE49-F238E27FC236}">
                <a16:creationId xmlns:a16="http://schemas.microsoft.com/office/drawing/2014/main" id="{A24851FA-FA81-F737-AF19-2EF1D4566760}"/>
              </a:ext>
            </a:extLst>
          </p:cNvPr>
          <p:cNvPicPr>
            <a:picLocks noChangeAspect="1"/>
          </p:cNvPicPr>
          <p:nvPr/>
        </p:nvPicPr>
        <p:blipFill>
          <a:blip r:embed="rId4"/>
          <a:stretch>
            <a:fillRect/>
          </a:stretch>
        </p:blipFill>
        <p:spPr>
          <a:xfrm>
            <a:off x="3113315" y="736163"/>
            <a:ext cx="1856116" cy="499915"/>
          </a:xfrm>
          <a:prstGeom prst="rect">
            <a:avLst/>
          </a:prstGeom>
        </p:spPr>
      </p:pic>
      <p:pic>
        <p:nvPicPr>
          <p:cNvPr id="4" name="Picture 3">
            <a:extLst>
              <a:ext uri="{FF2B5EF4-FFF2-40B4-BE49-F238E27FC236}">
                <a16:creationId xmlns:a16="http://schemas.microsoft.com/office/drawing/2014/main" id="{E0B61EEA-C7C6-EBD1-702D-890CB95118F6}"/>
              </a:ext>
            </a:extLst>
          </p:cNvPr>
          <p:cNvPicPr>
            <a:picLocks noChangeAspect="1"/>
          </p:cNvPicPr>
          <p:nvPr/>
        </p:nvPicPr>
        <p:blipFill>
          <a:blip r:embed="rId5"/>
          <a:stretch>
            <a:fillRect/>
          </a:stretch>
        </p:blipFill>
        <p:spPr>
          <a:xfrm>
            <a:off x="3376403" y="3261306"/>
            <a:ext cx="896190" cy="499915"/>
          </a:xfrm>
          <a:prstGeom prst="rect">
            <a:avLst/>
          </a:prstGeom>
        </p:spPr>
      </p:pic>
      <p:pic>
        <p:nvPicPr>
          <p:cNvPr id="6" name="Picture 5">
            <a:extLst>
              <a:ext uri="{FF2B5EF4-FFF2-40B4-BE49-F238E27FC236}">
                <a16:creationId xmlns:a16="http://schemas.microsoft.com/office/drawing/2014/main" id="{F5CFE65B-7BF0-5076-724F-46ED037DC998}"/>
              </a:ext>
            </a:extLst>
          </p:cNvPr>
          <p:cNvPicPr>
            <a:picLocks noChangeAspect="1"/>
          </p:cNvPicPr>
          <p:nvPr/>
        </p:nvPicPr>
        <p:blipFill>
          <a:blip r:embed="rId6"/>
          <a:stretch>
            <a:fillRect/>
          </a:stretch>
        </p:blipFill>
        <p:spPr>
          <a:xfrm>
            <a:off x="3385105" y="5148072"/>
            <a:ext cx="798645" cy="499915"/>
          </a:xfrm>
          <a:prstGeom prst="rect">
            <a:avLst/>
          </a:prstGeom>
        </p:spPr>
      </p:pic>
      <p:sp>
        <p:nvSpPr>
          <p:cNvPr id="8" name="TextBox 7">
            <a:extLst>
              <a:ext uri="{FF2B5EF4-FFF2-40B4-BE49-F238E27FC236}">
                <a16:creationId xmlns:a16="http://schemas.microsoft.com/office/drawing/2014/main" id="{00FF6D1D-984E-E8F7-C134-8B4D8B03733A}"/>
              </a:ext>
            </a:extLst>
          </p:cNvPr>
          <p:cNvSpPr txBox="1"/>
          <p:nvPr/>
        </p:nvSpPr>
        <p:spPr>
          <a:xfrm>
            <a:off x="4539341" y="6172384"/>
            <a:ext cx="7347859" cy="523220"/>
          </a:xfrm>
          <a:prstGeom prst="rect">
            <a:avLst/>
          </a:prstGeom>
          <a:noFill/>
        </p:spPr>
        <p:txBody>
          <a:bodyPr wrap="square">
            <a:spAutoFit/>
          </a:bodyPr>
          <a:lstStyle/>
          <a:p>
            <a:r>
              <a:rPr lang="en-AU" sz="1400" dirty="0"/>
              <a:t>James D Hamilton, University of California San Diego,  Brookings paper  (2016) </a:t>
            </a:r>
          </a:p>
          <a:p>
            <a:r>
              <a:rPr lang="en-AU" sz="1400" dirty="0"/>
              <a:t>https://www.brookings.edu/wp-content/uploads/2016/07/2009a_bpea_hamilton-1.pdf</a:t>
            </a:r>
          </a:p>
        </p:txBody>
      </p:sp>
    </p:spTree>
    <p:extLst>
      <p:ext uri="{BB962C8B-B14F-4D97-AF65-F5344CB8AC3E}">
        <p14:creationId xmlns:p14="http://schemas.microsoft.com/office/powerpoint/2010/main" val="23745059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3218E-4641-BE5D-1345-CBEDEF079DE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143F93-64AE-5EE8-1FAC-B0DDBE1FDF62}"/>
              </a:ext>
            </a:extLst>
          </p:cNvPr>
          <p:cNvSpPr>
            <a:spLocks noGrp="1"/>
          </p:cNvSpPr>
          <p:nvPr>
            <p:ph type="sldNum" sz="quarter" idx="12"/>
          </p:nvPr>
        </p:nvSpPr>
        <p:spPr>
          <a:xfrm>
            <a:off x="11837468" y="6520474"/>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CF37F3E-E2B6-3A92-2DB7-D2C881B081D9}"/>
              </a:ext>
            </a:extLst>
          </p:cNvPr>
          <p:cNvSpPr>
            <a:spLocks noGrp="1"/>
          </p:cNvSpPr>
          <p:nvPr>
            <p:ph type="title"/>
          </p:nvPr>
        </p:nvSpPr>
        <p:spPr>
          <a:xfrm>
            <a:off x="242609" y="281879"/>
            <a:ext cx="9335188" cy="516637"/>
          </a:xfrm>
        </p:spPr>
        <p:txBody>
          <a:bodyPr/>
          <a:lstStyle/>
          <a:p>
            <a:r>
              <a:rPr lang="en-AU" sz="2000" dirty="0"/>
              <a:t>The current Middel East conflicts’ impact on global oil production is the largest on record going back to the 1970s </a:t>
            </a:r>
          </a:p>
        </p:txBody>
      </p:sp>
      <p:sp>
        <p:nvSpPr>
          <p:cNvPr id="7" name="Title 3">
            <a:extLst>
              <a:ext uri="{FF2B5EF4-FFF2-40B4-BE49-F238E27FC236}">
                <a16:creationId xmlns:a16="http://schemas.microsoft.com/office/drawing/2014/main" id="{BC43200D-1097-343D-71CC-798201AB4615}"/>
              </a:ext>
            </a:extLst>
          </p:cNvPr>
          <p:cNvSpPr txBox="1">
            <a:spLocks/>
          </p:cNvSpPr>
          <p:nvPr/>
        </p:nvSpPr>
        <p:spPr>
          <a:xfrm>
            <a:off x="242609" y="6392537"/>
            <a:ext cx="4521895" cy="223576"/>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51</a:t>
            </a:r>
          </a:p>
        </p:txBody>
      </p:sp>
      <p:pic>
        <p:nvPicPr>
          <p:cNvPr id="12" name="Picture 11">
            <a:extLst>
              <a:ext uri="{FF2B5EF4-FFF2-40B4-BE49-F238E27FC236}">
                <a16:creationId xmlns:a16="http://schemas.microsoft.com/office/drawing/2014/main" id="{99ABB082-42D8-BFFB-1AD9-814A5948593A}"/>
              </a:ext>
            </a:extLst>
          </p:cNvPr>
          <p:cNvPicPr>
            <a:picLocks noChangeAspect="1"/>
          </p:cNvPicPr>
          <p:nvPr/>
        </p:nvPicPr>
        <p:blipFill>
          <a:blip r:embed="rId2"/>
          <a:stretch>
            <a:fillRect/>
          </a:stretch>
        </p:blipFill>
        <p:spPr>
          <a:xfrm>
            <a:off x="4648201" y="1458265"/>
            <a:ext cx="7101214" cy="5157849"/>
          </a:xfrm>
          <a:prstGeom prst="rect">
            <a:avLst/>
          </a:prstGeom>
        </p:spPr>
      </p:pic>
      <p:sp>
        <p:nvSpPr>
          <p:cNvPr id="19" name="TextBox 18">
            <a:extLst>
              <a:ext uri="{FF2B5EF4-FFF2-40B4-BE49-F238E27FC236}">
                <a16:creationId xmlns:a16="http://schemas.microsoft.com/office/drawing/2014/main" id="{DC8C6AF6-905B-9090-88B3-136C64AD7F0E}"/>
              </a:ext>
            </a:extLst>
          </p:cNvPr>
          <p:cNvSpPr txBox="1"/>
          <p:nvPr/>
        </p:nvSpPr>
        <p:spPr>
          <a:xfrm>
            <a:off x="5464480" y="811934"/>
            <a:ext cx="426824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D86018"/>
                </a:solidFill>
                <a:effectLst/>
                <a:uLnTx/>
                <a:uFillTx/>
                <a:latin typeface="Arial" panose="020B0604020202020204"/>
                <a:ea typeface="+mn-ea"/>
                <a:cs typeface="+mn-cs"/>
              </a:rPr>
              <a:t>Fall in global oil production following major geopolitical shocks</a:t>
            </a:r>
          </a:p>
        </p:txBody>
      </p:sp>
      <p:sp>
        <p:nvSpPr>
          <p:cNvPr id="21" name="TextBox 20">
            <a:extLst>
              <a:ext uri="{FF2B5EF4-FFF2-40B4-BE49-F238E27FC236}">
                <a16:creationId xmlns:a16="http://schemas.microsoft.com/office/drawing/2014/main" id="{3EA03E09-B347-51BC-E04E-BDA34469700E}"/>
              </a:ext>
            </a:extLst>
          </p:cNvPr>
          <p:cNvSpPr txBox="1"/>
          <p:nvPr/>
        </p:nvSpPr>
        <p:spPr>
          <a:xfrm>
            <a:off x="409688" y="1702700"/>
            <a:ext cx="3974049"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0000FF"/>
                </a:solidFill>
                <a:effectLst/>
                <a:uLnTx/>
                <a:uFillTx/>
                <a:latin typeface="Arial" panose="020B0604020202020204"/>
                <a:ea typeface="+mn-ea"/>
                <a:cs typeface="+mn-cs"/>
              </a:rPr>
              <a:t>“ The duration and severity of the conflict in the Middle East will determine the time it takes for production and shipping routes to recover</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This will be critical to how the global economic outlook evolves.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The current conflict has already resulted in the largest global oil supply disruption on record</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p>
        </p:txBody>
      </p:sp>
      <p:cxnSp>
        <p:nvCxnSpPr>
          <p:cNvPr id="23" name="Straight Arrow Connector 22">
            <a:extLst>
              <a:ext uri="{FF2B5EF4-FFF2-40B4-BE49-F238E27FC236}">
                <a16:creationId xmlns:a16="http://schemas.microsoft.com/office/drawing/2014/main" id="{8CFF805D-07BB-BC44-E123-B3A50AFE989A}"/>
              </a:ext>
            </a:extLst>
          </p:cNvPr>
          <p:cNvCxnSpPr>
            <a:cxnSpLocks/>
          </p:cNvCxnSpPr>
          <p:nvPr/>
        </p:nvCxnSpPr>
        <p:spPr>
          <a:xfrm flipV="1">
            <a:off x="4286734" y="4547544"/>
            <a:ext cx="1427968" cy="223576"/>
          </a:xfrm>
          <a:prstGeom prst="straightConnector1">
            <a:avLst/>
          </a:prstGeom>
          <a:ln w="508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3990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DD25D-DA00-5F7B-3983-9EBD6DB8CFA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BB6869-85EF-0ECF-27E6-A48B5021FD4B}"/>
              </a:ext>
            </a:extLst>
          </p:cNvPr>
          <p:cNvSpPr>
            <a:spLocks noGrp="1"/>
          </p:cNvSpPr>
          <p:nvPr>
            <p:ph type="sldNum" sz="quarter" idx="12"/>
          </p:nvPr>
        </p:nvSpPr>
        <p:spPr/>
        <p:txBody>
          <a:bodyPr/>
          <a:lstStyle/>
          <a:p>
            <a:fld id="{E6316B6A-336A-44FF-82DA-A4D1594FA055}" type="slidenum">
              <a:rPr lang="en-AU" smtClean="0"/>
              <a:t>48</a:t>
            </a:fld>
            <a:endParaRPr lang="en-AU" dirty="0"/>
          </a:p>
        </p:txBody>
      </p:sp>
      <p:sp>
        <p:nvSpPr>
          <p:cNvPr id="5" name="TextBox 4">
            <a:extLst>
              <a:ext uri="{FF2B5EF4-FFF2-40B4-BE49-F238E27FC236}">
                <a16:creationId xmlns:a16="http://schemas.microsoft.com/office/drawing/2014/main" id="{A65F5BF0-C923-8AF0-B20C-BAF31229CA42}"/>
              </a:ext>
            </a:extLst>
          </p:cNvPr>
          <p:cNvSpPr txBox="1"/>
          <p:nvPr/>
        </p:nvSpPr>
        <p:spPr>
          <a:xfrm>
            <a:off x="315686" y="327090"/>
            <a:ext cx="10014857" cy="707886"/>
          </a:xfrm>
          <a:prstGeom prst="rect">
            <a:avLst/>
          </a:prstGeom>
          <a:noFill/>
        </p:spPr>
        <p:txBody>
          <a:bodyPr wrap="square" rtlCol="0">
            <a:spAutoFit/>
          </a:bodyPr>
          <a:lstStyle/>
          <a:p>
            <a:r>
              <a:rPr lang="en-AU" sz="2000" b="1" dirty="0">
                <a:solidFill>
                  <a:prstClr val="black"/>
                </a:solidFill>
                <a:cs typeface="Arial" panose="020B0604020202020204" pitchFamily="34" charset="0"/>
              </a:rPr>
              <a:t>The International Monetary Fund’s (IMF) warning in April that the Middle East conflict is  damaging : </a:t>
            </a:r>
          </a:p>
        </p:txBody>
      </p:sp>
      <p:sp>
        <p:nvSpPr>
          <p:cNvPr id="9" name="Content Placeholder 1">
            <a:extLst>
              <a:ext uri="{FF2B5EF4-FFF2-40B4-BE49-F238E27FC236}">
                <a16:creationId xmlns:a16="http://schemas.microsoft.com/office/drawing/2014/main" id="{EC5ED09A-AB1C-9A93-950D-CEE3632743D9}"/>
              </a:ext>
            </a:extLst>
          </p:cNvPr>
          <p:cNvSpPr>
            <a:spLocks noGrp="1"/>
          </p:cNvSpPr>
          <p:nvPr>
            <p:ph idx="1"/>
          </p:nvPr>
        </p:nvSpPr>
        <p:spPr>
          <a:xfrm>
            <a:off x="315686" y="1447800"/>
            <a:ext cx="11549743" cy="4974771"/>
          </a:xfrm>
        </p:spPr>
        <p:txBody>
          <a:bodyPr/>
          <a:lstStyle/>
          <a:p>
            <a:pPr marL="0" indent="0">
              <a:buNone/>
            </a:pPr>
            <a:r>
              <a:rPr lang="en-AU" sz="2400" i="1" dirty="0"/>
              <a:t>“The conflict has already inflicted humanitarian costs, damaged critical infrastructure, and severely disrupted maritime and air traffic in the affected region. </a:t>
            </a:r>
          </a:p>
          <a:p>
            <a:pPr marL="0" indent="0">
              <a:buNone/>
            </a:pPr>
            <a:endParaRPr lang="en-AU" sz="2400" i="1" dirty="0"/>
          </a:p>
          <a:p>
            <a:pPr marL="0" indent="0">
              <a:buNone/>
            </a:pPr>
            <a:r>
              <a:rPr lang="en-AU" sz="2400" b="1" i="1" dirty="0">
                <a:solidFill>
                  <a:srgbClr val="FF0000"/>
                </a:solidFill>
              </a:rPr>
              <a:t>Economies around the world face repercussions</a:t>
            </a:r>
            <a:r>
              <a:rPr lang="en-AU" sz="2400" i="1" dirty="0"/>
              <a:t> </a:t>
            </a:r>
            <a:r>
              <a:rPr lang="en-AU" sz="2400" b="1" i="1" dirty="0">
                <a:solidFill>
                  <a:srgbClr val="FF0000"/>
                </a:solidFill>
              </a:rPr>
              <a:t>through the direct impact of higher commodity prices,</a:t>
            </a:r>
            <a:r>
              <a:rPr lang="en-AU" sz="2400" i="1" dirty="0"/>
              <a:t> indirect second order effects on inflation expectations—which tend to be especially sensitive to energy and food prices—and amplification effects coming from risk-off sentiment in financial markets. </a:t>
            </a:r>
          </a:p>
          <a:p>
            <a:pPr marL="0" indent="0">
              <a:buNone/>
            </a:pPr>
            <a:endParaRPr lang="en-AU" sz="2400" i="1" dirty="0"/>
          </a:p>
          <a:p>
            <a:pPr marL="0" indent="0">
              <a:buNone/>
            </a:pPr>
            <a:r>
              <a:rPr lang="en-AU" sz="2400" b="1" i="1" dirty="0">
                <a:solidFill>
                  <a:srgbClr val="0000FF"/>
                </a:solidFill>
              </a:rPr>
              <a:t>The global economic impact will crucially depend on the conflict’s duration, intensity, and scope, which are inherently unpredictable.”</a:t>
            </a:r>
          </a:p>
          <a:p>
            <a:pPr marL="0" indent="0">
              <a:buNone/>
            </a:pPr>
            <a:endParaRPr lang="en-AU" sz="2400" i="1" dirty="0"/>
          </a:p>
          <a:p>
            <a:pPr marL="0" indent="0" algn="ctr">
              <a:buNone/>
            </a:pPr>
            <a:r>
              <a:rPr lang="en-AU" sz="1800" dirty="0"/>
              <a:t>IMF World Economic Outlook , Global Prospects and Policies, Chapter 1 , page 1</a:t>
            </a:r>
          </a:p>
          <a:p>
            <a:pPr marL="0" indent="0" algn="r">
              <a:buNone/>
            </a:pPr>
            <a:r>
              <a:rPr lang="en-AU" sz="1200" dirty="0">
                <a:hlinkClick r:id="rId2"/>
              </a:rPr>
              <a:t>https://www.imf.org/-/media/files/publications/weo/2026/april/english/ch1.pdf</a:t>
            </a:r>
            <a:endParaRPr lang="en-AU" sz="1200" dirty="0"/>
          </a:p>
          <a:p>
            <a:pPr marL="0" indent="0">
              <a:buNone/>
            </a:pPr>
            <a:endParaRPr lang="en-AU" sz="2400" i="1" dirty="0"/>
          </a:p>
        </p:txBody>
      </p:sp>
    </p:spTree>
    <p:extLst>
      <p:ext uri="{BB962C8B-B14F-4D97-AF65-F5344CB8AC3E}">
        <p14:creationId xmlns:p14="http://schemas.microsoft.com/office/powerpoint/2010/main" val="19438532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3530-724C-7BB0-DD22-03AD17F90FDA}"/>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66B7E6-B254-DC21-879E-BE757CAF9279}"/>
              </a:ext>
            </a:extLst>
          </p:cNvPr>
          <p:cNvGraphicFramePr>
            <a:graphicFrameLocks noGrp="1"/>
          </p:cNvGraphicFramePr>
          <p:nvPr/>
        </p:nvGraphicFramePr>
        <p:xfrm>
          <a:off x="1088572" y="1012371"/>
          <a:ext cx="10014856" cy="5626981"/>
        </p:xfrm>
        <a:graphic>
          <a:graphicData uri="http://schemas.openxmlformats.org/drawingml/2006/table">
            <a:tbl>
              <a:tblPr firstRow="1" bandRow="1">
                <a:tableStyleId>{5C22544A-7EE6-4342-B048-85BDC9FD1C3A}</a:tableStyleId>
              </a:tblPr>
              <a:tblGrid>
                <a:gridCol w="3087452">
                  <a:extLst>
                    <a:ext uri="{9D8B030D-6E8A-4147-A177-3AD203B41FA5}">
                      <a16:colId xmlns:a16="http://schemas.microsoft.com/office/drawing/2014/main" val="464790183"/>
                    </a:ext>
                  </a:extLst>
                </a:gridCol>
                <a:gridCol w="3463702">
                  <a:extLst>
                    <a:ext uri="{9D8B030D-6E8A-4147-A177-3AD203B41FA5}">
                      <a16:colId xmlns:a16="http://schemas.microsoft.com/office/drawing/2014/main" val="687363035"/>
                    </a:ext>
                  </a:extLst>
                </a:gridCol>
                <a:gridCol w="3463702">
                  <a:extLst>
                    <a:ext uri="{9D8B030D-6E8A-4147-A177-3AD203B41FA5}">
                      <a16:colId xmlns:a16="http://schemas.microsoft.com/office/drawing/2014/main" val="2605934387"/>
                    </a:ext>
                  </a:extLst>
                </a:gridCol>
              </a:tblGrid>
              <a:tr h="780661">
                <a:tc>
                  <a:txBody>
                    <a:bodyPr/>
                    <a:lstStyle/>
                    <a:p>
                      <a:pPr algn="ctr"/>
                      <a:r>
                        <a:rPr lang="en-AU" dirty="0"/>
                        <a:t>IMF   “downside scenarios” for Global economy</a:t>
                      </a:r>
                    </a:p>
                  </a:txBody>
                  <a:tcPr/>
                </a:tc>
                <a:tc>
                  <a:txBody>
                    <a:bodyPr/>
                    <a:lstStyle/>
                    <a:p>
                      <a:pPr algn="ctr"/>
                      <a:r>
                        <a:rPr lang="en-AU" sz="2400" dirty="0"/>
                        <a:t>ADVERSE   SCENARIO</a:t>
                      </a:r>
                    </a:p>
                  </a:txBody>
                  <a:tcPr/>
                </a:tc>
                <a:tc>
                  <a:txBody>
                    <a:bodyPr/>
                    <a:lstStyle/>
                    <a:p>
                      <a:pPr algn="ctr"/>
                      <a:r>
                        <a:rPr lang="en-AU" dirty="0"/>
                        <a:t> </a:t>
                      </a:r>
                      <a:r>
                        <a:rPr lang="en-AU" sz="2400" dirty="0"/>
                        <a:t>SEVERE  SCENARIO</a:t>
                      </a:r>
                    </a:p>
                  </a:txBody>
                  <a:tcPr/>
                </a:tc>
                <a:extLst>
                  <a:ext uri="{0D108BD9-81ED-4DB2-BD59-A6C34878D82A}">
                    <a16:rowId xmlns:a16="http://schemas.microsoft.com/office/drawing/2014/main" val="2500373362"/>
                  </a:ext>
                </a:extLst>
              </a:tr>
              <a:tr h="780661">
                <a:tc>
                  <a:txBody>
                    <a:bodyPr/>
                    <a:lstStyle/>
                    <a:p>
                      <a:pPr algn="ctr"/>
                      <a:r>
                        <a:rPr lang="en-AU" sz="2400" dirty="0"/>
                        <a:t>  </a:t>
                      </a:r>
                      <a:r>
                        <a:rPr lang="en-AU" sz="2400" b="1" dirty="0"/>
                        <a:t>Oil  prices </a:t>
                      </a:r>
                    </a:p>
                  </a:txBody>
                  <a:tcPr/>
                </a:tc>
                <a:tc>
                  <a:txBody>
                    <a:bodyPr/>
                    <a:lstStyle/>
                    <a:p>
                      <a:pPr algn="ctr"/>
                      <a:r>
                        <a:rPr lang="en-AU" sz="2400" b="1" dirty="0"/>
                        <a:t>US$ 100  in 2026</a:t>
                      </a:r>
                    </a:p>
                    <a:p>
                      <a:pPr algn="ctr"/>
                      <a:r>
                        <a:rPr lang="en-AU" sz="2400" dirty="0"/>
                        <a:t>US$ 75  in 2027</a:t>
                      </a:r>
                    </a:p>
                    <a:p>
                      <a:pPr algn="ctr"/>
                      <a:endParaRPr lang="en-AU" sz="2400" dirty="0"/>
                    </a:p>
                  </a:txBody>
                  <a:tcPr/>
                </a:tc>
                <a:tc>
                  <a:txBody>
                    <a:bodyPr/>
                    <a:lstStyle/>
                    <a:p>
                      <a:pPr algn="ctr"/>
                      <a:r>
                        <a:rPr lang="en-AU" sz="2400" b="1" dirty="0"/>
                        <a:t>US$ 110  in 2026</a:t>
                      </a:r>
                    </a:p>
                    <a:p>
                      <a:pPr algn="ctr"/>
                      <a:r>
                        <a:rPr lang="en-AU" sz="2400" dirty="0"/>
                        <a:t>US$ 125  in 2027</a:t>
                      </a:r>
                    </a:p>
                    <a:p>
                      <a:pPr algn="ctr"/>
                      <a:endParaRPr lang="en-AU" sz="2400" dirty="0"/>
                    </a:p>
                  </a:txBody>
                  <a:tcPr/>
                </a:tc>
                <a:extLst>
                  <a:ext uri="{0D108BD9-81ED-4DB2-BD59-A6C34878D82A}">
                    <a16:rowId xmlns:a16="http://schemas.microsoft.com/office/drawing/2014/main" val="2283137909"/>
                  </a:ext>
                </a:extLst>
              </a:tr>
              <a:tr h="780661">
                <a:tc>
                  <a:txBody>
                    <a:bodyPr/>
                    <a:lstStyle/>
                    <a:p>
                      <a:pPr algn="ctr"/>
                      <a:r>
                        <a:rPr lang="en-AU" sz="2400" dirty="0"/>
                        <a:t>  Gas prices</a:t>
                      </a:r>
                    </a:p>
                  </a:txBody>
                  <a:tcPr/>
                </a:tc>
                <a:tc>
                  <a:txBody>
                    <a:bodyPr/>
                    <a:lstStyle/>
                    <a:p>
                      <a:pPr algn="ctr"/>
                      <a:r>
                        <a:rPr lang="en-AU" sz="2400" dirty="0"/>
                        <a:t>Rise of  +160 % in Q2:26 then “</a:t>
                      </a:r>
                      <a:r>
                        <a:rPr lang="en-AU" sz="2400" i="1" dirty="0"/>
                        <a:t>mostly unwinding</a:t>
                      </a:r>
                      <a:r>
                        <a:rPr lang="en-AU" sz="24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400" dirty="0"/>
                        <a:t>+200 % rise </a:t>
                      </a:r>
                    </a:p>
                    <a:p>
                      <a:pPr algn="ctr"/>
                      <a:endParaRPr lang="en-AU" sz="2400" dirty="0"/>
                    </a:p>
                  </a:txBody>
                  <a:tcPr/>
                </a:tc>
                <a:extLst>
                  <a:ext uri="{0D108BD9-81ED-4DB2-BD59-A6C34878D82A}">
                    <a16:rowId xmlns:a16="http://schemas.microsoft.com/office/drawing/2014/main" val="3591935189"/>
                  </a:ext>
                </a:extLst>
              </a:tr>
              <a:tr h="780661">
                <a:tc>
                  <a:txBody>
                    <a:bodyPr/>
                    <a:lstStyle/>
                    <a:p>
                      <a:pPr algn="ctr"/>
                      <a:r>
                        <a:rPr lang="en-AU" sz="2400" b="1" dirty="0">
                          <a:solidFill>
                            <a:srgbClr val="7030A0"/>
                          </a:solidFill>
                        </a:rPr>
                        <a:t>Food  prices</a:t>
                      </a:r>
                    </a:p>
                  </a:txBody>
                  <a:tcPr/>
                </a:tc>
                <a:tc>
                  <a:txBody>
                    <a:bodyPr/>
                    <a:lstStyle/>
                    <a:p>
                      <a:pPr algn="ctr"/>
                      <a:r>
                        <a:rPr lang="en-AU" sz="2400" b="1" dirty="0">
                          <a:solidFill>
                            <a:srgbClr val="7030A0"/>
                          </a:solidFill>
                        </a:rPr>
                        <a:t>Rises  + 2.5 % in 2026</a:t>
                      </a:r>
                    </a:p>
                  </a:txBody>
                  <a:tcPr/>
                </a:tc>
                <a:tc>
                  <a:txBody>
                    <a:bodyPr/>
                    <a:lstStyle/>
                    <a:p>
                      <a:pPr algn="ctr"/>
                      <a:r>
                        <a:rPr lang="en-AU" sz="2400" b="1" dirty="0">
                          <a:solidFill>
                            <a:srgbClr val="7030A0"/>
                          </a:solidFill>
                        </a:rPr>
                        <a:t> +5 % rise in 2026 </a:t>
                      </a:r>
                    </a:p>
                    <a:p>
                      <a:pPr algn="ctr"/>
                      <a:r>
                        <a:rPr lang="en-AU" sz="2400" b="1" dirty="0">
                          <a:solidFill>
                            <a:srgbClr val="7030A0"/>
                          </a:solidFill>
                        </a:rPr>
                        <a:t>+ 10 % in 2027</a:t>
                      </a:r>
                    </a:p>
                  </a:txBody>
                  <a:tcPr/>
                </a:tc>
                <a:extLst>
                  <a:ext uri="{0D108BD9-81ED-4DB2-BD59-A6C34878D82A}">
                    <a16:rowId xmlns:a16="http://schemas.microsoft.com/office/drawing/2014/main" val="995749292"/>
                  </a:ext>
                </a:extLst>
              </a:tr>
              <a:tr h="780661">
                <a:tc>
                  <a:txBody>
                    <a:bodyPr/>
                    <a:lstStyle/>
                    <a:p>
                      <a:pPr algn="ctr"/>
                      <a:r>
                        <a:rPr lang="en-AU" sz="2400" dirty="0">
                          <a:solidFill>
                            <a:srgbClr val="0000FF"/>
                          </a:solidFill>
                        </a:rPr>
                        <a:t> </a:t>
                      </a:r>
                      <a:r>
                        <a:rPr lang="en-AU" sz="2400" b="1" dirty="0">
                          <a:solidFill>
                            <a:srgbClr val="0000FF"/>
                          </a:solidFill>
                        </a:rPr>
                        <a:t>Global  GDP </a:t>
                      </a:r>
                    </a:p>
                    <a:p>
                      <a:pPr algn="ctr"/>
                      <a:r>
                        <a:rPr lang="en-AU" sz="2400" b="1" dirty="0">
                          <a:solidFill>
                            <a:srgbClr val="0000FF"/>
                          </a:solidFill>
                        </a:rPr>
                        <a:t>growth impact </a:t>
                      </a:r>
                    </a:p>
                  </a:txBody>
                  <a:tcPr/>
                </a:tc>
                <a:tc>
                  <a:txBody>
                    <a:bodyPr/>
                    <a:lstStyle/>
                    <a:p>
                      <a:pPr algn="ctr"/>
                      <a:r>
                        <a:rPr lang="en-AU" sz="2400" dirty="0">
                          <a:solidFill>
                            <a:srgbClr val="0000FF"/>
                          </a:solidFill>
                        </a:rPr>
                        <a:t>Reduces -0.8 % in 2026 and – 0.2 % in 2027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FF"/>
                          </a:solidFill>
                          <a:effectLst/>
                          <a:uLnTx/>
                          <a:uFillTx/>
                          <a:latin typeface="+mn-lt"/>
                          <a:ea typeface="+mn-ea"/>
                          <a:cs typeface="+mn-cs"/>
                        </a:rPr>
                        <a:t>Reduces -1.3 % in 2026 and – 1.0 % in 2027</a:t>
                      </a:r>
                    </a:p>
                  </a:txBody>
                  <a:tcPr/>
                </a:tc>
                <a:extLst>
                  <a:ext uri="{0D108BD9-81ED-4DB2-BD59-A6C34878D82A}">
                    <a16:rowId xmlns:a16="http://schemas.microsoft.com/office/drawing/2014/main" val="3088673967"/>
                  </a:ext>
                </a:extLst>
              </a:tr>
              <a:tr h="780661">
                <a:tc>
                  <a:txBody>
                    <a:bodyPr/>
                    <a:lstStyle/>
                    <a:p>
                      <a:pPr algn="ctr"/>
                      <a:r>
                        <a:rPr lang="en-AU" sz="2400" dirty="0"/>
                        <a:t>  </a:t>
                      </a:r>
                      <a:r>
                        <a:rPr lang="en-AU" sz="2400" b="1" dirty="0">
                          <a:solidFill>
                            <a:srgbClr val="FF0000"/>
                          </a:solidFill>
                        </a:rPr>
                        <a:t>Headline Consumer Inflation impact</a:t>
                      </a:r>
                    </a:p>
                  </a:txBody>
                  <a:tcPr/>
                </a:tc>
                <a:tc>
                  <a:txBody>
                    <a:bodyPr/>
                    <a:lstStyle/>
                    <a:p>
                      <a:pPr algn="ctr"/>
                      <a:r>
                        <a:rPr lang="en-AU" sz="2400" b="1" dirty="0">
                          <a:solidFill>
                            <a:srgbClr val="FF0000"/>
                          </a:solidFill>
                        </a:rPr>
                        <a:t>Inflation rises by extra 1.5% in 2026 </a:t>
                      </a:r>
                      <a:r>
                        <a:rPr lang="en-AU" sz="2400" dirty="0"/>
                        <a:t>and 0.4% in 2027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0000"/>
                          </a:solidFill>
                          <a:effectLst/>
                          <a:uLnTx/>
                          <a:uFillTx/>
                          <a:latin typeface="+mn-lt"/>
                          <a:ea typeface="+mn-ea"/>
                          <a:cs typeface="+mn-cs"/>
                        </a:rPr>
                        <a:t>Inflation rises by extra 1.9%</a:t>
                      </a:r>
                      <a:r>
                        <a:rPr kumimoji="0" lang="en-AU" sz="2400" b="0" i="0" u="none" strike="noStrike" kern="1200" cap="none" spc="0" normalizeH="0" baseline="0" noProof="0" dirty="0">
                          <a:ln>
                            <a:noFill/>
                          </a:ln>
                          <a:solidFill>
                            <a:prstClr val="black"/>
                          </a:solidFill>
                          <a:effectLst/>
                          <a:uLnTx/>
                          <a:uFillTx/>
                          <a:latin typeface="+mn-lt"/>
                          <a:ea typeface="+mn-ea"/>
                          <a:cs typeface="+mn-cs"/>
                        </a:rPr>
                        <a:t> in 2026 and 2.6% in 2027</a:t>
                      </a:r>
                    </a:p>
                  </a:txBody>
                  <a:tcPr/>
                </a:tc>
                <a:extLst>
                  <a:ext uri="{0D108BD9-81ED-4DB2-BD59-A6C34878D82A}">
                    <a16:rowId xmlns:a16="http://schemas.microsoft.com/office/drawing/2014/main" val="2777451956"/>
                  </a:ext>
                </a:extLst>
              </a:tr>
            </a:tbl>
          </a:graphicData>
        </a:graphic>
      </p:graphicFrame>
      <p:sp>
        <p:nvSpPr>
          <p:cNvPr id="5" name="TextBox 4">
            <a:extLst>
              <a:ext uri="{FF2B5EF4-FFF2-40B4-BE49-F238E27FC236}">
                <a16:creationId xmlns:a16="http://schemas.microsoft.com/office/drawing/2014/main" id="{EDBCEEDC-754A-4D3D-D0B9-ECDFA8F9CC41}"/>
              </a:ext>
            </a:extLst>
          </p:cNvPr>
          <p:cNvSpPr txBox="1"/>
          <p:nvPr/>
        </p:nvSpPr>
        <p:spPr>
          <a:xfrm>
            <a:off x="925286" y="195943"/>
            <a:ext cx="1001485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International Monetary Fund’s (IMF) scenarios should the Iran War become “</a:t>
            </a:r>
            <a:r>
              <a:rPr kumimoji="0" lang="en-AU"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more protracted </a:t>
            </a: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than a “ </a:t>
            </a:r>
            <a:r>
              <a:rPr kumimoji="0" lang="en-AU"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relatively short-lived conflict </a:t>
            </a: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4103157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F5E92-6996-3BDC-0711-69E4B349A7E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B7DE4F-B784-0E8F-DC2E-5F6A7530F3FF}"/>
              </a:ext>
            </a:extLst>
          </p:cNvPr>
          <p:cNvSpPr>
            <a:spLocks noGrp="1"/>
          </p:cNvSpPr>
          <p:nvPr>
            <p:ph type="sldNum" sz="quarter" idx="12"/>
          </p:nvPr>
        </p:nvSpPr>
        <p:spPr>
          <a:xfrm>
            <a:off x="11816596" y="6666721"/>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870EAC15-D2F2-BB31-9A8A-CCFC39E695D7}"/>
              </a:ext>
            </a:extLst>
          </p:cNvPr>
          <p:cNvSpPr txBox="1"/>
          <p:nvPr/>
        </p:nvSpPr>
        <p:spPr>
          <a:xfrm>
            <a:off x="12877014" y="133860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itle 4">
            <a:extLst>
              <a:ext uri="{FF2B5EF4-FFF2-40B4-BE49-F238E27FC236}">
                <a16:creationId xmlns:a16="http://schemas.microsoft.com/office/drawing/2014/main" id="{1386DBD1-819A-7E24-50CB-6D6B4D056208}"/>
              </a:ext>
            </a:extLst>
          </p:cNvPr>
          <p:cNvSpPr>
            <a:spLocks noGrp="1"/>
          </p:cNvSpPr>
          <p:nvPr>
            <p:ph type="title"/>
          </p:nvPr>
        </p:nvSpPr>
        <p:spPr>
          <a:xfrm>
            <a:off x="358382" y="340430"/>
            <a:ext cx="9917340" cy="584855"/>
          </a:xfrm>
        </p:spPr>
        <p:txBody>
          <a:bodyPr/>
          <a:lstStyle/>
          <a:p>
            <a:r>
              <a:rPr lang="en-US" sz="2000" dirty="0">
                <a:solidFill>
                  <a:schemeClr val="tx1"/>
                </a:solidFill>
                <a:latin typeface="+mn-lt"/>
              </a:rPr>
              <a:t>RBA’s Statement of Monetary Policy (SMP)  highlighted  that “</a:t>
            </a:r>
            <a:r>
              <a:rPr lang="en-AU" sz="2000" i="1" dirty="0">
                <a:solidFill>
                  <a:schemeClr val="tx1"/>
                </a:solidFill>
                <a:latin typeface="+mn-lt"/>
              </a:rPr>
              <a:t>Risk premia in global bond and equity markets remain low” . </a:t>
            </a:r>
            <a:endParaRPr lang="en-US" sz="2000" i="1" dirty="0">
              <a:solidFill>
                <a:schemeClr val="tx1"/>
              </a:solidFill>
              <a:latin typeface="+mn-lt"/>
            </a:endParaRPr>
          </a:p>
        </p:txBody>
      </p:sp>
      <p:sp>
        <p:nvSpPr>
          <p:cNvPr id="5" name="TextBox 4">
            <a:extLst>
              <a:ext uri="{FF2B5EF4-FFF2-40B4-BE49-F238E27FC236}">
                <a16:creationId xmlns:a16="http://schemas.microsoft.com/office/drawing/2014/main" id="{2D776BEF-DC02-EB71-513C-8273B46ADDF0}"/>
              </a:ext>
            </a:extLst>
          </p:cNvPr>
          <p:cNvSpPr txBox="1"/>
          <p:nvPr/>
        </p:nvSpPr>
        <p:spPr>
          <a:xfrm>
            <a:off x="1199407" y="1254591"/>
            <a:ext cx="9334005" cy="5262979"/>
          </a:xfrm>
          <a:prstGeom prst="rect">
            <a:avLst/>
          </a:prstGeom>
          <a:noFill/>
        </p:spPr>
        <p:txBody>
          <a:bodyPr wrap="square">
            <a:spAutoFit/>
          </a:bodyPr>
          <a:lstStyle/>
          <a:p>
            <a:r>
              <a:rPr lang="en-AU" sz="2400" i="1" dirty="0"/>
              <a:t>“ </a:t>
            </a:r>
            <a:r>
              <a:rPr lang="en-AU" sz="2400" b="1" i="1" dirty="0">
                <a:solidFill>
                  <a:srgbClr val="006600"/>
                </a:solidFill>
              </a:rPr>
              <a:t>Risk premia in global bond and equity markets remain low</a:t>
            </a:r>
            <a:r>
              <a:rPr lang="en-AU" sz="2400" i="1" dirty="0"/>
              <a:t>. This suggests that investors expect the economic impact of the Middle East conflict to be limited and that they remain confident in the long-term returns from AI investment, despite the recent volatility in that sector. This is in line with the resilience in earnings forecasts to date. While some corporate bond spreads have widened slightly amid a substantial increase in issuance by AI-related firms, they have declined in aggregate and remain low overall. </a:t>
            </a:r>
          </a:p>
          <a:p>
            <a:endParaRPr lang="en-AU" sz="2400" i="1" dirty="0"/>
          </a:p>
          <a:p>
            <a:r>
              <a:rPr lang="en-AU" sz="2400" b="1" i="1" dirty="0">
                <a:solidFill>
                  <a:srgbClr val="FF0000"/>
                </a:solidFill>
              </a:rPr>
              <a:t>However, a more material reassessment of the economic viability of AI-related investment, or of the economic effects of the Middle East conflict, could lead to a broader weakening in risk sentiment that could spill over to Australian markets</a:t>
            </a:r>
            <a:r>
              <a:rPr lang="en-AU" sz="2400" i="1" dirty="0"/>
              <a:t>.”</a:t>
            </a:r>
          </a:p>
        </p:txBody>
      </p:sp>
    </p:spTree>
    <p:extLst>
      <p:ext uri="{BB962C8B-B14F-4D97-AF65-F5344CB8AC3E}">
        <p14:creationId xmlns:p14="http://schemas.microsoft.com/office/powerpoint/2010/main" val="8209028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D5052-A8F7-533D-72EC-AABD63C6C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4BAA9-D45E-2C79-7BF1-701813BB6AFC}"/>
              </a:ext>
            </a:extLst>
          </p:cNvPr>
          <p:cNvSpPr>
            <a:spLocks noGrp="1"/>
          </p:cNvSpPr>
          <p:nvPr>
            <p:ph type="title"/>
          </p:nvPr>
        </p:nvSpPr>
        <p:spPr>
          <a:xfrm>
            <a:off x="315685" y="306848"/>
            <a:ext cx="10363201" cy="516637"/>
          </a:xfrm>
        </p:spPr>
        <p:txBody>
          <a:bodyPr>
            <a:noAutofit/>
          </a:bodyPr>
          <a:lstStyle/>
          <a:p>
            <a:r>
              <a:rPr lang="en-AU" sz="2000" b="1" dirty="0">
                <a:latin typeface="Arial" panose="020B0604020202020204" pitchFamily="34" charset="0"/>
                <a:cs typeface="Arial" panose="020B0604020202020204" pitchFamily="34" charset="0"/>
              </a:rPr>
              <a:t>FED’s  forecasts for this year are for the US economy to continue  with solid growth, a stable unemployment rate but with core inflation staying well above the 2% target.</a:t>
            </a:r>
          </a:p>
        </p:txBody>
      </p:sp>
      <p:sp>
        <p:nvSpPr>
          <p:cNvPr id="4" name="Slide Number Placeholder 3">
            <a:extLst>
              <a:ext uri="{FF2B5EF4-FFF2-40B4-BE49-F238E27FC236}">
                <a16:creationId xmlns:a16="http://schemas.microsoft.com/office/drawing/2014/main" id="{E4DDEC70-C197-865C-1F4D-B91DBF45DD1A}"/>
              </a:ext>
            </a:extLst>
          </p:cNvPr>
          <p:cNvSpPr>
            <a:spLocks noGrp="1"/>
          </p:cNvSpPr>
          <p:nvPr>
            <p:ph type="sldNum" sz="quarter" idx="10"/>
          </p:nvPr>
        </p:nvSpPr>
        <p:spPr>
          <a:xfrm>
            <a:off x="11713029" y="6543419"/>
            <a:ext cx="283028" cy="107752"/>
          </a:xfrm>
        </p:spPr>
        <p:txBody>
          <a:bodyPr/>
          <a:lstStyle/>
          <a:p>
            <a:fld id="{124866B3-8C2A-4B94-AF1A-57C3F889C822}" type="slidenum">
              <a:rPr lang="en-AU" smtClean="0"/>
              <a:pPr/>
              <a:t>50</a:t>
            </a:fld>
            <a:endParaRPr lang="en-AU" sz="941" dirty="0"/>
          </a:p>
        </p:txBody>
      </p:sp>
      <p:sp>
        <p:nvSpPr>
          <p:cNvPr id="7" name="TextBox 6">
            <a:extLst>
              <a:ext uri="{FF2B5EF4-FFF2-40B4-BE49-F238E27FC236}">
                <a16:creationId xmlns:a16="http://schemas.microsoft.com/office/drawing/2014/main" id="{628AB44B-79B2-A859-DCE0-924EA2C9265A}"/>
              </a:ext>
            </a:extLst>
          </p:cNvPr>
          <p:cNvSpPr txBox="1"/>
          <p:nvPr/>
        </p:nvSpPr>
        <p:spPr>
          <a:xfrm>
            <a:off x="315685" y="1926771"/>
            <a:ext cx="3537858" cy="4893647"/>
          </a:xfrm>
          <a:prstGeom prst="rect">
            <a:avLst/>
          </a:prstGeom>
          <a:noFill/>
        </p:spPr>
        <p:txBody>
          <a:bodyPr wrap="square" rtlCol="0">
            <a:spAutoFit/>
          </a:bodyPr>
          <a:lstStyle/>
          <a:p>
            <a:r>
              <a:rPr lang="en-AU" dirty="0"/>
              <a:t>FED’s  forecasts :</a:t>
            </a:r>
          </a:p>
          <a:p>
            <a:endParaRPr lang="en-AU" b="1" dirty="0"/>
          </a:p>
          <a:p>
            <a:r>
              <a:rPr lang="en-AU" b="1" i="1" dirty="0"/>
              <a:t>Solid US economic activity </a:t>
            </a:r>
          </a:p>
          <a:p>
            <a:endParaRPr lang="en-AU" b="1" i="1" dirty="0"/>
          </a:p>
          <a:p>
            <a:endParaRPr lang="en-AU" b="1" i="1" dirty="0"/>
          </a:p>
          <a:p>
            <a:r>
              <a:rPr lang="en-AU" b="1" i="1" dirty="0"/>
              <a:t>Stable Unemployment Rate ….</a:t>
            </a:r>
          </a:p>
          <a:p>
            <a:endParaRPr lang="en-AU" b="1" dirty="0"/>
          </a:p>
          <a:p>
            <a:endParaRPr lang="en-AU" b="1" dirty="0"/>
          </a:p>
          <a:p>
            <a:endParaRPr lang="en-AU" b="1" dirty="0"/>
          </a:p>
          <a:p>
            <a:r>
              <a:rPr lang="en-AU" b="1" dirty="0">
                <a:solidFill>
                  <a:srgbClr val="FF0000"/>
                </a:solidFill>
              </a:rPr>
              <a:t>Yet  US Inflation is expected to remain above FED 2% target …</a:t>
            </a:r>
          </a:p>
          <a:p>
            <a:endParaRPr lang="en-AU" b="1" dirty="0"/>
          </a:p>
          <a:p>
            <a:endParaRPr lang="en-AU" b="1" dirty="0"/>
          </a:p>
          <a:p>
            <a:r>
              <a:rPr lang="en-AU" sz="2000" b="1" dirty="0">
                <a:solidFill>
                  <a:srgbClr val="7030A0"/>
                </a:solidFill>
              </a:rPr>
              <a:t>Hence the FED is under pressure to raise </a:t>
            </a:r>
          </a:p>
          <a:p>
            <a:r>
              <a:rPr lang="en-AU" sz="2000" b="1" dirty="0">
                <a:solidFill>
                  <a:srgbClr val="7030A0"/>
                </a:solidFill>
              </a:rPr>
              <a:t>interest rates … </a:t>
            </a:r>
          </a:p>
        </p:txBody>
      </p:sp>
      <p:pic>
        <p:nvPicPr>
          <p:cNvPr id="11" name="Picture 10">
            <a:extLst>
              <a:ext uri="{FF2B5EF4-FFF2-40B4-BE49-F238E27FC236}">
                <a16:creationId xmlns:a16="http://schemas.microsoft.com/office/drawing/2014/main" id="{1F927747-16EA-4258-EAEC-C68716E9ECBB}"/>
              </a:ext>
            </a:extLst>
          </p:cNvPr>
          <p:cNvPicPr>
            <a:picLocks noChangeAspect="1"/>
          </p:cNvPicPr>
          <p:nvPr/>
        </p:nvPicPr>
        <p:blipFill>
          <a:blip r:embed="rId3"/>
          <a:stretch>
            <a:fillRect/>
          </a:stretch>
        </p:blipFill>
        <p:spPr>
          <a:xfrm>
            <a:off x="4043785" y="930337"/>
            <a:ext cx="7669244" cy="5737877"/>
          </a:xfrm>
          <a:prstGeom prst="rect">
            <a:avLst/>
          </a:prstGeom>
        </p:spPr>
      </p:pic>
      <p:pic>
        <p:nvPicPr>
          <p:cNvPr id="13" name="Picture 12">
            <a:extLst>
              <a:ext uri="{FF2B5EF4-FFF2-40B4-BE49-F238E27FC236}">
                <a16:creationId xmlns:a16="http://schemas.microsoft.com/office/drawing/2014/main" id="{DA08974A-411D-E365-F5A6-234C69B07F63}"/>
              </a:ext>
            </a:extLst>
          </p:cNvPr>
          <p:cNvPicPr>
            <a:picLocks noChangeAspect="1"/>
          </p:cNvPicPr>
          <p:nvPr/>
        </p:nvPicPr>
        <p:blipFill>
          <a:blip r:embed="rId4"/>
          <a:stretch>
            <a:fillRect/>
          </a:stretch>
        </p:blipFill>
        <p:spPr>
          <a:xfrm>
            <a:off x="7283828" y="862359"/>
            <a:ext cx="5267401" cy="499915"/>
          </a:xfrm>
          <a:prstGeom prst="rect">
            <a:avLst/>
          </a:prstGeom>
        </p:spPr>
      </p:pic>
      <p:sp>
        <p:nvSpPr>
          <p:cNvPr id="14" name="Oval 13">
            <a:extLst>
              <a:ext uri="{FF2B5EF4-FFF2-40B4-BE49-F238E27FC236}">
                <a16:creationId xmlns:a16="http://schemas.microsoft.com/office/drawing/2014/main" id="{7BA4989A-7A19-E069-D9EE-760999F534A8}"/>
              </a:ext>
            </a:extLst>
          </p:cNvPr>
          <p:cNvSpPr/>
          <p:nvPr/>
        </p:nvSpPr>
        <p:spPr>
          <a:xfrm>
            <a:off x="7456714" y="2503715"/>
            <a:ext cx="718457" cy="1371600"/>
          </a:xfrm>
          <a:prstGeom prst="ellipse">
            <a:avLst/>
          </a:prstGeom>
          <a:noFill/>
          <a:ln w="50800">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ADA13034-3C37-EEE0-015E-E290673F8361}"/>
              </a:ext>
            </a:extLst>
          </p:cNvPr>
          <p:cNvSpPr/>
          <p:nvPr/>
        </p:nvSpPr>
        <p:spPr>
          <a:xfrm>
            <a:off x="7456714" y="5898930"/>
            <a:ext cx="718457" cy="652222"/>
          </a:xfrm>
          <a:prstGeom prst="rect">
            <a:avLst/>
          </a:prstGeom>
          <a:noFill/>
          <a:ln w="508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969A90B4-B119-7AFE-CF16-63D3F29D296B}"/>
              </a:ext>
            </a:extLst>
          </p:cNvPr>
          <p:cNvSpPr/>
          <p:nvPr/>
        </p:nvSpPr>
        <p:spPr>
          <a:xfrm>
            <a:off x="7456714" y="3918857"/>
            <a:ext cx="718457" cy="132805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Arrow Connector 18">
            <a:extLst>
              <a:ext uri="{FF2B5EF4-FFF2-40B4-BE49-F238E27FC236}">
                <a16:creationId xmlns:a16="http://schemas.microsoft.com/office/drawing/2014/main" id="{DEA40079-5D47-6493-EF95-5DEE7D24E171}"/>
              </a:ext>
            </a:extLst>
          </p:cNvPr>
          <p:cNvCxnSpPr/>
          <p:nvPr/>
        </p:nvCxnSpPr>
        <p:spPr>
          <a:xfrm>
            <a:off x="3853543" y="4582885"/>
            <a:ext cx="343028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340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F4AB9-BD50-19FE-2E19-D614ADB5F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2C6F9-0822-70EA-7354-C112251D3523}"/>
              </a:ext>
            </a:extLst>
          </p:cNvPr>
          <p:cNvSpPr>
            <a:spLocks noGrp="1"/>
          </p:cNvSpPr>
          <p:nvPr>
            <p:ph type="title"/>
          </p:nvPr>
        </p:nvSpPr>
        <p:spPr>
          <a:xfrm>
            <a:off x="87233" y="216939"/>
            <a:ext cx="10972485" cy="586952"/>
          </a:xfrm>
        </p:spPr>
        <p:txBody>
          <a:bodyPr/>
          <a:lstStyle/>
          <a:p>
            <a:r>
              <a:rPr lang="en-AU" sz="2000" dirty="0">
                <a:solidFill>
                  <a:srgbClr val="009900"/>
                </a:solidFill>
              </a:rPr>
              <a:t>Financial conditions </a:t>
            </a:r>
            <a:r>
              <a:rPr lang="en-AU" sz="2000" dirty="0">
                <a:solidFill>
                  <a:schemeClr val="tx1"/>
                </a:solidFill>
              </a:rPr>
              <a:t>yet to show significant tightening </a:t>
            </a:r>
            <a:r>
              <a:rPr lang="en-AU" sz="2000" b="0" dirty="0">
                <a:solidFill>
                  <a:schemeClr val="tx1"/>
                </a:solidFill>
              </a:rPr>
              <a:t>according to the FED </a:t>
            </a:r>
            <a:r>
              <a:rPr lang="en-AU" sz="2000" b="0" dirty="0"/>
              <a:t>Chicago NFCI</a:t>
            </a:r>
          </a:p>
        </p:txBody>
      </p:sp>
      <p:sp>
        <p:nvSpPr>
          <p:cNvPr id="5" name="Slide Number Placeholder 4">
            <a:extLst>
              <a:ext uri="{FF2B5EF4-FFF2-40B4-BE49-F238E27FC236}">
                <a16:creationId xmlns:a16="http://schemas.microsoft.com/office/drawing/2014/main" id="{DA0BB9ED-07D2-75E7-F479-BA3443E0FCDF}"/>
              </a:ext>
            </a:extLst>
          </p:cNvPr>
          <p:cNvSpPr>
            <a:spLocks noGrp="1"/>
          </p:cNvSpPr>
          <p:nvPr>
            <p:ph type="sldNum" sz="quarter" idx="10"/>
          </p:nvPr>
        </p:nvSpPr>
        <p:spPr/>
        <p:txBody>
          <a:bodyPr/>
          <a:lstStyle/>
          <a:p>
            <a:fld id="{85862CF6-E18B-41F7-91E3-0BE057B5524C}" type="slidenum">
              <a:rPr lang="en-AU" smtClean="0"/>
              <a:pPr/>
              <a:t>51</a:t>
            </a:fld>
            <a:endParaRPr lang="en-AU" sz="749" dirty="0"/>
          </a:p>
        </p:txBody>
      </p:sp>
      <p:sp>
        <p:nvSpPr>
          <p:cNvPr id="15" name="TextBox 14">
            <a:extLst>
              <a:ext uri="{FF2B5EF4-FFF2-40B4-BE49-F238E27FC236}">
                <a16:creationId xmlns:a16="http://schemas.microsoft.com/office/drawing/2014/main" id="{9E7A1189-B675-CB85-6FAA-2B4F5830FF41}"/>
              </a:ext>
            </a:extLst>
          </p:cNvPr>
          <p:cNvSpPr txBox="1"/>
          <p:nvPr/>
        </p:nvSpPr>
        <p:spPr>
          <a:xfrm>
            <a:off x="1900445" y="6480316"/>
            <a:ext cx="7303397" cy="307777"/>
          </a:xfrm>
          <a:prstGeom prst="rect">
            <a:avLst/>
          </a:prstGeom>
          <a:noFill/>
        </p:spPr>
        <p:txBody>
          <a:bodyPr wrap="square">
            <a:spAutoFit/>
          </a:bodyPr>
          <a:lstStyle/>
          <a:p>
            <a:r>
              <a:rPr lang="en-AU" sz="1400" dirty="0">
                <a:solidFill>
                  <a:srgbClr val="212529"/>
                </a:solidFill>
                <a:latin typeface="Amiri"/>
              </a:rPr>
              <a:t>  </a:t>
            </a:r>
            <a:r>
              <a:rPr lang="en-AU" sz="1400" b="0" i="0" dirty="0">
                <a:solidFill>
                  <a:srgbClr val="212529"/>
                </a:solidFill>
                <a:effectLst/>
                <a:latin typeface="Amiri"/>
              </a:rPr>
              <a:t> NFCI is a weighted average of a large number of variables (</a:t>
            </a:r>
            <a:r>
              <a:rPr lang="en-AU" sz="1400" b="0" i="0" u="none" strike="noStrike" dirty="0">
                <a:solidFill>
                  <a:srgbClr val="268CC3"/>
                </a:solidFill>
                <a:effectLst/>
                <a:latin typeface="Amiri"/>
                <a:hlinkClick r:id="rId3" tooltip="105 measures of financial activity"/>
              </a:rPr>
              <a:t>105 measures of financial activity</a:t>
            </a:r>
            <a:r>
              <a:rPr lang="en-AU" sz="1400" b="0" i="0" dirty="0">
                <a:solidFill>
                  <a:srgbClr val="212529"/>
                </a:solidFill>
                <a:effectLst/>
                <a:latin typeface="Amiri"/>
              </a:rPr>
              <a:t>) </a:t>
            </a:r>
            <a:endParaRPr lang="en-AU" sz="1400" dirty="0"/>
          </a:p>
        </p:txBody>
      </p:sp>
      <p:sp>
        <p:nvSpPr>
          <p:cNvPr id="28" name="TextBox 27">
            <a:extLst>
              <a:ext uri="{FF2B5EF4-FFF2-40B4-BE49-F238E27FC236}">
                <a16:creationId xmlns:a16="http://schemas.microsoft.com/office/drawing/2014/main" id="{C0966F5B-78CB-3862-21F0-91280EB389D8}"/>
              </a:ext>
            </a:extLst>
          </p:cNvPr>
          <p:cNvSpPr txBox="1"/>
          <p:nvPr/>
        </p:nvSpPr>
        <p:spPr>
          <a:xfrm>
            <a:off x="10890698" y="3429000"/>
            <a:ext cx="1205391" cy="1600438"/>
          </a:xfrm>
          <a:prstGeom prst="rect">
            <a:avLst/>
          </a:prstGeom>
          <a:noFill/>
        </p:spPr>
        <p:txBody>
          <a:bodyPr wrap="square" rtlCol="0">
            <a:spAutoFit/>
          </a:bodyPr>
          <a:lstStyle/>
          <a:p>
            <a:pPr algn="ctr"/>
            <a:r>
              <a:rPr lang="en-AU" sz="1400" b="1" dirty="0">
                <a:solidFill>
                  <a:srgbClr val="006600"/>
                </a:solidFill>
              </a:rPr>
              <a:t>Since March 2023 </a:t>
            </a:r>
          </a:p>
          <a:p>
            <a:pPr algn="ctr"/>
            <a:r>
              <a:rPr lang="en-AU" sz="1400" b="1" dirty="0">
                <a:solidFill>
                  <a:srgbClr val="006600"/>
                </a:solidFill>
              </a:rPr>
              <a:t>financial conditions have become easier</a:t>
            </a:r>
          </a:p>
        </p:txBody>
      </p:sp>
      <p:sp>
        <p:nvSpPr>
          <p:cNvPr id="6" name="TextBox 5">
            <a:extLst>
              <a:ext uri="{FF2B5EF4-FFF2-40B4-BE49-F238E27FC236}">
                <a16:creationId xmlns:a16="http://schemas.microsoft.com/office/drawing/2014/main" id="{541997D6-AA87-0D7D-19DA-6AC1229C2198}"/>
              </a:ext>
            </a:extLst>
          </p:cNvPr>
          <p:cNvSpPr txBox="1"/>
          <p:nvPr/>
        </p:nvSpPr>
        <p:spPr>
          <a:xfrm>
            <a:off x="10696089" y="5096704"/>
            <a:ext cx="1354487" cy="923330"/>
          </a:xfrm>
          <a:prstGeom prst="rect">
            <a:avLst/>
          </a:prstGeom>
          <a:noFill/>
        </p:spPr>
        <p:txBody>
          <a:bodyPr wrap="square" rtlCol="0">
            <a:spAutoFit/>
          </a:bodyPr>
          <a:lstStyle/>
          <a:p>
            <a:pPr algn="ctr"/>
            <a:r>
              <a:rPr lang="en-AU" b="1" dirty="0"/>
              <a:t>- 0.5</a:t>
            </a:r>
          </a:p>
          <a:p>
            <a:pPr algn="ctr"/>
            <a:r>
              <a:rPr lang="en-AU" b="1" dirty="0"/>
              <a:t>July</a:t>
            </a:r>
          </a:p>
          <a:p>
            <a:pPr algn="ctr"/>
            <a:r>
              <a:rPr lang="en-AU" b="1" dirty="0"/>
              <a:t>2026</a:t>
            </a:r>
          </a:p>
        </p:txBody>
      </p:sp>
      <p:pic>
        <p:nvPicPr>
          <p:cNvPr id="4" name="Picture 3">
            <a:extLst>
              <a:ext uri="{FF2B5EF4-FFF2-40B4-BE49-F238E27FC236}">
                <a16:creationId xmlns:a16="http://schemas.microsoft.com/office/drawing/2014/main" id="{129C207E-A9D0-B2F1-CBE0-C19911BA72F4}"/>
              </a:ext>
            </a:extLst>
          </p:cNvPr>
          <p:cNvPicPr>
            <a:picLocks noChangeAspect="1"/>
          </p:cNvPicPr>
          <p:nvPr/>
        </p:nvPicPr>
        <p:blipFill>
          <a:blip r:embed="rId4"/>
          <a:stretch>
            <a:fillRect/>
          </a:stretch>
        </p:blipFill>
        <p:spPr>
          <a:xfrm>
            <a:off x="266163" y="1061526"/>
            <a:ext cx="10635052" cy="5418790"/>
          </a:xfrm>
          <a:prstGeom prst="rect">
            <a:avLst/>
          </a:prstGeom>
        </p:spPr>
      </p:pic>
      <p:pic>
        <p:nvPicPr>
          <p:cNvPr id="7" name="Picture 6">
            <a:extLst>
              <a:ext uri="{FF2B5EF4-FFF2-40B4-BE49-F238E27FC236}">
                <a16:creationId xmlns:a16="http://schemas.microsoft.com/office/drawing/2014/main" id="{FC13615D-105E-6465-EF4E-288532B771E5}"/>
              </a:ext>
            </a:extLst>
          </p:cNvPr>
          <p:cNvPicPr>
            <a:picLocks noChangeAspect="1"/>
          </p:cNvPicPr>
          <p:nvPr/>
        </p:nvPicPr>
        <p:blipFill>
          <a:blip r:embed="rId5"/>
          <a:stretch>
            <a:fillRect/>
          </a:stretch>
        </p:blipFill>
        <p:spPr>
          <a:xfrm>
            <a:off x="8813131" y="3526971"/>
            <a:ext cx="1402511" cy="1118763"/>
          </a:xfrm>
          <a:prstGeom prst="rect">
            <a:avLst/>
          </a:prstGeom>
        </p:spPr>
      </p:pic>
      <p:pic>
        <p:nvPicPr>
          <p:cNvPr id="8" name="Picture 7">
            <a:extLst>
              <a:ext uri="{FF2B5EF4-FFF2-40B4-BE49-F238E27FC236}">
                <a16:creationId xmlns:a16="http://schemas.microsoft.com/office/drawing/2014/main" id="{8BF19291-4967-2E60-C66F-B52FADDD0E72}"/>
              </a:ext>
            </a:extLst>
          </p:cNvPr>
          <p:cNvPicPr>
            <a:picLocks noChangeAspect="1"/>
          </p:cNvPicPr>
          <p:nvPr/>
        </p:nvPicPr>
        <p:blipFill>
          <a:blip r:embed="rId6"/>
          <a:stretch>
            <a:fillRect/>
          </a:stretch>
        </p:blipFill>
        <p:spPr>
          <a:xfrm>
            <a:off x="9873605" y="3982761"/>
            <a:ext cx="926672" cy="662973"/>
          </a:xfrm>
          <a:prstGeom prst="rect">
            <a:avLst/>
          </a:prstGeom>
        </p:spPr>
      </p:pic>
      <p:pic>
        <p:nvPicPr>
          <p:cNvPr id="9" name="Picture 8">
            <a:extLst>
              <a:ext uri="{FF2B5EF4-FFF2-40B4-BE49-F238E27FC236}">
                <a16:creationId xmlns:a16="http://schemas.microsoft.com/office/drawing/2014/main" id="{44FC71A2-CCDA-7094-8826-129AE171AE3E}"/>
              </a:ext>
            </a:extLst>
          </p:cNvPr>
          <p:cNvPicPr>
            <a:picLocks noChangeAspect="1"/>
          </p:cNvPicPr>
          <p:nvPr/>
        </p:nvPicPr>
        <p:blipFill>
          <a:blip r:embed="rId7"/>
          <a:stretch>
            <a:fillRect/>
          </a:stretch>
        </p:blipFill>
        <p:spPr>
          <a:xfrm>
            <a:off x="1132282" y="2090451"/>
            <a:ext cx="768163" cy="957155"/>
          </a:xfrm>
          <a:prstGeom prst="rect">
            <a:avLst/>
          </a:prstGeom>
        </p:spPr>
      </p:pic>
      <p:pic>
        <p:nvPicPr>
          <p:cNvPr id="10" name="Picture 9">
            <a:extLst>
              <a:ext uri="{FF2B5EF4-FFF2-40B4-BE49-F238E27FC236}">
                <a16:creationId xmlns:a16="http://schemas.microsoft.com/office/drawing/2014/main" id="{D3EBB288-0AE6-3152-8C14-A7B8ADC90485}"/>
              </a:ext>
            </a:extLst>
          </p:cNvPr>
          <p:cNvPicPr>
            <a:picLocks noChangeAspect="1"/>
          </p:cNvPicPr>
          <p:nvPr/>
        </p:nvPicPr>
        <p:blipFill>
          <a:blip r:embed="rId8"/>
          <a:stretch>
            <a:fillRect/>
          </a:stretch>
        </p:blipFill>
        <p:spPr>
          <a:xfrm>
            <a:off x="1964134" y="1705528"/>
            <a:ext cx="1965609" cy="1030313"/>
          </a:xfrm>
          <a:prstGeom prst="rect">
            <a:avLst/>
          </a:prstGeom>
        </p:spPr>
      </p:pic>
      <p:pic>
        <p:nvPicPr>
          <p:cNvPr id="13" name="Picture 12">
            <a:extLst>
              <a:ext uri="{FF2B5EF4-FFF2-40B4-BE49-F238E27FC236}">
                <a16:creationId xmlns:a16="http://schemas.microsoft.com/office/drawing/2014/main" id="{46A203B5-5DB7-A5EC-F958-20595948EE1E}"/>
              </a:ext>
            </a:extLst>
          </p:cNvPr>
          <p:cNvPicPr>
            <a:picLocks noChangeAspect="1"/>
          </p:cNvPicPr>
          <p:nvPr/>
        </p:nvPicPr>
        <p:blipFill>
          <a:blip r:embed="rId9"/>
          <a:stretch>
            <a:fillRect/>
          </a:stretch>
        </p:blipFill>
        <p:spPr>
          <a:xfrm>
            <a:off x="2871604" y="5278645"/>
            <a:ext cx="7169517" cy="493819"/>
          </a:xfrm>
          <a:prstGeom prst="rect">
            <a:avLst/>
          </a:prstGeom>
        </p:spPr>
      </p:pic>
      <p:pic>
        <p:nvPicPr>
          <p:cNvPr id="18" name="Picture 17">
            <a:extLst>
              <a:ext uri="{FF2B5EF4-FFF2-40B4-BE49-F238E27FC236}">
                <a16:creationId xmlns:a16="http://schemas.microsoft.com/office/drawing/2014/main" id="{3C4D29A7-CAA9-9136-B009-67D36E8185BD}"/>
              </a:ext>
            </a:extLst>
          </p:cNvPr>
          <p:cNvPicPr>
            <a:picLocks noChangeAspect="1"/>
          </p:cNvPicPr>
          <p:nvPr/>
        </p:nvPicPr>
        <p:blipFill>
          <a:blip r:embed="rId10"/>
          <a:stretch>
            <a:fillRect/>
          </a:stretch>
        </p:blipFill>
        <p:spPr>
          <a:xfrm>
            <a:off x="4185639" y="3503978"/>
            <a:ext cx="835224" cy="780432"/>
          </a:xfrm>
          <a:prstGeom prst="rect">
            <a:avLst/>
          </a:prstGeom>
        </p:spPr>
      </p:pic>
      <p:pic>
        <p:nvPicPr>
          <p:cNvPr id="22" name="Picture 21">
            <a:extLst>
              <a:ext uri="{FF2B5EF4-FFF2-40B4-BE49-F238E27FC236}">
                <a16:creationId xmlns:a16="http://schemas.microsoft.com/office/drawing/2014/main" id="{82C8CD72-F155-2C9C-4F40-16432B5D8837}"/>
              </a:ext>
            </a:extLst>
          </p:cNvPr>
          <p:cNvPicPr>
            <a:picLocks noChangeAspect="1"/>
          </p:cNvPicPr>
          <p:nvPr/>
        </p:nvPicPr>
        <p:blipFill>
          <a:blip r:embed="rId11"/>
          <a:stretch>
            <a:fillRect/>
          </a:stretch>
        </p:blipFill>
        <p:spPr>
          <a:xfrm>
            <a:off x="5935109" y="3668740"/>
            <a:ext cx="1042506" cy="835224"/>
          </a:xfrm>
          <a:prstGeom prst="rect">
            <a:avLst/>
          </a:prstGeom>
        </p:spPr>
      </p:pic>
      <p:pic>
        <p:nvPicPr>
          <p:cNvPr id="25" name="Picture 24">
            <a:extLst>
              <a:ext uri="{FF2B5EF4-FFF2-40B4-BE49-F238E27FC236}">
                <a16:creationId xmlns:a16="http://schemas.microsoft.com/office/drawing/2014/main" id="{F8C764D1-7F6F-2B4E-2545-4CB8A0ED18F2}"/>
              </a:ext>
            </a:extLst>
          </p:cNvPr>
          <p:cNvPicPr>
            <a:picLocks noChangeAspect="1"/>
          </p:cNvPicPr>
          <p:nvPr/>
        </p:nvPicPr>
        <p:blipFill>
          <a:blip r:embed="rId12"/>
          <a:stretch>
            <a:fillRect/>
          </a:stretch>
        </p:blipFill>
        <p:spPr>
          <a:xfrm>
            <a:off x="3617559" y="2600784"/>
            <a:ext cx="3932261" cy="634039"/>
          </a:xfrm>
          <a:prstGeom prst="rect">
            <a:avLst/>
          </a:prstGeom>
        </p:spPr>
      </p:pic>
      <p:pic>
        <p:nvPicPr>
          <p:cNvPr id="27" name="Picture 26">
            <a:extLst>
              <a:ext uri="{FF2B5EF4-FFF2-40B4-BE49-F238E27FC236}">
                <a16:creationId xmlns:a16="http://schemas.microsoft.com/office/drawing/2014/main" id="{6F971760-06C8-3D81-CFB0-740A78753CFD}"/>
              </a:ext>
            </a:extLst>
          </p:cNvPr>
          <p:cNvPicPr>
            <a:picLocks noChangeAspect="1"/>
          </p:cNvPicPr>
          <p:nvPr/>
        </p:nvPicPr>
        <p:blipFill>
          <a:blip r:embed="rId13"/>
          <a:stretch>
            <a:fillRect/>
          </a:stretch>
        </p:blipFill>
        <p:spPr>
          <a:xfrm>
            <a:off x="7141485" y="2259861"/>
            <a:ext cx="1784801" cy="1030313"/>
          </a:xfrm>
          <a:prstGeom prst="rect">
            <a:avLst/>
          </a:prstGeom>
        </p:spPr>
      </p:pic>
    </p:spTree>
    <p:extLst>
      <p:ext uri="{BB962C8B-B14F-4D97-AF65-F5344CB8AC3E}">
        <p14:creationId xmlns:p14="http://schemas.microsoft.com/office/powerpoint/2010/main" val="167445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AB2B9-2A4A-A3CD-42C4-1407E9D2677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3BEE5C-E427-19E3-F87C-154B4B56FA12}"/>
              </a:ext>
            </a:extLst>
          </p:cNvPr>
          <p:cNvGraphicFramePr>
            <a:graphicFrameLocks noGrp="1"/>
          </p:cNvGraphicFramePr>
          <p:nvPr/>
        </p:nvGraphicFramePr>
        <p:xfrm>
          <a:off x="201535" y="1042131"/>
          <a:ext cx="11769918" cy="5530389"/>
        </p:xfrm>
        <a:graphic>
          <a:graphicData uri="http://schemas.openxmlformats.org/drawingml/2006/table">
            <a:tbl>
              <a:tblPr firstRow="1" bandRow="1">
                <a:tableStyleId>{5C22544A-7EE6-4342-B048-85BDC9FD1C3A}</a:tableStyleId>
              </a:tblPr>
              <a:tblGrid>
                <a:gridCol w="3170929">
                  <a:extLst>
                    <a:ext uri="{9D8B030D-6E8A-4147-A177-3AD203B41FA5}">
                      <a16:colId xmlns:a16="http://schemas.microsoft.com/office/drawing/2014/main" val="464790183"/>
                    </a:ext>
                  </a:extLst>
                </a:gridCol>
                <a:gridCol w="4528287">
                  <a:extLst>
                    <a:ext uri="{9D8B030D-6E8A-4147-A177-3AD203B41FA5}">
                      <a16:colId xmlns:a16="http://schemas.microsoft.com/office/drawing/2014/main" val="687363035"/>
                    </a:ext>
                  </a:extLst>
                </a:gridCol>
                <a:gridCol w="4070702">
                  <a:extLst>
                    <a:ext uri="{9D8B030D-6E8A-4147-A177-3AD203B41FA5}">
                      <a16:colId xmlns:a16="http://schemas.microsoft.com/office/drawing/2014/main" val="2605934387"/>
                    </a:ext>
                  </a:extLst>
                </a:gridCol>
              </a:tblGrid>
              <a:tr h="782438">
                <a:tc>
                  <a:txBody>
                    <a:bodyPr/>
                    <a:lstStyle/>
                    <a:p>
                      <a:pPr algn="ctr"/>
                      <a:r>
                        <a:rPr lang="en-AU" dirty="0"/>
                        <a:t>Adverse scenarios for Australian Economy</a:t>
                      </a:r>
                    </a:p>
                  </a:txBody>
                  <a:tcPr/>
                </a:tc>
                <a:tc>
                  <a:txBody>
                    <a:bodyPr/>
                    <a:lstStyle/>
                    <a:p>
                      <a:pPr algn="ctr"/>
                      <a:r>
                        <a:rPr lang="en-AU" sz="2400" dirty="0"/>
                        <a:t>“Smaller Demand” </a:t>
                      </a:r>
                    </a:p>
                    <a:p>
                      <a:pPr algn="ctr"/>
                      <a:r>
                        <a:rPr lang="en-AU" sz="2400" dirty="0"/>
                        <a:t>ADVERSE  1   Scenario</a:t>
                      </a:r>
                    </a:p>
                  </a:txBody>
                  <a:tcPr/>
                </a:tc>
                <a:tc>
                  <a:txBody>
                    <a:bodyPr/>
                    <a:lstStyle/>
                    <a:p>
                      <a:pPr algn="ctr"/>
                      <a:r>
                        <a:rPr lang="en-AU" sz="2400" dirty="0"/>
                        <a:t> “More  impact”  ADVERSE 2  </a:t>
                      </a:r>
                      <a:r>
                        <a:rPr lang="en-AU" sz="1000" dirty="0"/>
                        <a:t>Scenario</a:t>
                      </a:r>
                    </a:p>
                  </a:txBody>
                  <a:tcPr/>
                </a:tc>
                <a:extLst>
                  <a:ext uri="{0D108BD9-81ED-4DB2-BD59-A6C34878D82A}">
                    <a16:rowId xmlns:a16="http://schemas.microsoft.com/office/drawing/2014/main" val="2500373362"/>
                  </a:ext>
                </a:extLst>
              </a:tr>
              <a:tr h="1246105">
                <a:tc>
                  <a:txBody>
                    <a:bodyPr/>
                    <a:lstStyle/>
                    <a:p>
                      <a:pPr algn="ctr"/>
                      <a:r>
                        <a:rPr lang="en-AU" sz="2400" dirty="0"/>
                        <a:t>  Brent Crude </a:t>
                      </a:r>
                    </a:p>
                    <a:p>
                      <a:pPr algn="ctr"/>
                      <a:r>
                        <a:rPr lang="en-AU" sz="2400" b="1" dirty="0"/>
                        <a:t>Oil  prices </a:t>
                      </a:r>
                    </a:p>
                  </a:txBody>
                  <a:tcPr/>
                </a:tc>
                <a:tc>
                  <a:txBody>
                    <a:bodyPr/>
                    <a:lstStyle/>
                    <a:p>
                      <a:pPr algn="ctr"/>
                      <a:r>
                        <a:rPr lang="en-AU" sz="2000" b="0" i="1" dirty="0">
                          <a:solidFill>
                            <a:srgbClr val="000000"/>
                          </a:solidFill>
                          <a:effectLst/>
                          <a:latin typeface="Arial" panose="020B0604020202020204" pitchFamily="34" charset="0"/>
                          <a:cs typeface="Arial" panose="020B0604020202020204" pitchFamily="34" charset="0"/>
                        </a:rPr>
                        <a:t>“ Oil price peaks at around US$ 145   in Q2 2026 and gradually declines to around US$95 by  June </a:t>
                      </a:r>
                      <a:r>
                        <a:rPr lang="en-AU" sz="2000" i="1" dirty="0">
                          <a:latin typeface="Arial" panose="020B0604020202020204" pitchFamily="34" charset="0"/>
                          <a:cs typeface="Arial" panose="020B0604020202020204" pitchFamily="34" charset="0"/>
                        </a:rPr>
                        <a:t>2028</a:t>
                      </a:r>
                    </a:p>
                  </a:txBody>
                  <a:tcPr/>
                </a:tc>
                <a:tc>
                  <a:txBody>
                    <a:bodyPr/>
                    <a:lstStyle/>
                    <a:p>
                      <a:pPr algn="ct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  oil price peaks at around US$ 145/</a:t>
                      </a:r>
                      <a:r>
                        <a:rPr lang="en-AU" sz="2000" b="0" i="1" kern="1200" baseline="0" dirty="0" err="1">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bbl</a:t>
                      </a: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 in Q2 2026 and gradually declines to around US$90/</a:t>
                      </a:r>
                      <a:r>
                        <a:rPr lang="en-AU" sz="2000" b="0" i="1" kern="1200" baseline="0" dirty="0" err="1">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bbl</a:t>
                      </a: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 ”</a:t>
                      </a:r>
                      <a:endParaRPr lang="en-AU" sz="2000" i="1" baseline="0" dirty="0">
                        <a:latin typeface="Open Sans" panose="020B0606030504020204" pitchFamily="34" charset="0"/>
                        <a:ea typeface="Open Sans Light" panose="020B0306030504020204" pitchFamily="34" charset="0"/>
                        <a:cs typeface="Open Sans Light" panose="020B0306030504020204" pitchFamily="34" charset="0"/>
                      </a:endParaRPr>
                    </a:p>
                  </a:txBody>
                  <a:tcPr/>
                </a:tc>
                <a:extLst>
                  <a:ext uri="{0D108BD9-81ED-4DB2-BD59-A6C34878D82A}">
                    <a16:rowId xmlns:a16="http://schemas.microsoft.com/office/drawing/2014/main" val="2283137909"/>
                  </a:ext>
                </a:extLst>
              </a:tr>
              <a:tr h="1246105">
                <a:tc>
                  <a:txBody>
                    <a:bodyPr/>
                    <a:lstStyle/>
                    <a:p>
                      <a:pPr algn="ctr"/>
                      <a:r>
                        <a:rPr lang="en-AU" sz="2400" dirty="0"/>
                        <a:t>  </a:t>
                      </a:r>
                      <a:r>
                        <a:rPr lang="en-AU" sz="2400" b="1" dirty="0"/>
                        <a:t>Asian Gas prices</a:t>
                      </a:r>
                    </a:p>
                    <a:p>
                      <a:pPr algn="ctr"/>
                      <a:r>
                        <a:rPr lang="en-AU" sz="2000" dirty="0">
                          <a:latin typeface="Arial" panose="020B0604020202020204" pitchFamily="34" charset="0"/>
                          <a:cs typeface="Arial" panose="020B0604020202020204" pitchFamily="34" charset="0"/>
                        </a:rPr>
                        <a:t>Currently  US$ 16.9 </a:t>
                      </a:r>
                    </a:p>
                  </a:txBody>
                  <a:tcPr/>
                </a:tc>
                <a:tc>
                  <a:txBody>
                    <a:bodyPr/>
                    <a:lstStyle/>
                    <a:p>
                      <a:pPr algn="ctr"/>
                      <a:r>
                        <a:rPr lang="en-AU" sz="2000" b="0" i="1" kern="1200" dirty="0">
                          <a:solidFill>
                            <a:schemeClr val="dk1"/>
                          </a:solidFill>
                          <a:effectLst/>
                          <a:latin typeface="+mn-lt"/>
                          <a:ea typeface="+mn-ea"/>
                          <a:cs typeface="+mn-cs"/>
                        </a:rPr>
                        <a:t>LNG price is assumed to reach US$30 MMBtu in Q3 2026 before declining to US$17 MMBtu </a:t>
                      </a:r>
                      <a:endParaRPr lang="en-AU" sz="2000" i="1" dirty="0"/>
                    </a:p>
                  </a:txBody>
                  <a:tcPr/>
                </a:tc>
                <a:tc>
                  <a:txBody>
                    <a:bodyPr/>
                    <a:lstStyle/>
                    <a:p>
                      <a:pPr algn="ct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LNG price is assumed to reach US$30 MMBtu in Q3 2026 before declining to US$16 MMBtu</a:t>
                      </a:r>
                      <a:endParaRPr lang="en-AU" sz="2000" i="1" baseline="0" dirty="0">
                        <a:latin typeface="Open Sans" panose="020B0606030504020204" pitchFamily="34" charset="0"/>
                        <a:ea typeface="Open Sans Light" panose="020B0306030504020204" pitchFamily="34" charset="0"/>
                        <a:cs typeface="Open Sans Light" panose="020B0306030504020204" pitchFamily="34" charset="0"/>
                      </a:endParaRPr>
                    </a:p>
                  </a:txBody>
                  <a:tcPr/>
                </a:tc>
                <a:extLst>
                  <a:ext uri="{0D108BD9-81ED-4DB2-BD59-A6C34878D82A}">
                    <a16:rowId xmlns:a16="http://schemas.microsoft.com/office/drawing/2014/main" val="3591935189"/>
                  </a:ext>
                </a:extLst>
              </a:tr>
              <a:tr h="1148902">
                <a:tc>
                  <a:txBody>
                    <a:bodyPr/>
                    <a:lstStyle/>
                    <a:p>
                      <a:pPr algn="ctr"/>
                      <a:r>
                        <a:rPr lang="en-AU" sz="2400" dirty="0">
                          <a:solidFill>
                            <a:srgbClr val="0000FF"/>
                          </a:solidFill>
                        </a:rPr>
                        <a:t> </a:t>
                      </a:r>
                      <a:r>
                        <a:rPr lang="en-AU" sz="2400" b="1" dirty="0">
                          <a:solidFill>
                            <a:srgbClr val="0000FF"/>
                          </a:solidFill>
                        </a:rPr>
                        <a:t>Australian  GDP </a:t>
                      </a:r>
                    </a:p>
                    <a:p>
                      <a:pPr algn="ctr"/>
                      <a:r>
                        <a:rPr lang="en-AU" sz="2400" b="1" dirty="0">
                          <a:solidFill>
                            <a:srgbClr val="0000FF"/>
                          </a:solidFill>
                        </a:rPr>
                        <a:t>growth impact </a:t>
                      </a:r>
                    </a:p>
                  </a:txBody>
                  <a:tcPr/>
                </a:tc>
                <a:tc>
                  <a:txBody>
                    <a:bodyPr/>
                    <a:lstStyle/>
                    <a:p>
                      <a:pPr algn="ctr"/>
                      <a:r>
                        <a:rPr lang="en-AU" sz="2000" i="1" dirty="0">
                          <a:solidFill>
                            <a:srgbClr val="0000FF"/>
                          </a:solidFill>
                        </a:rPr>
                        <a:t>The level of domestic GDP is around 0.5 per cent lower by mid-2028 than in the baseline forecast.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0000FF"/>
                          </a:solidFill>
                          <a:effectLst/>
                          <a:uLnTx/>
                          <a:uFillTx/>
                          <a:latin typeface="Open Sans" panose="020B0606030504020204" pitchFamily="34" charset="0"/>
                          <a:ea typeface="Open Sans Light" panose="020B0306030504020204" pitchFamily="34" charset="0"/>
                          <a:cs typeface="Open Sans Light" panose="020B0306030504020204" pitchFamily="34" charset="0"/>
                        </a:rPr>
                        <a:t>More than 0.8 % below the baseline forecast and 0.2 % below the first adverse scenario. </a:t>
                      </a:r>
                    </a:p>
                  </a:txBody>
                  <a:tcPr/>
                </a:tc>
                <a:extLst>
                  <a:ext uri="{0D108BD9-81ED-4DB2-BD59-A6C34878D82A}">
                    <a16:rowId xmlns:a16="http://schemas.microsoft.com/office/drawing/2014/main" val="3088673967"/>
                  </a:ext>
                </a:extLst>
              </a:tr>
              <a:tr h="1066317">
                <a:tc>
                  <a:txBody>
                    <a:bodyPr/>
                    <a:lstStyle/>
                    <a:p>
                      <a:pPr algn="ctr"/>
                      <a:r>
                        <a:rPr lang="en-AU" sz="2400" dirty="0"/>
                        <a:t>  </a:t>
                      </a:r>
                      <a:r>
                        <a:rPr lang="en-AU" sz="2400" b="1" dirty="0">
                          <a:solidFill>
                            <a:srgbClr val="FF0000"/>
                          </a:solidFill>
                        </a:rPr>
                        <a:t>Consumer Inflation impact</a:t>
                      </a:r>
                    </a:p>
                  </a:txBody>
                  <a:tcPr/>
                </a:tc>
                <a:tc>
                  <a:txBody>
                    <a:bodyPr/>
                    <a:lstStyle/>
                    <a:p>
                      <a:pPr algn="ctr"/>
                      <a:r>
                        <a:rPr lang="en-AU" sz="2000" b="1" i="1" dirty="0">
                          <a:solidFill>
                            <a:schemeClr val="tx1"/>
                          </a:solidFill>
                        </a:rPr>
                        <a:t>Headline Inflation peaks at 5.2 % in June 2026. Trimmed Mean at 3.9%</a:t>
                      </a:r>
                      <a:endParaRPr lang="en-AU" sz="2000" i="1"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000" b="0" i="1" baseline="0" dirty="0">
                          <a:solidFill>
                            <a:srgbClr val="000000"/>
                          </a:solidFill>
                          <a:effectLst/>
                          <a:latin typeface="Open Sans" panose="020B0606030504020204" pitchFamily="34" charset="0"/>
                          <a:ea typeface="Open Sans Light" panose="020B0306030504020204" pitchFamily="34" charset="0"/>
                          <a:cs typeface="Open Sans Light" panose="020B0306030504020204" pitchFamily="34" charset="0"/>
                        </a:rPr>
                        <a:t>Trimmed mean peaks at 3.9 % in June quarter of 2026</a:t>
                      </a:r>
                      <a:endParaRPr kumimoji="0" lang="en-AU" sz="2000" b="0" i="1" u="none" strike="noStrike" kern="1200" cap="none" spc="0" normalizeH="0" baseline="0" noProof="0" dirty="0">
                        <a:ln>
                          <a:noFill/>
                        </a:ln>
                        <a:solidFill>
                          <a:prstClr val="black"/>
                        </a:solidFill>
                        <a:effectLst/>
                        <a:uLnTx/>
                        <a:uFillTx/>
                        <a:latin typeface="Open Sans" panose="020B0606030504020204" pitchFamily="34" charset="0"/>
                        <a:ea typeface="Open Sans Light" panose="020B0306030504020204" pitchFamily="34" charset="0"/>
                        <a:cs typeface="Open Sans Light" panose="020B0306030504020204" pitchFamily="34" charset="0"/>
                      </a:endParaRPr>
                    </a:p>
                  </a:txBody>
                  <a:tcPr/>
                </a:tc>
                <a:extLst>
                  <a:ext uri="{0D108BD9-81ED-4DB2-BD59-A6C34878D82A}">
                    <a16:rowId xmlns:a16="http://schemas.microsoft.com/office/drawing/2014/main" val="2777451956"/>
                  </a:ext>
                </a:extLst>
              </a:tr>
            </a:tbl>
          </a:graphicData>
        </a:graphic>
      </p:graphicFrame>
      <p:sp>
        <p:nvSpPr>
          <p:cNvPr id="5" name="TextBox 4">
            <a:extLst>
              <a:ext uri="{FF2B5EF4-FFF2-40B4-BE49-F238E27FC236}">
                <a16:creationId xmlns:a16="http://schemas.microsoft.com/office/drawing/2014/main" id="{4FC1E479-2F9A-DD1D-4D79-803ACF77CC88}"/>
              </a:ext>
            </a:extLst>
          </p:cNvPr>
          <p:cNvSpPr txBox="1"/>
          <p:nvPr/>
        </p:nvSpPr>
        <p:spPr>
          <a:xfrm>
            <a:off x="88801" y="158365"/>
            <a:ext cx="1082136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Reserve Bank (RBA) has two “adverse”  scenarios.  </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ADVERSE 1  scenario 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smaller Demand impact </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vs  ADVERSE 2  which sees “</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more impact </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on Aggregate Demand </a:t>
            </a:r>
          </a:p>
        </p:txBody>
      </p:sp>
    </p:spTree>
    <p:extLst>
      <p:ext uri="{BB962C8B-B14F-4D97-AF65-F5344CB8AC3E}">
        <p14:creationId xmlns:p14="http://schemas.microsoft.com/office/powerpoint/2010/main" val="630355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1F58A-460B-529C-F8DA-243D43E44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18968-E85B-4849-EAF6-3F4C2AF729AF}"/>
              </a:ext>
            </a:extLst>
          </p:cNvPr>
          <p:cNvSpPr>
            <a:spLocks noGrp="1"/>
          </p:cNvSpPr>
          <p:nvPr>
            <p:ph type="title"/>
          </p:nvPr>
        </p:nvSpPr>
        <p:spPr>
          <a:xfrm>
            <a:off x="186732" y="333056"/>
            <a:ext cx="10359648" cy="515828"/>
          </a:xfrm>
        </p:spPr>
        <p:txBody>
          <a:bodyPr/>
          <a:lstStyle/>
          <a:p>
            <a:r>
              <a:rPr lang="en-AU" sz="2000" dirty="0"/>
              <a:t>European Central Bank (ECB) raised cash interest rate by 0.25 % in June given the sharp  increase in inflation with the Middle East crisis. </a:t>
            </a:r>
            <a:endParaRPr lang="en-AU" sz="2000" b="0" i="1" dirty="0"/>
          </a:p>
        </p:txBody>
      </p:sp>
      <p:sp>
        <p:nvSpPr>
          <p:cNvPr id="4" name="Slide Number Placeholder 3">
            <a:extLst>
              <a:ext uri="{FF2B5EF4-FFF2-40B4-BE49-F238E27FC236}">
                <a16:creationId xmlns:a16="http://schemas.microsoft.com/office/drawing/2014/main" id="{223CA035-5597-2531-7EB5-098AE93EF72E}"/>
              </a:ext>
            </a:extLst>
          </p:cNvPr>
          <p:cNvSpPr>
            <a:spLocks noGrp="1"/>
          </p:cNvSpPr>
          <p:nvPr>
            <p:ph type="sldNum" sz="quarter" idx="10"/>
          </p:nvPr>
        </p:nvSpPr>
        <p:spPr>
          <a:xfrm>
            <a:off x="11780750" y="6515385"/>
            <a:ext cx="257175" cy="191279"/>
          </a:xfrm>
        </p:spPr>
        <p:txBody>
          <a:bodyPr/>
          <a:lstStyle/>
          <a:p>
            <a:fld id="{124866B3-8C2A-4B94-AF1A-57C3F889C822}" type="slidenum">
              <a:rPr lang="en-AU" smtClean="0"/>
              <a:pPr/>
              <a:t>53</a:t>
            </a:fld>
            <a:endParaRPr lang="en-AU" sz="941" dirty="0"/>
          </a:p>
        </p:txBody>
      </p:sp>
      <p:sp>
        <p:nvSpPr>
          <p:cNvPr id="5" name="TextBox 4">
            <a:extLst>
              <a:ext uri="{FF2B5EF4-FFF2-40B4-BE49-F238E27FC236}">
                <a16:creationId xmlns:a16="http://schemas.microsoft.com/office/drawing/2014/main" id="{EBBD9713-BC94-9A1C-7A32-CCEE52632B74}"/>
              </a:ext>
            </a:extLst>
          </p:cNvPr>
          <p:cNvSpPr txBox="1"/>
          <p:nvPr/>
        </p:nvSpPr>
        <p:spPr>
          <a:xfrm>
            <a:off x="186732" y="1198935"/>
            <a:ext cx="4397143" cy="5416868"/>
          </a:xfrm>
          <a:prstGeom prst="rect">
            <a:avLst/>
          </a:prstGeom>
          <a:noFill/>
        </p:spPr>
        <p:txBody>
          <a:bodyPr wrap="square" rtlCol="0">
            <a:spAutoFit/>
          </a:bodyPr>
          <a:lstStyle/>
          <a:p>
            <a:r>
              <a:rPr lang="en-AU" b="1" dirty="0"/>
              <a:t>ECB  policy statement for July</a:t>
            </a:r>
            <a:r>
              <a:rPr lang="en-AU" dirty="0"/>
              <a:t>:</a:t>
            </a:r>
          </a:p>
          <a:p>
            <a:endParaRPr lang="en-AU" sz="800" b="1" i="1" dirty="0"/>
          </a:p>
          <a:p>
            <a:r>
              <a:rPr lang="en-AU" sz="2000" i="1" dirty="0"/>
              <a:t>“ </a:t>
            </a:r>
            <a:r>
              <a:rPr lang="en-AU" sz="2000" b="1" i="1" dirty="0">
                <a:solidFill>
                  <a:schemeClr val="accent1"/>
                </a:solidFill>
              </a:rPr>
              <a:t>The risks to the inflation outlook are to the upside. </a:t>
            </a:r>
            <a:r>
              <a:rPr lang="en-AU" sz="2000" i="1" dirty="0"/>
              <a:t>The energy shock could intensify further and its effects on other prices and wages could be stronger than currently expected. The longer energy prices stay high, the more likely they are to drive up broader inflation through indirect and second-round effects. </a:t>
            </a:r>
          </a:p>
          <a:p>
            <a:endParaRPr lang="en-AU" sz="2000" i="1" dirty="0"/>
          </a:p>
          <a:p>
            <a:r>
              <a:rPr lang="en-AU" sz="2000" i="1" dirty="0"/>
              <a:t>Ongoing trade tensions could give rise to more fragmented global supply chains, curtail the supply of critical raw materials and worsen capacity constraints in the euro area economy. ”</a:t>
            </a:r>
            <a:endParaRPr lang="en-AU" sz="2000" b="1" i="1" dirty="0"/>
          </a:p>
        </p:txBody>
      </p:sp>
      <p:pic>
        <p:nvPicPr>
          <p:cNvPr id="8" name="Picture 7">
            <a:extLst>
              <a:ext uri="{FF2B5EF4-FFF2-40B4-BE49-F238E27FC236}">
                <a16:creationId xmlns:a16="http://schemas.microsoft.com/office/drawing/2014/main" id="{0CC16AAC-63AA-4E0A-5E2F-283ECC05599D}"/>
              </a:ext>
            </a:extLst>
          </p:cNvPr>
          <p:cNvPicPr>
            <a:picLocks noChangeAspect="1"/>
          </p:cNvPicPr>
          <p:nvPr/>
        </p:nvPicPr>
        <p:blipFill>
          <a:blip r:embed="rId2"/>
          <a:stretch>
            <a:fillRect/>
          </a:stretch>
        </p:blipFill>
        <p:spPr>
          <a:xfrm>
            <a:off x="4900684" y="953749"/>
            <a:ext cx="7104584" cy="5752915"/>
          </a:xfrm>
          <a:prstGeom prst="rect">
            <a:avLst/>
          </a:prstGeom>
        </p:spPr>
      </p:pic>
    </p:spTree>
    <p:extLst>
      <p:ext uri="{BB962C8B-B14F-4D97-AF65-F5344CB8AC3E}">
        <p14:creationId xmlns:p14="http://schemas.microsoft.com/office/powerpoint/2010/main" val="40390180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2C7CC-1563-21CE-D2A0-85C5A49E6D1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43C2F59-EFE6-2AF4-98B4-EEF72AB3EBB7}"/>
              </a:ext>
            </a:extLst>
          </p:cNvPr>
          <p:cNvSpPr>
            <a:spLocks noGrp="1"/>
          </p:cNvSpPr>
          <p:nvPr>
            <p:ph type="subTitle" idx="1"/>
          </p:nvPr>
        </p:nvSpPr>
        <p:spPr>
          <a:xfrm>
            <a:off x="409183" y="245062"/>
            <a:ext cx="9937315" cy="706915"/>
          </a:xfrm>
        </p:spPr>
        <p:txBody>
          <a:bodyPr/>
          <a:lstStyle/>
          <a:p>
            <a:pPr algn="l"/>
            <a:r>
              <a:rPr lang="en-AU" sz="2000" b="1" dirty="0"/>
              <a:t>RBA’s  “ADVERSE SCENARIOS”  has inflation remaining high until next year . </a:t>
            </a:r>
          </a:p>
          <a:p>
            <a:pPr algn="l"/>
            <a:r>
              <a:rPr lang="en-AU" sz="2000" b="1" dirty="0"/>
              <a:t>A </a:t>
            </a:r>
            <a:r>
              <a:rPr lang="en-AU" sz="2000" i="1" dirty="0"/>
              <a:t>slowing Australian economy sees unemployment rise from current 4.3 % towards 5%   </a:t>
            </a:r>
          </a:p>
        </p:txBody>
      </p:sp>
      <p:sp>
        <p:nvSpPr>
          <p:cNvPr id="4" name="Slide Number Placeholder 3">
            <a:extLst>
              <a:ext uri="{FF2B5EF4-FFF2-40B4-BE49-F238E27FC236}">
                <a16:creationId xmlns:a16="http://schemas.microsoft.com/office/drawing/2014/main" id="{7AB7693C-574E-0B95-C976-1BE1DDE17FA4}"/>
              </a:ext>
            </a:extLst>
          </p:cNvPr>
          <p:cNvSpPr>
            <a:spLocks noGrp="1"/>
          </p:cNvSpPr>
          <p:nvPr>
            <p:ph type="sldNum" sz="quarter" idx="12"/>
          </p:nvPr>
        </p:nvSpPr>
        <p:spPr/>
        <p:txBody>
          <a:bodyPr/>
          <a:lstStyle/>
          <a:p>
            <a:fld id="{82422295-F561-4526-92C1-B978D02BB619}" type="slidenum">
              <a:rPr lang="en-AU" smtClean="0"/>
              <a:t>54</a:t>
            </a:fld>
            <a:endParaRPr lang="en-AU" dirty="0"/>
          </a:p>
        </p:txBody>
      </p:sp>
      <p:pic>
        <p:nvPicPr>
          <p:cNvPr id="6" name="Picture 5">
            <a:extLst>
              <a:ext uri="{FF2B5EF4-FFF2-40B4-BE49-F238E27FC236}">
                <a16:creationId xmlns:a16="http://schemas.microsoft.com/office/drawing/2014/main" id="{E9259E10-A283-841F-8C71-2B5A22F3F686}"/>
              </a:ext>
            </a:extLst>
          </p:cNvPr>
          <p:cNvPicPr>
            <a:picLocks noChangeAspect="1"/>
          </p:cNvPicPr>
          <p:nvPr/>
        </p:nvPicPr>
        <p:blipFill>
          <a:blip r:embed="rId2"/>
          <a:stretch>
            <a:fillRect/>
          </a:stretch>
        </p:blipFill>
        <p:spPr>
          <a:xfrm>
            <a:off x="1089764" y="1084749"/>
            <a:ext cx="9594937" cy="5610856"/>
          </a:xfrm>
          <a:prstGeom prst="rect">
            <a:avLst/>
          </a:prstGeom>
        </p:spPr>
      </p:pic>
      <p:sp>
        <p:nvSpPr>
          <p:cNvPr id="8" name="Arrow: Curved Down 7">
            <a:extLst>
              <a:ext uri="{FF2B5EF4-FFF2-40B4-BE49-F238E27FC236}">
                <a16:creationId xmlns:a16="http://schemas.microsoft.com/office/drawing/2014/main" id="{5D8366DF-F547-C77F-2551-4279A0B4C8AA}"/>
              </a:ext>
            </a:extLst>
          </p:cNvPr>
          <p:cNvSpPr/>
          <p:nvPr/>
        </p:nvSpPr>
        <p:spPr>
          <a:xfrm>
            <a:off x="3419604" y="2066795"/>
            <a:ext cx="1741119" cy="939452"/>
          </a:xfrm>
          <a:prstGeom prst="curvedDownArrow">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13240983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3348-1D95-09DF-21D3-225F68D31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0EA4D-A276-26E5-711F-29C05F2F46C3}"/>
              </a:ext>
            </a:extLst>
          </p:cNvPr>
          <p:cNvSpPr>
            <a:spLocks noGrp="1"/>
          </p:cNvSpPr>
          <p:nvPr>
            <p:ph type="title"/>
          </p:nvPr>
        </p:nvSpPr>
        <p:spPr>
          <a:xfrm>
            <a:off x="421347" y="329620"/>
            <a:ext cx="10126910" cy="704523"/>
          </a:xfrm>
        </p:spPr>
        <p:txBody>
          <a:bodyPr/>
          <a:lstStyle/>
          <a:p>
            <a:r>
              <a:rPr lang="en-AU" sz="2400" b="1" dirty="0">
                <a:latin typeface="Arial" panose="020B0604020202020204" pitchFamily="34" charset="0"/>
                <a:cs typeface="Arial" panose="020B0604020202020204" pitchFamily="34" charset="0"/>
              </a:rPr>
              <a:t>RBA’s reasoning on   “</a:t>
            </a:r>
            <a:r>
              <a:rPr lang="en-AU" sz="2400" b="1" i="1" dirty="0">
                <a:solidFill>
                  <a:srgbClr val="0033CC"/>
                </a:solidFill>
                <a:latin typeface="Arial" panose="020B0604020202020204" pitchFamily="34" charset="0"/>
                <a:cs typeface="Arial" panose="020B0604020202020204" pitchFamily="34" charset="0"/>
              </a:rPr>
              <a:t>greater capacity pressures</a:t>
            </a:r>
            <a:r>
              <a:rPr lang="en-AU" sz="2400" b="1" dirty="0">
                <a:latin typeface="Arial" panose="020B0604020202020204" pitchFamily="34" charset="0"/>
                <a:cs typeface="Arial" panose="020B0604020202020204" pitchFamily="34" charset="0"/>
              </a:rPr>
              <a:t>” … </a:t>
            </a:r>
          </a:p>
        </p:txBody>
      </p:sp>
      <p:pic>
        <p:nvPicPr>
          <p:cNvPr id="5" name="Picture 4">
            <a:extLst>
              <a:ext uri="{FF2B5EF4-FFF2-40B4-BE49-F238E27FC236}">
                <a16:creationId xmlns:a16="http://schemas.microsoft.com/office/drawing/2014/main" id="{58F04A5D-F950-65A8-D607-BD5AF50D9709}"/>
              </a:ext>
            </a:extLst>
          </p:cNvPr>
          <p:cNvPicPr>
            <a:picLocks noChangeAspect="1"/>
          </p:cNvPicPr>
          <p:nvPr/>
        </p:nvPicPr>
        <p:blipFill>
          <a:blip r:embed="rId3"/>
          <a:stretch>
            <a:fillRect/>
          </a:stretch>
        </p:blipFill>
        <p:spPr>
          <a:xfrm>
            <a:off x="1458685" y="925286"/>
            <a:ext cx="8512629" cy="5725886"/>
          </a:xfrm>
          <a:prstGeom prst="rect">
            <a:avLst/>
          </a:prstGeom>
        </p:spPr>
      </p:pic>
      <p:sp>
        <p:nvSpPr>
          <p:cNvPr id="6" name="TextBox 5">
            <a:extLst>
              <a:ext uri="{FF2B5EF4-FFF2-40B4-BE49-F238E27FC236}">
                <a16:creationId xmlns:a16="http://schemas.microsoft.com/office/drawing/2014/main" id="{804F34FB-3538-20F4-3526-2ABDF17C7846}"/>
              </a:ext>
            </a:extLst>
          </p:cNvPr>
          <p:cNvSpPr txBox="1"/>
          <p:nvPr/>
        </p:nvSpPr>
        <p:spPr>
          <a:xfrm>
            <a:off x="8360228" y="2721114"/>
            <a:ext cx="1099457" cy="707886"/>
          </a:xfrm>
          <a:prstGeom prst="rect">
            <a:avLst/>
          </a:prstGeom>
          <a:noFill/>
        </p:spPr>
        <p:txBody>
          <a:bodyPr wrap="square" rtlCol="0">
            <a:spAutoFit/>
          </a:bodyPr>
          <a:lstStyle/>
          <a:p>
            <a:r>
              <a:rPr lang="en-AU" sz="2000" b="1" dirty="0">
                <a:solidFill>
                  <a:srgbClr val="0000FF"/>
                </a:solidFill>
              </a:rPr>
              <a:t>81.9 %</a:t>
            </a:r>
          </a:p>
          <a:p>
            <a:r>
              <a:rPr lang="en-AU" sz="2000" b="1" dirty="0">
                <a:solidFill>
                  <a:srgbClr val="669900"/>
                </a:solidFill>
              </a:rPr>
              <a:t>4.3 %</a:t>
            </a:r>
          </a:p>
        </p:txBody>
      </p:sp>
      <p:sp>
        <p:nvSpPr>
          <p:cNvPr id="7" name="TextBox 6">
            <a:extLst>
              <a:ext uri="{FF2B5EF4-FFF2-40B4-BE49-F238E27FC236}">
                <a16:creationId xmlns:a16="http://schemas.microsoft.com/office/drawing/2014/main" id="{D19BF3D0-64BB-3634-3DCC-6FED2A31D805}"/>
              </a:ext>
            </a:extLst>
          </p:cNvPr>
          <p:cNvSpPr txBox="1"/>
          <p:nvPr/>
        </p:nvSpPr>
        <p:spPr>
          <a:xfrm>
            <a:off x="9971314" y="1289952"/>
            <a:ext cx="2024743" cy="3139321"/>
          </a:xfrm>
          <a:prstGeom prst="rect">
            <a:avLst/>
          </a:prstGeom>
          <a:noFill/>
        </p:spPr>
        <p:txBody>
          <a:bodyPr wrap="square" rtlCol="0">
            <a:spAutoFit/>
          </a:bodyPr>
          <a:lstStyle/>
          <a:p>
            <a:pPr algn="ctr"/>
            <a:r>
              <a:rPr lang="en-AU" b="1" dirty="0"/>
              <a:t>Actually, there has been only  marginal changes  in capacity pressures</a:t>
            </a:r>
          </a:p>
          <a:p>
            <a:pPr algn="ctr"/>
            <a:r>
              <a:rPr lang="en-AU" b="1" dirty="0"/>
              <a:t>recently  as seen in the </a:t>
            </a:r>
            <a:r>
              <a:rPr lang="en-AU" b="1" dirty="0">
                <a:solidFill>
                  <a:srgbClr val="0000FF"/>
                </a:solidFill>
              </a:rPr>
              <a:t>NAB Business survey </a:t>
            </a:r>
            <a:r>
              <a:rPr lang="en-AU" b="1" dirty="0"/>
              <a:t>and the </a:t>
            </a:r>
            <a:r>
              <a:rPr lang="en-AU" b="1" dirty="0">
                <a:solidFill>
                  <a:srgbClr val="669900"/>
                </a:solidFill>
              </a:rPr>
              <a:t>jobless rate of 4.3 %</a:t>
            </a:r>
          </a:p>
        </p:txBody>
      </p:sp>
      <p:sp>
        <p:nvSpPr>
          <p:cNvPr id="3" name="TextBox 2">
            <a:extLst>
              <a:ext uri="{FF2B5EF4-FFF2-40B4-BE49-F238E27FC236}">
                <a16:creationId xmlns:a16="http://schemas.microsoft.com/office/drawing/2014/main" id="{267A55E7-9BF5-4A13-99B9-F30668808D5C}"/>
              </a:ext>
            </a:extLst>
          </p:cNvPr>
          <p:cNvSpPr txBox="1"/>
          <p:nvPr/>
        </p:nvSpPr>
        <p:spPr>
          <a:xfrm>
            <a:off x="195943" y="1797784"/>
            <a:ext cx="1262742" cy="2862322"/>
          </a:xfrm>
          <a:prstGeom prst="rect">
            <a:avLst/>
          </a:prstGeom>
          <a:noFill/>
        </p:spPr>
        <p:txBody>
          <a:bodyPr wrap="square" rtlCol="0">
            <a:spAutoFit/>
          </a:bodyPr>
          <a:lstStyle/>
          <a:p>
            <a:pPr algn="ctr"/>
            <a:r>
              <a:rPr lang="en-AU" i="1" dirty="0"/>
              <a:t>20 year average to Dec 2025</a:t>
            </a:r>
          </a:p>
          <a:p>
            <a:pPr algn="ctr"/>
            <a:endParaRPr lang="en-AU" sz="800" dirty="0"/>
          </a:p>
          <a:p>
            <a:pPr algn="ctr"/>
            <a:r>
              <a:rPr lang="en-AU" dirty="0"/>
              <a:t>NAB</a:t>
            </a:r>
          </a:p>
          <a:p>
            <a:pPr algn="ctr"/>
            <a:r>
              <a:rPr lang="en-AU" dirty="0"/>
              <a:t>capacity</a:t>
            </a:r>
          </a:p>
          <a:p>
            <a:pPr algn="ctr"/>
            <a:r>
              <a:rPr lang="en-AU" b="1" dirty="0">
                <a:solidFill>
                  <a:srgbClr val="0000FF"/>
                </a:solidFill>
              </a:rPr>
              <a:t>81.6</a:t>
            </a:r>
          </a:p>
          <a:p>
            <a:pPr algn="ctr"/>
            <a:endParaRPr lang="en-AU" sz="1000" dirty="0"/>
          </a:p>
          <a:p>
            <a:pPr algn="ctr"/>
            <a:r>
              <a:rPr lang="en-AU" b="1" dirty="0">
                <a:solidFill>
                  <a:srgbClr val="669900"/>
                </a:solidFill>
              </a:rPr>
              <a:t>5.1%</a:t>
            </a:r>
          </a:p>
          <a:p>
            <a:pPr algn="ctr"/>
            <a:r>
              <a:rPr lang="en-AU" dirty="0"/>
              <a:t>Jobless</a:t>
            </a:r>
          </a:p>
          <a:p>
            <a:pPr algn="ctr"/>
            <a:r>
              <a:rPr lang="en-AU" dirty="0"/>
              <a:t>rate</a:t>
            </a:r>
          </a:p>
        </p:txBody>
      </p:sp>
      <p:cxnSp>
        <p:nvCxnSpPr>
          <p:cNvPr id="8" name="Straight Connector 7">
            <a:extLst>
              <a:ext uri="{FF2B5EF4-FFF2-40B4-BE49-F238E27FC236}">
                <a16:creationId xmlns:a16="http://schemas.microsoft.com/office/drawing/2014/main" id="{2D7799A1-0585-D1F2-CAFF-5C62D8720178}"/>
              </a:ext>
            </a:extLst>
          </p:cNvPr>
          <p:cNvCxnSpPr>
            <a:cxnSpLocks/>
          </p:cNvCxnSpPr>
          <p:nvPr/>
        </p:nvCxnSpPr>
        <p:spPr>
          <a:xfrm>
            <a:off x="1230086" y="3320143"/>
            <a:ext cx="6487885"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42D29CB-3A5F-F660-5AEC-220A83DDED4B}"/>
              </a:ext>
            </a:extLst>
          </p:cNvPr>
          <p:cNvCxnSpPr>
            <a:cxnSpLocks/>
          </p:cNvCxnSpPr>
          <p:nvPr/>
        </p:nvCxnSpPr>
        <p:spPr>
          <a:xfrm>
            <a:off x="1328057" y="3984171"/>
            <a:ext cx="6564086" cy="0"/>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C910492-CE3F-5303-5A1F-85DB41062DC6}"/>
              </a:ext>
            </a:extLst>
          </p:cNvPr>
          <p:cNvSpPr txBox="1"/>
          <p:nvPr/>
        </p:nvSpPr>
        <p:spPr>
          <a:xfrm>
            <a:off x="6096000" y="4300835"/>
            <a:ext cx="3004457" cy="923330"/>
          </a:xfrm>
          <a:prstGeom prst="rect">
            <a:avLst/>
          </a:prstGeom>
          <a:noFill/>
        </p:spPr>
        <p:txBody>
          <a:bodyPr wrap="square" rtlCol="0">
            <a:spAutoFit/>
          </a:bodyPr>
          <a:lstStyle/>
          <a:p>
            <a:r>
              <a:rPr lang="en-AU" i="1" dirty="0"/>
              <a:t>Rising capacity utilisation and falling unemployment suggest inflation pressures</a:t>
            </a:r>
          </a:p>
        </p:txBody>
      </p:sp>
      <p:cxnSp>
        <p:nvCxnSpPr>
          <p:cNvPr id="21" name="Straight Arrow Connector 20">
            <a:extLst>
              <a:ext uri="{FF2B5EF4-FFF2-40B4-BE49-F238E27FC236}">
                <a16:creationId xmlns:a16="http://schemas.microsoft.com/office/drawing/2014/main" id="{9A7B7361-5038-F98F-7CBB-4A5157FCFA0A}"/>
              </a:ext>
            </a:extLst>
          </p:cNvPr>
          <p:cNvCxnSpPr/>
          <p:nvPr/>
        </p:nvCxnSpPr>
        <p:spPr>
          <a:xfrm flipV="1">
            <a:off x="5976257" y="4419600"/>
            <a:ext cx="0" cy="563671"/>
          </a:xfrm>
          <a:prstGeom prst="straightConnector1">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8393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E9C7E-AA88-AA79-A825-1D3D69AA5E4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43A28B9-7622-D787-B953-6F14D413C856}"/>
              </a:ext>
            </a:extLst>
          </p:cNvPr>
          <p:cNvSpPr>
            <a:spLocks noGrp="1" noChangeArrowheads="1"/>
          </p:cNvSpPr>
          <p:nvPr>
            <p:ph type="title"/>
          </p:nvPr>
        </p:nvSpPr>
        <p:spPr>
          <a:xfrm>
            <a:off x="204992" y="256131"/>
            <a:ext cx="10528322" cy="592955"/>
          </a:xfrm>
        </p:spPr>
        <p:txBody>
          <a:bodyPr/>
          <a:lstStyle/>
          <a:p>
            <a:r>
              <a:rPr lang="en-AU" altLang="en-US" sz="2000" dirty="0">
                <a:solidFill>
                  <a:schemeClr val="tx1"/>
                </a:solidFill>
                <a:latin typeface="+mn-lt"/>
              </a:rPr>
              <a:t>RBA’s assessment is that  “</a:t>
            </a:r>
            <a:r>
              <a:rPr lang="en-AU" altLang="en-US" sz="2000" i="1" dirty="0">
                <a:solidFill>
                  <a:schemeClr val="tx1"/>
                </a:solidFill>
                <a:latin typeface="+mn-lt"/>
              </a:rPr>
              <a:t>most of the labour market indicators we monitor remain tighter than their estimated trend levels”.   </a:t>
            </a:r>
            <a:endParaRPr lang="en-AU" altLang="en-US" sz="2000" b="0" i="1" dirty="0">
              <a:solidFill>
                <a:schemeClr val="tx1"/>
              </a:solidFill>
              <a:latin typeface="+mn-lt"/>
            </a:endParaRPr>
          </a:p>
        </p:txBody>
      </p:sp>
      <p:sp>
        <p:nvSpPr>
          <p:cNvPr id="13" name="Slide Number Placeholder 4">
            <a:extLst>
              <a:ext uri="{FF2B5EF4-FFF2-40B4-BE49-F238E27FC236}">
                <a16:creationId xmlns:a16="http://schemas.microsoft.com/office/drawing/2014/main" id="{8AD20F14-37E5-C08A-125D-589675574FFC}"/>
              </a:ext>
            </a:extLst>
          </p:cNvPr>
          <p:cNvSpPr>
            <a:spLocks noGrp="1"/>
          </p:cNvSpPr>
          <p:nvPr>
            <p:ph type="sldNum" sz="quarter" idx="10"/>
          </p:nvPr>
        </p:nvSpPr>
        <p:spPr>
          <a:xfrm>
            <a:off x="11757850" y="6563830"/>
            <a:ext cx="371150" cy="261085"/>
          </a:xfrm>
          <a:noFill/>
          <a:ln w="9525">
            <a:noFill/>
            <a:miter lim="800000"/>
            <a:headEnd/>
            <a:tailEnd/>
          </a:ln>
          <a:effectLst/>
        </p:spPr>
        <p:txBody>
          <a:bodyPr vert="horz" wrap="square" lIns="84002" tIns="42000" rIns="84002" bIns="42000"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95E5C-55F7-4FB7-9CFC-7374D1E73381}" type="slidenum">
              <a:rPr kumimoji="0" lang="en-AU" altLang="en-US" sz="943" b="0"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AU" altLang="en-US" sz="943"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4BC9B2C9-2E65-7509-0A59-18C088E07559}"/>
              </a:ext>
            </a:extLst>
          </p:cNvPr>
          <p:cNvSpPr txBox="1"/>
          <p:nvPr/>
        </p:nvSpPr>
        <p:spPr>
          <a:xfrm>
            <a:off x="3810128" y="4147417"/>
            <a:ext cx="1175591" cy="5949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33" b="0" i="0" u="none" strike="noStrike" kern="1200" cap="none" spc="0" normalizeH="0" baseline="0" noProof="0" dirty="0">
                <a:ln>
                  <a:noFill/>
                </a:ln>
                <a:solidFill>
                  <a:prstClr val="white"/>
                </a:solidFill>
                <a:effectLst/>
                <a:uLnTx/>
                <a:uFillTx/>
                <a:latin typeface="Arial" panose="020B0604020202020204"/>
                <a:ea typeface="+mn-ea"/>
                <a:cs typeface="+mn-cs"/>
              </a:rPr>
              <a:t>Mortgage Securities</a:t>
            </a:r>
          </a:p>
        </p:txBody>
      </p:sp>
      <p:pic>
        <p:nvPicPr>
          <p:cNvPr id="3" name="Picture 2">
            <a:extLst>
              <a:ext uri="{FF2B5EF4-FFF2-40B4-BE49-F238E27FC236}">
                <a16:creationId xmlns:a16="http://schemas.microsoft.com/office/drawing/2014/main" id="{ACE52C46-852C-4206-10D1-02116B182124}"/>
              </a:ext>
            </a:extLst>
          </p:cNvPr>
          <p:cNvPicPr>
            <a:picLocks noChangeAspect="1"/>
          </p:cNvPicPr>
          <p:nvPr/>
        </p:nvPicPr>
        <p:blipFill>
          <a:blip r:embed="rId3"/>
          <a:stretch>
            <a:fillRect/>
          </a:stretch>
        </p:blipFill>
        <p:spPr>
          <a:xfrm>
            <a:off x="609600" y="1095033"/>
            <a:ext cx="10787743" cy="5599339"/>
          </a:xfrm>
          <a:prstGeom prst="rect">
            <a:avLst/>
          </a:prstGeom>
        </p:spPr>
      </p:pic>
    </p:spTree>
    <p:extLst>
      <p:ext uri="{BB962C8B-B14F-4D97-AF65-F5344CB8AC3E}">
        <p14:creationId xmlns:p14="http://schemas.microsoft.com/office/powerpoint/2010/main" val="36875176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71D3E-6F11-550B-B65C-F7EC59FD7DF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DBFBAC-8732-F8BF-0FD3-4793988EE1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75EAF05-B6F1-7A70-40E5-6A61B3CA99C7}"/>
              </a:ext>
            </a:extLst>
          </p:cNvPr>
          <p:cNvSpPr>
            <a:spLocks noGrp="1"/>
          </p:cNvSpPr>
          <p:nvPr>
            <p:ph type="title"/>
          </p:nvPr>
        </p:nvSpPr>
        <p:spPr>
          <a:xfrm>
            <a:off x="326571" y="382383"/>
            <a:ext cx="10152430" cy="727960"/>
          </a:xfrm>
        </p:spPr>
        <p:txBody>
          <a:bodyPr/>
          <a:lstStyle/>
          <a:p>
            <a:r>
              <a:rPr lang="en-AU" sz="2000" dirty="0"/>
              <a:t>Australia’s Financial Conditions are still “</a:t>
            </a:r>
            <a:r>
              <a:rPr lang="en-AU" sz="2000" i="1" dirty="0"/>
              <a:t>restrictive</a:t>
            </a:r>
            <a:r>
              <a:rPr lang="en-AU" sz="2000" dirty="0"/>
              <a:t>”  </a:t>
            </a:r>
            <a:r>
              <a:rPr lang="en-AU" sz="2000" b="0" dirty="0"/>
              <a:t>judging by a simple version of the RBA’s measures and methodology.  </a:t>
            </a:r>
          </a:p>
        </p:txBody>
      </p:sp>
      <p:sp>
        <p:nvSpPr>
          <p:cNvPr id="5" name="TextBox 4">
            <a:extLst>
              <a:ext uri="{FF2B5EF4-FFF2-40B4-BE49-F238E27FC236}">
                <a16:creationId xmlns:a16="http://schemas.microsoft.com/office/drawing/2014/main" id="{F84A23A9-A84D-0D32-AF1D-6D1C9707B90D}"/>
              </a:ext>
            </a:extLst>
          </p:cNvPr>
          <p:cNvSpPr txBox="1"/>
          <p:nvPr/>
        </p:nvSpPr>
        <p:spPr>
          <a:xfrm>
            <a:off x="163286" y="5095167"/>
            <a:ext cx="2579914" cy="1600438"/>
          </a:xfrm>
          <a:prstGeom prst="rect">
            <a:avLst/>
          </a:prstGeom>
          <a:noFill/>
          <a:ln w="254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1" u="none" strike="noStrike" kern="1200" cap="none" spc="0" normalizeH="0" baseline="0" noProof="0" dirty="0">
                <a:ln>
                  <a:noFill/>
                </a:ln>
                <a:solidFill>
                  <a:srgbClr val="D86018"/>
                </a:solidFill>
                <a:effectLst/>
                <a:uLnTx/>
                <a:uFillTx/>
                <a:latin typeface="Arial" panose="020B0604020202020204"/>
                <a:ea typeface="+mn-ea"/>
                <a:cs typeface="+mn-cs"/>
              </a:rPr>
              <a:t>This simple FCI version </a:t>
            </a:r>
            <a:r>
              <a:rPr kumimoji="0" lang="en-AU" sz="1400" b="0" i="1" u="none" strike="noStrike" kern="1200" cap="none" spc="0" normalizeH="0" baseline="0" noProof="0" dirty="0">
                <a:ln>
                  <a:noFill/>
                </a:ln>
                <a:solidFill>
                  <a:prstClr val="black"/>
                </a:solidFill>
                <a:effectLst/>
                <a:uLnTx/>
                <a:uFillTx/>
                <a:latin typeface="Arial" panose="020B0604020202020204"/>
                <a:ea typeface="+mn-ea"/>
                <a:cs typeface="+mn-cs"/>
              </a:rPr>
              <a:t>takes 9 out of the 10 suggested RBA measures to calculate   Z scores for  the period 2009-2023.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1" u="none" strike="noStrike" kern="1200" cap="none" spc="0" normalizeH="0" baseline="0" noProof="0" dirty="0">
                <a:ln>
                  <a:noFill/>
                </a:ln>
                <a:solidFill>
                  <a:prstClr val="black"/>
                </a:solidFill>
                <a:effectLst/>
                <a:uLnTx/>
                <a:uFillTx/>
                <a:latin typeface="Arial" panose="020B0604020202020204"/>
                <a:ea typeface="+mn-ea"/>
                <a:cs typeface="+mn-cs"/>
              </a:rPr>
              <a:t>Excluded is the Business Interest Cover ratio</a:t>
            </a:r>
          </a:p>
        </p:txBody>
      </p:sp>
      <p:sp>
        <p:nvSpPr>
          <p:cNvPr id="9" name="TextBox 8">
            <a:extLst>
              <a:ext uri="{FF2B5EF4-FFF2-40B4-BE49-F238E27FC236}">
                <a16:creationId xmlns:a16="http://schemas.microsoft.com/office/drawing/2014/main" id="{1F9CC8D8-915A-1F67-1FB2-A55B9A1E9D17}"/>
              </a:ext>
            </a:extLst>
          </p:cNvPr>
          <p:cNvSpPr txBox="1"/>
          <p:nvPr/>
        </p:nvSpPr>
        <p:spPr>
          <a:xfrm>
            <a:off x="97971" y="1486928"/>
            <a:ext cx="2492829" cy="35702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RBA  Dr Chris Kent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“We can also assess financial conditions by examining a broad set of indicators that complement the signals we take from the real economy.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ABA Banking Conference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Melbourne – 26 June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0592EDDF-3857-87CB-D368-49E4A1585F81}"/>
              </a:ext>
            </a:extLst>
          </p:cNvPr>
          <p:cNvPicPr>
            <a:picLocks noChangeAspect="1"/>
          </p:cNvPicPr>
          <p:nvPr/>
        </p:nvPicPr>
        <p:blipFill>
          <a:blip r:embed="rId2"/>
          <a:stretch>
            <a:fillRect/>
          </a:stretch>
        </p:blipFill>
        <p:spPr>
          <a:xfrm>
            <a:off x="2852057" y="1110343"/>
            <a:ext cx="9013371" cy="5585262"/>
          </a:xfrm>
          <a:prstGeom prst="rect">
            <a:avLst/>
          </a:prstGeom>
        </p:spPr>
      </p:pic>
      <p:cxnSp>
        <p:nvCxnSpPr>
          <p:cNvPr id="6" name="Straight Arrow Connector 5">
            <a:extLst>
              <a:ext uri="{FF2B5EF4-FFF2-40B4-BE49-F238E27FC236}">
                <a16:creationId xmlns:a16="http://schemas.microsoft.com/office/drawing/2014/main" id="{693A740E-C7B6-E857-7B12-F6FF6C4441D2}"/>
              </a:ext>
            </a:extLst>
          </p:cNvPr>
          <p:cNvCxnSpPr>
            <a:cxnSpLocks/>
          </p:cNvCxnSpPr>
          <p:nvPr/>
        </p:nvCxnSpPr>
        <p:spPr>
          <a:xfrm flipV="1">
            <a:off x="10101943" y="2645229"/>
            <a:ext cx="206828" cy="626803"/>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89255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F1D85-0016-32EC-BF5D-0E2AD57DC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D747C-F351-1BCA-0E1A-3E1103E9ABF1}"/>
              </a:ext>
            </a:extLst>
          </p:cNvPr>
          <p:cNvSpPr>
            <a:spLocks noGrp="1"/>
          </p:cNvSpPr>
          <p:nvPr>
            <p:ph type="title"/>
          </p:nvPr>
        </p:nvSpPr>
        <p:spPr>
          <a:xfrm>
            <a:off x="152400" y="382383"/>
            <a:ext cx="10326601" cy="516637"/>
          </a:xfrm>
        </p:spPr>
        <p:txBody>
          <a:bodyPr/>
          <a:lstStyle/>
          <a:p>
            <a:r>
              <a:rPr lang="en-AU" sz="2000" dirty="0"/>
              <a:t>Higher mortgage interest rates are squeezing borrowers</a:t>
            </a:r>
          </a:p>
        </p:txBody>
      </p:sp>
      <p:sp>
        <p:nvSpPr>
          <p:cNvPr id="4" name="Slide Number Placeholder 3">
            <a:extLst>
              <a:ext uri="{FF2B5EF4-FFF2-40B4-BE49-F238E27FC236}">
                <a16:creationId xmlns:a16="http://schemas.microsoft.com/office/drawing/2014/main" id="{BE379F4B-F144-C5D9-4B19-8610564BAF3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4" name="Content Placeholder 13">
            <a:extLst>
              <a:ext uri="{FF2B5EF4-FFF2-40B4-BE49-F238E27FC236}">
                <a16:creationId xmlns:a16="http://schemas.microsoft.com/office/drawing/2014/main" id="{E3CDE68A-4B02-ACEF-F5AC-45DBD00F8CEE}"/>
              </a:ext>
            </a:extLst>
          </p:cNvPr>
          <p:cNvPicPr>
            <a:picLocks noGrp="1" noChangeAspect="1"/>
          </p:cNvPicPr>
          <p:nvPr>
            <p:ph idx="1"/>
          </p:nvPr>
        </p:nvPicPr>
        <p:blipFill>
          <a:blip r:embed="rId2"/>
          <a:stretch>
            <a:fillRect/>
          </a:stretch>
        </p:blipFill>
        <p:spPr>
          <a:xfrm>
            <a:off x="1970313" y="899020"/>
            <a:ext cx="7968343" cy="5796585"/>
          </a:xfrm>
          <a:prstGeom prst="rect">
            <a:avLst/>
          </a:prstGeom>
        </p:spPr>
      </p:pic>
      <p:sp>
        <p:nvSpPr>
          <p:cNvPr id="15" name="TextBox 14">
            <a:extLst>
              <a:ext uri="{FF2B5EF4-FFF2-40B4-BE49-F238E27FC236}">
                <a16:creationId xmlns:a16="http://schemas.microsoft.com/office/drawing/2014/main" id="{87CEBCBA-576D-7FDB-8D5B-F26BECA014F6}"/>
              </a:ext>
            </a:extLst>
          </p:cNvPr>
          <p:cNvSpPr txBox="1"/>
          <p:nvPr/>
        </p:nvSpPr>
        <p:spPr>
          <a:xfrm>
            <a:off x="8458200" y="2852057"/>
            <a:ext cx="8599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7030A0"/>
                </a:solidFill>
                <a:effectLst/>
                <a:uLnTx/>
                <a:uFillTx/>
                <a:latin typeface="Arial" panose="020B0604020202020204"/>
                <a:ea typeface="+mn-ea"/>
                <a:cs typeface="+mn-cs"/>
              </a:rPr>
              <a:t>6.6 %</a:t>
            </a:r>
          </a:p>
        </p:txBody>
      </p:sp>
    </p:spTree>
    <p:extLst>
      <p:ext uri="{BB962C8B-B14F-4D97-AF65-F5344CB8AC3E}">
        <p14:creationId xmlns:p14="http://schemas.microsoft.com/office/powerpoint/2010/main" val="14837846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18CF1-31B3-18F0-1749-695081FCFC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593FA-849F-1A0E-2435-EB142C343A33}"/>
              </a:ext>
            </a:extLst>
          </p:cNvPr>
          <p:cNvSpPr>
            <a:spLocks noGrp="1"/>
          </p:cNvSpPr>
          <p:nvPr>
            <p:ph type="title"/>
          </p:nvPr>
        </p:nvSpPr>
        <p:spPr>
          <a:xfrm>
            <a:off x="283029" y="382383"/>
            <a:ext cx="10195972" cy="516637"/>
          </a:xfrm>
        </p:spPr>
        <p:txBody>
          <a:bodyPr/>
          <a:lstStyle/>
          <a:p>
            <a:r>
              <a:rPr lang="en-AU" sz="2000" dirty="0"/>
              <a:t>Given three RBA interest rate rises this year,  mortgage borrowers are back to paying nearly </a:t>
            </a:r>
            <a:r>
              <a:rPr lang="en-AU" sz="2000" dirty="0">
                <a:solidFill>
                  <a:srgbClr val="FF0000"/>
                </a:solidFill>
              </a:rPr>
              <a:t>10% of their disposable income </a:t>
            </a:r>
            <a:r>
              <a:rPr lang="en-AU" sz="2000" dirty="0"/>
              <a:t>in interest payments</a:t>
            </a:r>
          </a:p>
        </p:txBody>
      </p:sp>
      <p:pic>
        <p:nvPicPr>
          <p:cNvPr id="6" name="Content Placeholder 5">
            <a:extLst>
              <a:ext uri="{FF2B5EF4-FFF2-40B4-BE49-F238E27FC236}">
                <a16:creationId xmlns:a16="http://schemas.microsoft.com/office/drawing/2014/main" id="{2E92F78C-883A-A961-ABC7-0ED5C4751A17}"/>
              </a:ext>
            </a:extLst>
          </p:cNvPr>
          <p:cNvPicPr>
            <a:picLocks noGrp="1" noChangeAspect="1"/>
          </p:cNvPicPr>
          <p:nvPr>
            <p:ph idx="1"/>
          </p:nvPr>
        </p:nvPicPr>
        <p:blipFill>
          <a:blip r:embed="rId2"/>
          <a:stretch>
            <a:fillRect/>
          </a:stretch>
        </p:blipFill>
        <p:spPr>
          <a:xfrm>
            <a:off x="1839684" y="990601"/>
            <a:ext cx="8040601" cy="5705004"/>
          </a:xfrm>
          <a:prstGeom prst="rect">
            <a:avLst/>
          </a:prstGeom>
        </p:spPr>
      </p:pic>
      <p:sp>
        <p:nvSpPr>
          <p:cNvPr id="4" name="Slide Number Placeholder 3">
            <a:extLst>
              <a:ext uri="{FF2B5EF4-FFF2-40B4-BE49-F238E27FC236}">
                <a16:creationId xmlns:a16="http://schemas.microsoft.com/office/drawing/2014/main" id="{0472581E-B385-F97C-A177-183122ECBE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57263CF2-EDC2-00C8-AD74-92422A4DB577}"/>
              </a:ext>
            </a:extLst>
          </p:cNvPr>
          <p:cNvSpPr txBox="1"/>
          <p:nvPr/>
        </p:nvSpPr>
        <p:spPr>
          <a:xfrm>
            <a:off x="7924800" y="2905780"/>
            <a:ext cx="11865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Estimate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9.9%</a:t>
            </a:r>
            <a:r>
              <a:rPr kumimoji="0" lang="en-AU" sz="1400" b="1"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in Q2</a:t>
            </a:r>
          </a:p>
        </p:txBody>
      </p:sp>
    </p:spTree>
    <p:extLst>
      <p:ext uri="{BB962C8B-B14F-4D97-AF65-F5344CB8AC3E}">
        <p14:creationId xmlns:p14="http://schemas.microsoft.com/office/powerpoint/2010/main" val="3825259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4BAB4-58EF-6699-4A19-0A8AEA9BA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10420-C5AB-8B2C-0D1E-5E21E15EEE8E}"/>
              </a:ext>
            </a:extLst>
          </p:cNvPr>
          <p:cNvSpPr>
            <a:spLocks noGrp="1"/>
          </p:cNvSpPr>
          <p:nvPr>
            <p:ph type="title"/>
          </p:nvPr>
        </p:nvSpPr>
        <p:spPr>
          <a:xfrm>
            <a:off x="106216" y="256587"/>
            <a:ext cx="10398498" cy="347968"/>
          </a:xfrm>
        </p:spPr>
        <p:txBody>
          <a:bodyPr>
            <a:normAutofit/>
          </a:bodyPr>
          <a:lstStyle/>
          <a:p>
            <a:r>
              <a:rPr lang="en-AU" sz="2000" dirty="0"/>
              <a:t>Equity risk premiums remain low  for American  &amp;  Australian  Shares </a:t>
            </a:r>
          </a:p>
        </p:txBody>
      </p:sp>
      <p:sp>
        <p:nvSpPr>
          <p:cNvPr id="4" name="Slide Number Placeholder 3">
            <a:extLst>
              <a:ext uri="{FF2B5EF4-FFF2-40B4-BE49-F238E27FC236}">
                <a16:creationId xmlns:a16="http://schemas.microsoft.com/office/drawing/2014/main" id="{568C1B14-1075-C2E4-3B7B-1CE504EDFD8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2CB2E931-DE7D-781A-1218-950E3BF39D21}"/>
              </a:ext>
            </a:extLst>
          </p:cNvPr>
          <p:cNvSpPr txBox="1"/>
          <p:nvPr/>
        </p:nvSpPr>
        <p:spPr>
          <a:xfrm>
            <a:off x="67543" y="1426013"/>
            <a:ext cx="1820555"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Equity  Risk Premium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is the Forward Earnings Yield on Shares less the 10-year Real Government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Bond Yield or equivalent.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Forward Earnings Yield is the inverted Price to Earnings ratio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13" name="TextBox 12">
            <a:extLst>
              <a:ext uri="{FF2B5EF4-FFF2-40B4-BE49-F238E27FC236}">
                <a16:creationId xmlns:a16="http://schemas.microsoft.com/office/drawing/2014/main" id="{DB4FE161-1CFA-5872-6164-613E5EA1022E}"/>
              </a:ext>
            </a:extLst>
          </p:cNvPr>
          <p:cNvSpPr txBox="1"/>
          <p:nvPr/>
        </p:nvSpPr>
        <p:spPr>
          <a:xfrm>
            <a:off x="10601614" y="1561487"/>
            <a:ext cx="1393291" cy="3539430"/>
          </a:xfrm>
          <a:prstGeom prst="rect">
            <a:avLst/>
          </a:prstGeom>
          <a:noFill/>
          <a:ln w="38100">
            <a:solidFill>
              <a:srgbClr val="7030A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Average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Equity Risk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Premium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1998 - 2024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8000"/>
                </a:solidFill>
                <a:effectLst/>
                <a:uLnTx/>
                <a:uFillTx/>
                <a:latin typeface="Arial" panose="020B0604020202020204"/>
                <a:ea typeface="+mn-ea"/>
                <a:cs typeface="+mn-cs"/>
              </a:rPr>
              <a:t>Australia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8000"/>
                </a:solidFill>
                <a:effectLst/>
                <a:uLnTx/>
                <a:uFillTx/>
                <a:latin typeface="Arial" panose="020B0604020202020204"/>
                <a:ea typeface="+mn-ea"/>
                <a:cs typeface="+mn-cs"/>
              </a:rPr>
              <a:t>5.1 %</a:t>
            </a: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USA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4.9  %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D86018"/>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AC4A9C54-1B2E-D25A-282D-E91CA99A9E4D}"/>
              </a:ext>
            </a:extLst>
          </p:cNvPr>
          <p:cNvPicPr>
            <a:picLocks noChangeAspect="1"/>
          </p:cNvPicPr>
          <p:nvPr/>
        </p:nvPicPr>
        <p:blipFill>
          <a:blip r:embed="rId3"/>
          <a:stretch>
            <a:fillRect/>
          </a:stretch>
        </p:blipFill>
        <p:spPr>
          <a:xfrm>
            <a:off x="2017650" y="604555"/>
            <a:ext cx="8302514" cy="6091049"/>
          </a:xfrm>
          <a:prstGeom prst="rect">
            <a:avLst/>
          </a:prstGeom>
        </p:spPr>
      </p:pic>
      <p:graphicFrame>
        <p:nvGraphicFramePr>
          <p:cNvPr id="15" name="Table 14">
            <a:extLst>
              <a:ext uri="{FF2B5EF4-FFF2-40B4-BE49-F238E27FC236}">
                <a16:creationId xmlns:a16="http://schemas.microsoft.com/office/drawing/2014/main" id="{AB47A3E1-0057-CDD5-58D4-E8B8ED468116}"/>
              </a:ext>
            </a:extLst>
          </p:cNvPr>
          <p:cNvGraphicFramePr>
            <a:graphicFrameLocks noGrp="1"/>
          </p:cNvGraphicFramePr>
          <p:nvPr/>
        </p:nvGraphicFramePr>
        <p:xfrm>
          <a:off x="3861731" y="4397170"/>
          <a:ext cx="4385144" cy="1407494"/>
        </p:xfrm>
        <a:graphic>
          <a:graphicData uri="http://schemas.openxmlformats.org/drawingml/2006/table">
            <a:tbl>
              <a:tblPr firstRow="1" bandRow="1">
                <a:tableStyleId>{5C22544A-7EE6-4342-B048-85BDC9FD1C3A}</a:tableStyleId>
              </a:tblPr>
              <a:tblGrid>
                <a:gridCol w="741804">
                  <a:extLst>
                    <a:ext uri="{9D8B030D-6E8A-4147-A177-3AD203B41FA5}">
                      <a16:colId xmlns:a16="http://schemas.microsoft.com/office/drawing/2014/main" val="2790366732"/>
                    </a:ext>
                  </a:extLst>
                </a:gridCol>
                <a:gridCol w="1026162">
                  <a:extLst>
                    <a:ext uri="{9D8B030D-6E8A-4147-A177-3AD203B41FA5}">
                      <a16:colId xmlns:a16="http://schemas.microsoft.com/office/drawing/2014/main" val="1899846487"/>
                    </a:ext>
                  </a:extLst>
                </a:gridCol>
                <a:gridCol w="911906">
                  <a:extLst>
                    <a:ext uri="{9D8B030D-6E8A-4147-A177-3AD203B41FA5}">
                      <a16:colId xmlns:a16="http://schemas.microsoft.com/office/drawing/2014/main" val="2361585643"/>
                    </a:ext>
                  </a:extLst>
                </a:gridCol>
                <a:gridCol w="647127">
                  <a:extLst>
                    <a:ext uri="{9D8B030D-6E8A-4147-A177-3AD203B41FA5}">
                      <a16:colId xmlns:a16="http://schemas.microsoft.com/office/drawing/2014/main" val="3836262053"/>
                    </a:ext>
                  </a:extLst>
                </a:gridCol>
                <a:gridCol w="1058145">
                  <a:extLst>
                    <a:ext uri="{9D8B030D-6E8A-4147-A177-3AD203B41FA5}">
                      <a16:colId xmlns:a16="http://schemas.microsoft.com/office/drawing/2014/main" val="2553669902"/>
                    </a:ext>
                  </a:extLst>
                </a:gridCol>
              </a:tblGrid>
              <a:tr h="0">
                <a:tc>
                  <a:txBody>
                    <a:bodyPr/>
                    <a:lstStyle/>
                    <a:p>
                      <a:endParaRPr lang="en-AU" dirty="0"/>
                    </a:p>
                  </a:txBody>
                  <a:tcPr/>
                </a:tc>
                <a:tc>
                  <a:txBody>
                    <a:bodyPr/>
                    <a:lstStyle/>
                    <a:p>
                      <a:pPr algn="ctr"/>
                      <a:r>
                        <a:rPr lang="en-AU" sz="1400" dirty="0"/>
                        <a:t>Forward PE</a:t>
                      </a:r>
                    </a:p>
                  </a:txBody>
                  <a:tcPr/>
                </a:tc>
                <a:tc>
                  <a:txBody>
                    <a:bodyPr/>
                    <a:lstStyle/>
                    <a:p>
                      <a:pPr algn="ctr"/>
                      <a:r>
                        <a:rPr lang="en-AU" sz="1100" dirty="0"/>
                        <a:t>Earnings Yield</a:t>
                      </a:r>
                    </a:p>
                  </a:txBody>
                  <a:tcPr/>
                </a:tc>
                <a:tc>
                  <a:txBody>
                    <a:bodyPr/>
                    <a:lstStyle/>
                    <a:p>
                      <a:pPr algn="ctr"/>
                      <a:r>
                        <a:rPr lang="en-AU" sz="1200" dirty="0"/>
                        <a:t>Real Bond</a:t>
                      </a:r>
                    </a:p>
                  </a:txBody>
                  <a:tcPr/>
                </a:tc>
                <a:tc>
                  <a:txBody>
                    <a:bodyPr/>
                    <a:lstStyle/>
                    <a:p>
                      <a:r>
                        <a:rPr lang="en-AU" sz="1200" i="1" dirty="0"/>
                        <a:t>Equity premium</a:t>
                      </a:r>
                    </a:p>
                  </a:txBody>
                  <a:tcPr/>
                </a:tc>
                <a:extLst>
                  <a:ext uri="{0D108BD9-81ED-4DB2-BD59-A6C34878D82A}">
                    <a16:rowId xmlns:a16="http://schemas.microsoft.com/office/drawing/2014/main" val="386031655"/>
                  </a:ext>
                </a:extLst>
              </a:tr>
              <a:tr h="444667">
                <a:tc>
                  <a:txBody>
                    <a:bodyPr/>
                    <a:lstStyle/>
                    <a:p>
                      <a:r>
                        <a:rPr lang="en-AU" sz="1600" b="1" dirty="0">
                          <a:solidFill>
                            <a:srgbClr val="0000FF"/>
                          </a:solidFill>
                        </a:rPr>
                        <a:t>USA</a:t>
                      </a:r>
                    </a:p>
                  </a:txBody>
                  <a:tcPr/>
                </a:tc>
                <a:tc>
                  <a:txBody>
                    <a:bodyPr/>
                    <a:lstStyle/>
                    <a:p>
                      <a:pPr algn="ctr"/>
                      <a:r>
                        <a:rPr lang="en-AU" sz="1600" b="1" dirty="0">
                          <a:solidFill>
                            <a:schemeClr val="tx1"/>
                          </a:solidFill>
                        </a:rPr>
                        <a:t> 19.9          </a:t>
                      </a:r>
                    </a:p>
                  </a:txBody>
                  <a:tcPr/>
                </a:tc>
                <a:tc>
                  <a:txBody>
                    <a:bodyPr/>
                    <a:lstStyle/>
                    <a:p>
                      <a:pPr algn="ctr"/>
                      <a:r>
                        <a:rPr lang="en-AU" sz="1600" b="1" dirty="0">
                          <a:solidFill>
                            <a:schemeClr val="tx1"/>
                          </a:solidFill>
                        </a:rPr>
                        <a:t>5.03 </a:t>
                      </a:r>
                    </a:p>
                  </a:txBody>
                  <a:tcPr/>
                </a:tc>
                <a:tc>
                  <a:txBody>
                    <a:bodyPr/>
                    <a:lstStyle/>
                    <a:p>
                      <a:pPr algn="ctr"/>
                      <a:r>
                        <a:rPr lang="en-AU" sz="1600" b="1" dirty="0">
                          <a:solidFill>
                            <a:schemeClr val="tx1"/>
                          </a:solidFill>
                        </a:rPr>
                        <a:t> 2.41 </a:t>
                      </a:r>
                    </a:p>
                  </a:txBody>
                  <a:tcPr/>
                </a:tc>
                <a:tc>
                  <a:txBody>
                    <a:bodyPr/>
                    <a:lstStyle/>
                    <a:p>
                      <a:r>
                        <a:rPr lang="en-AU" sz="1800" b="1" dirty="0">
                          <a:solidFill>
                            <a:srgbClr val="0000FF"/>
                          </a:solidFill>
                        </a:rPr>
                        <a:t> 2.62</a:t>
                      </a:r>
                    </a:p>
                  </a:txBody>
                  <a:tcPr/>
                </a:tc>
                <a:extLst>
                  <a:ext uri="{0D108BD9-81ED-4DB2-BD59-A6C34878D82A}">
                    <a16:rowId xmlns:a16="http://schemas.microsoft.com/office/drawing/2014/main" val="1945866623"/>
                  </a:ext>
                </a:extLst>
              </a:tr>
              <a:tr h="444667">
                <a:tc>
                  <a:txBody>
                    <a:bodyPr/>
                    <a:lstStyle/>
                    <a:p>
                      <a:r>
                        <a:rPr lang="en-AU" b="1" dirty="0">
                          <a:solidFill>
                            <a:srgbClr val="008000"/>
                          </a:solidFill>
                        </a:rPr>
                        <a:t>Aus</a:t>
                      </a:r>
                    </a:p>
                  </a:txBody>
                  <a:tcPr/>
                </a:tc>
                <a:tc>
                  <a:txBody>
                    <a:bodyPr/>
                    <a:lstStyle/>
                    <a:p>
                      <a:pPr algn="ctr"/>
                      <a:r>
                        <a:rPr lang="en-AU" sz="1600" b="1" dirty="0">
                          <a:solidFill>
                            <a:schemeClr val="tx1"/>
                          </a:solidFill>
                        </a:rPr>
                        <a:t> 18.5          </a:t>
                      </a:r>
                    </a:p>
                  </a:txBody>
                  <a:tcPr/>
                </a:tc>
                <a:tc>
                  <a:txBody>
                    <a:bodyPr/>
                    <a:lstStyle/>
                    <a:p>
                      <a:pPr algn="ctr"/>
                      <a:r>
                        <a:rPr lang="en-AU" sz="1600" b="1" dirty="0">
                          <a:solidFill>
                            <a:schemeClr val="tx1"/>
                          </a:solidFill>
                        </a:rPr>
                        <a:t>5.38 </a:t>
                      </a:r>
                    </a:p>
                  </a:txBody>
                  <a:tcPr/>
                </a:tc>
                <a:tc>
                  <a:txBody>
                    <a:bodyPr/>
                    <a:lstStyle/>
                    <a:p>
                      <a:pPr algn="ctr"/>
                      <a:r>
                        <a:rPr lang="en-AU" sz="1600" b="1" dirty="0">
                          <a:solidFill>
                            <a:schemeClr val="tx1"/>
                          </a:solidFill>
                        </a:rPr>
                        <a:t> 2.70 </a:t>
                      </a:r>
                    </a:p>
                  </a:txBody>
                  <a:tcPr/>
                </a:tc>
                <a:tc>
                  <a:txBody>
                    <a:bodyPr/>
                    <a:lstStyle/>
                    <a:p>
                      <a:r>
                        <a:rPr lang="en-AU" sz="1800" b="1" dirty="0">
                          <a:solidFill>
                            <a:srgbClr val="0000FF"/>
                          </a:solidFill>
                        </a:rPr>
                        <a:t> </a:t>
                      </a:r>
                      <a:r>
                        <a:rPr lang="en-AU" sz="1800" b="1" dirty="0">
                          <a:solidFill>
                            <a:srgbClr val="008000"/>
                          </a:solidFill>
                        </a:rPr>
                        <a:t>2.68</a:t>
                      </a:r>
                    </a:p>
                  </a:txBody>
                  <a:tcPr/>
                </a:tc>
                <a:extLst>
                  <a:ext uri="{0D108BD9-81ED-4DB2-BD59-A6C34878D82A}">
                    <a16:rowId xmlns:a16="http://schemas.microsoft.com/office/drawing/2014/main" val="3699976391"/>
                  </a:ext>
                </a:extLst>
              </a:tr>
            </a:tbl>
          </a:graphicData>
        </a:graphic>
      </p:graphicFrame>
      <p:pic>
        <p:nvPicPr>
          <p:cNvPr id="16" name="Picture 15">
            <a:extLst>
              <a:ext uri="{FF2B5EF4-FFF2-40B4-BE49-F238E27FC236}">
                <a16:creationId xmlns:a16="http://schemas.microsoft.com/office/drawing/2014/main" id="{CF81BA49-4F92-91A4-DD50-D9DB37471AE5}"/>
              </a:ext>
            </a:extLst>
          </p:cNvPr>
          <p:cNvPicPr>
            <a:picLocks noChangeAspect="1"/>
          </p:cNvPicPr>
          <p:nvPr/>
        </p:nvPicPr>
        <p:blipFill>
          <a:blip r:embed="rId4"/>
          <a:stretch>
            <a:fillRect/>
          </a:stretch>
        </p:blipFill>
        <p:spPr>
          <a:xfrm>
            <a:off x="2666810" y="2485642"/>
            <a:ext cx="1194920" cy="1164437"/>
          </a:xfrm>
          <a:prstGeom prst="rect">
            <a:avLst/>
          </a:prstGeom>
        </p:spPr>
      </p:pic>
      <p:pic>
        <p:nvPicPr>
          <p:cNvPr id="18" name="Picture 17">
            <a:extLst>
              <a:ext uri="{FF2B5EF4-FFF2-40B4-BE49-F238E27FC236}">
                <a16:creationId xmlns:a16="http://schemas.microsoft.com/office/drawing/2014/main" id="{5BED11E8-17D7-04C7-5269-1FD1C5C6F917}"/>
              </a:ext>
            </a:extLst>
          </p:cNvPr>
          <p:cNvPicPr>
            <a:picLocks noChangeAspect="1"/>
          </p:cNvPicPr>
          <p:nvPr/>
        </p:nvPicPr>
        <p:blipFill>
          <a:blip r:embed="rId5"/>
          <a:stretch>
            <a:fillRect/>
          </a:stretch>
        </p:blipFill>
        <p:spPr>
          <a:xfrm>
            <a:off x="3681698" y="1108073"/>
            <a:ext cx="1408298" cy="1085182"/>
          </a:xfrm>
          <a:prstGeom prst="rect">
            <a:avLst/>
          </a:prstGeom>
        </p:spPr>
      </p:pic>
      <p:cxnSp>
        <p:nvCxnSpPr>
          <p:cNvPr id="20" name="Straight Connector 19">
            <a:extLst>
              <a:ext uri="{FF2B5EF4-FFF2-40B4-BE49-F238E27FC236}">
                <a16:creationId xmlns:a16="http://schemas.microsoft.com/office/drawing/2014/main" id="{AC04701F-DB98-ADDA-FBA7-AC64AB7A6A47}"/>
              </a:ext>
            </a:extLst>
          </p:cNvPr>
          <p:cNvCxnSpPr/>
          <p:nvPr/>
        </p:nvCxnSpPr>
        <p:spPr>
          <a:xfrm>
            <a:off x="2598372" y="3762813"/>
            <a:ext cx="7141069" cy="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3971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FC2B5-A60A-BA7B-E2C9-40F27C5E8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4C93E-11B1-1B25-56EE-F3FF812829BA}"/>
              </a:ext>
            </a:extLst>
          </p:cNvPr>
          <p:cNvSpPr>
            <a:spLocks noGrp="1"/>
          </p:cNvSpPr>
          <p:nvPr>
            <p:ph type="title"/>
          </p:nvPr>
        </p:nvSpPr>
        <p:spPr>
          <a:xfrm>
            <a:off x="116958" y="256331"/>
            <a:ext cx="10345479" cy="516637"/>
          </a:xfrm>
        </p:spPr>
        <p:txBody>
          <a:bodyPr/>
          <a:lstStyle/>
          <a:p>
            <a:r>
              <a:rPr lang="en-AU" sz="2400" dirty="0"/>
              <a:t>Australia’s Productivity problem  and the  many reasons why  !!!</a:t>
            </a:r>
          </a:p>
        </p:txBody>
      </p:sp>
      <p:sp>
        <p:nvSpPr>
          <p:cNvPr id="4" name="Slide Number Placeholder 3">
            <a:extLst>
              <a:ext uri="{FF2B5EF4-FFF2-40B4-BE49-F238E27FC236}">
                <a16:creationId xmlns:a16="http://schemas.microsoft.com/office/drawing/2014/main" id="{3E8B0794-BD7D-F8B2-11B1-68F81AB3E796}"/>
              </a:ext>
            </a:extLst>
          </p:cNvPr>
          <p:cNvSpPr>
            <a:spLocks noGrp="1"/>
          </p:cNvSpPr>
          <p:nvPr>
            <p:ph type="sldNum" sz="quarter" idx="10"/>
          </p:nvPr>
        </p:nvSpPr>
        <p:spPr/>
        <p:txBody>
          <a:bodyPr/>
          <a:lstStyle/>
          <a:p>
            <a:fld id="{124866B3-8C2A-4B94-AF1A-57C3F889C822}" type="slidenum">
              <a:rPr lang="en-AU" smtClean="0"/>
              <a:pPr/>
              <a:t>60</a:t>
            </a:fld>
            <a:endParaRPr lang="en-AU" sz="941" dirty="0"/>
          </a:p>
        </p:txBody>
      </p:sp>
      <p:sp>
        <p:nvSpPr>
          <p:cNvPr id="11" name="TextBox 10">
            <a:extLst>
              <a:ext uri="{FF2B5EF4-FFF2-40B4-BE49-F238E27FC236}">
                <a16:creationId xmlns:a16="http://schemas.microsoft.com/office/drawing/2014/main" id="{3691442B-DD02-504E-43FF-D44B20479F47}"/>
              </a:ext>
            </a:extLst>
          </p:cNvPr>
          <p:cNvSpPr txBox="1"/>
          <p:nvPr/>
        </p:nvSpPr>
        <p:spPr>
          <a:xfrm>
            <a:off x="0" y="6279271"/>
            <a:ext cx="4678326" cy="507831"/>
          </a:xfrm>
          <a:prstGeom prst="rect">
            <a:avLst/>
          </a:prstGeom>
          <a:noFill/>
        </p:spPr>
        <p:txBody>
          <a:bodyPr wrap="square" rtlCol="0">
            <a:spAutoFit/>
          </a:bodyPr>
          <a:lstStyle/>
          <a:p>
            <a:pPr algn="ctr"/>
            <a:r>
              <a:rPr lang="en-AU" sz="900" dirty="0"/>
              <a:t>Australia : GDP per hour worked</a:t>
            </a:r>
          </a:p>
          <a:p>
            <a:pPr algn="ctr"/>
            <a:r>
              <a:rPr lang="en-AU" sz="900" dirty="0"/>
              <a:t>USA : Non -Farm Business sector Labour Productivity  Source</a:t>
            </a:r>
          </a:p>
          <a:p>
            <a:pPr algn="ctr"/>
            <a:r>
              <a:rPr lang="en-AU" sz="900" dirty="0"/>
              <a:t>Australian Bureau of Statistics and FED St Louis </a:t>
            </a:r>
          </a:p>
        </p:txBody>
      </p:sp>
      <p:sp>
        <p:nvSpPr>
          <p:cNvPr id="13" name="TextBox 12">
            <a:extLst>
              <a:ext uri="{FF2B5EF4-FFF2-40B4-BE49-F238E27FC236}">
                <a16:creationId xmlns:a16="http://schemas.microsoft.com/office/drawing/2014/main" id="{8BA5E406-0435-CAF0-8CF9-CCF91EF9A0C7}"/>
              </a:ext>
            </a:extLst>
          </p:cNvPr>
          <p:cNvSpPr txBox="1"/>
          <p:nvPr/>
        </p:nvSpPr>
        <p:spPr>
          <a:xfrm>
            <a:off x="138221" y="1325517"/>
            <a:ext cx="5151476" cy="4401205"/>
          </a:xfrm>
          <a:prstGeom prst="rect">
            <a:avLst/>
          </a:prstGeom>
          <a:noFill/>
        </p:spPr>
        <p:txBody>
          <a:bodyPr wrap="square" rtlCol="0">
            <a:spAutoFit/>
          </a:bodyPr>
          <a:lstStyle/>
          <a:p>
            <a:pPr marL="285750" indent="-285750">
              <a:buFont typeface="Arial" panose="020B0604020202020204" pitchFamily="34" charset="0"/>
              <a:buChar char="•"/>
            </a:pPr>
            <a:r>
              <a:rPr lang="en-AU" sz="2000" b="1" dirty="0"/>
              <a:t>Poor Management skills </a:t>
            </a:r>
            <a:r>
              <a:rPr lang="en-AU" sz="2000" dirty="0"/>
              <a:t>with resource allocation and delivering output</a:t>
            </a:r>
          </a:p>
          <a:p>
            <a:pPr marL="285750" indent="-285750">
              <a:buFont typeface="Arial" panose="020B0604020202020204" pitchFamily="34" charset="0"/>
              <a:buChar char="•"/>
            </a:pPr>
            <a:endParaRPr lang="en-AU" sz="2000" dirty="0"/>
          </a:p>
          <a:p>
            <a:pPr marL="285750" indent="-285750">
              <a:buFont typeface="Arial" panose="020B0604020202020204" pitchFamily="34" charset="0"/>
              <a:buChar char="•"/>
            </a:pPr>
            <a:endParaRPr lang="en-AU" sz="2000" dirty="0"/>
          </a:p>
          <a:p>
            <a:pPr marL="285750" indent="-285750">
              <a:buFont typeface="Arial" panose="020B0604020202020204" pitchFamily="34" charset="0"/>
              <a:buChar char="•"/>
            </a:pPr>
            <a:r>
              <a:rPr lang="en-AU" sz="2000" b="1" dirty="0"/>
              <a:t>Lack of Investment in new Technology</a:t>
            </a:r>
            <a:endParaRPr lang="en-AU" sz="2000" dirty="0"/>
          </a:p>
          <a:p>
            <a:pPr marL="285750" indent="-285750">
              <a:buFont typeface="Arial" panose="020B0604020202020204" pitchFamily="34" charset="0"/>
              <a:buChar char="•"/>
            </a:pPr>
            <a:endParaRPr lang="en-AU" sz="2000" dirty="0"/>
          </a:p>
          <a:p>
            <a:endParaRPr lang="en-AU" sz="2000" b="1" dirty="0"/>
          </a:p>
          <a:p>
            <a:pPr marL="285750" indent="-285750">
              <a:buFont typeface="Arial" panose="020B0604020202020204" pitchFamily="34" charset="0"/>
              <a:buChar char="•"/>
            </a:pPr>
            <a:r>
              <a:rPr lang="en-AU" sz="2000" b="1" dirty="0"/>
              <a:t>Government Services are bureaucratic </a:t>
            </a:r>
            <a:r>
              <a:rPr lang="en-AU" sz="2000" dirty="0"/>
              <a:t>with low accountability and urgency amongst staff. </a:t>
            </a:r>
          </a:p>
          <a:p>
            <a:pPr marL="285750" indent="-285750">
              <a:buFont typeface="Arial" panose="020B0604020202020204" pitchFamily="34" charset="0"/>
              <a:buChar char="•"/>
            </a:pPr>
            <a:endParaRPr lang="en-AU" sz="2000" b="1" dirty="0"/>
          </a:p>
          <a:p>
            <a:pPr marL="285750" indent="-285750">
              <a:buFont typeface="Arial" panose="020B0604020202020204" pitchFamily="34" charset="0"/>
              <a:buChar char="•"/>
            </a:pPr>
            <a:r>
              <a:rPr lang="en-AU" sz="2000" b="1" dirty="0">
                <a:solidFill>
                  <a:srgbClr val="7030A0"/>
                </a:solidFill>
              </a:rPr>
              <a:t>Work from Home (WFH) … </a:t>
            </a:r>
            <a:r>
              <a:rPr lang="en-AU" sz="2000" dirty="0">
                <a:solidFill>
                  <a:srgbClr val="7030A0"/>
                </a:solidFill>
              </a:rPr>
              <a:t>are we actually doing the work hours ???</a:t>
            </a:r>
          </a:p>
          <a:p>
            <a:pPr marL="285750" indent="-285750">
              <a:buFont typeface="Arial" panose="020B0604020202020204" pitchFamily="34" charset="0"/>
              <a:buChar char="•"/>
            </a:pPr>
            <a:endParaRPr lang="en-AU" sz="2000" b="1" dirty="0"/>
          </a:p>
        </p:txBody>
      </p:sp>
      <p:pic>
        <p:nvPicPr>
          <p:cNvPr id="3" name="Picture 2">
            <a:extLst>
              <a:ext uri="{FF2B5EF4-FFF2-40B4-BE49-F238E27FC236}">
                <a16:creationId xmlns:a16="http://schemas.microsoft.com/office/drawing/2014/main" id="{5FD6DBE8-90CD-0D79-58DD-BC040C344D2E}"/>
              </a:ext>
            </a:extLst>
          </p:cNvPr>
          <p:cNvPicPr>
            <a:picLocks noChangeAspect="1"/>
          </p:cNvPicPr>
          <p:nvPr/>
        </p:nvPicPr>
        <p:blipFill>
          <a:blip r:embed="rId2"/>
          <a:stretch>
            <a:fillRect/>
          </a:stretch>
        </p:blipFill>
        <p:spPr>
          <a:xfrm>
            <a:off x="5486400" y="964217"/>
            <a:ext cx="6455229" cy="5637452"/>
          </a:xfrm>
          <a:prstGeom prst="rect">
            <a:avLst/>
          </a:prstGeom>
        </p:spPr>
      </p:pic>
      <p:pic>
        <p:nvPicPr>
          <p:cNvPr id="6" name="Picture 5">
            <a:extLst>
              <a:ext uri="{FF2B5EF4-FFF2-40B4-BE49-F238E27FC236}">
                <a16:creationId xmlns:a16="http://schemas.microsoft.com/office/drawing/2014/main" id="{85EE5A9E-A7B9-ACB3-5957-0B5B171CD0A0}"/>
              </a:ext>
            </a:extLst>
          </p:cNvPr>
          <p:cNvPicPr>
            <a:picLocks noChangeAspect="1"/>
          </p:cNvPicPr>
          <p:nvPr/>
        </p:nvPicPr>
        <p:blipFill>
          <a:blip r:embed="rId3"/>
          <a:stretch>
            <a:fillRect/>
          </a:stretch>
        </p:blipFill>
        <p:spPr>
          <a:xfrm>
            <a:off x="7501045" y="1756482"/>
            <a:ext cx="1914310" cy="841321"/>
          </a:xfrm>
          <a:prstGeom prst="rect">
            <a:avLst/>
          </a:prstGeom>
        </p:spPr>
      </p:pic>
      <p:pic>
        <p:nvPicPr>
          <p:cNvPr id="9" name="Picture 8">
            <a:extLst>
              <a:ext uri="{FF2B5EF4-FFF2-40B4-BE49-F238E27FC236}">
                <a16:creationId xmlns:a16="http://schemas.microsoft.com/office/drawing/2014/main" id="{9FD51B42-D567-AFA1-D474-1144A6051DA5}"/>
              </a:ext>
            </a:extLst>
          </p:cNvPr>
          <p:cNvPicPr>
            <a:picLocks noChangeAspect="1"/>
          </p:cNvPicPr>
          <p:nvPr/>
        </p:nvPicPr>
        <p:blipFill>
          <a:blip r:embed="rId4"/>
          <a:stretch>
            <a:fillRect/>
          </a:stretch>
        </p:blipFill>
        <p:spPr>
          <a:xfrm>
            <a:off x="6867006" y="5052462"/>
            <a:ext cx="1591194" cy="841321"/>
          </a:xfrm>
          <a:prstGeom prst="rect">
            <a:avLst/>
          </a:prstGeom>
        </p:spPr>
      </p:pic>
      <p:sp>
        <p:nvSpPr>
          <p:cNvPr id="10" name="TextBox 9">
            <a:extLst>
              <a:ext uri="{FF2B5EF4-FFF2-40B4-BE49-F238E27FC236}">
                <a16:creationId xmlns:a16="http://schemas.microsoft.com/office/drawing/2014/main" id="{008C6D7D-E715-B4FC-0BC9-317136C8F993}"/>
              </a:ext>
            </a:extLst>
          </p:cNvPr>
          <p:cNvSpPr txBox="1"/>
          <p:nvPr/>
        </p:nvSpPr>
        <p:spPr>
          <a:xfrm>
            <a:off x="6509656" y="3004457"/>
            <a:ext cx="2111013" cy="400110"/>
          </a:xfrm>
          <a:prstGeom prst="rect">
            <a:avLst/>
          </a:prstGeom>
          <a:noFill/>
        </p:spPr>
        <p:txBody>
          <a:bodyPr wrap="square" rtlCol="0">
            <a:spAutoFit/>
          </a:bodyPr>
          <a:lstStyle/>
          <a:p>
            <a:r>
              <a:rPr lang="en-AU" sz="2000" b="1" dirty="0"/>
              <a:t>5 year average</a:t>
            </a:r>
          </a:p>
        </p:txBody>
      </p:sp>
    </p:spTree>
    <p:extLst>
      <p:ext uri="{BB962C8B-B14F-4D97-AF65-F5344CB8AC3E}">
        <p14:creationId xmlns:p14="http://schemas.microsoft.com/office/powerpoint/2010/main" val="3726469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AD2C8-1832-31C9-6F00-C28004EC9F1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65FE0E-4BA2-A46F-7635-03D617FB7F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DF48D9DA-79D7-2C5D-7A86-DE179A7531EB}"/>
              </a:ext>
            </a:extLst>
          </p:cNvPr>
          <p:cNvSpPr>
            <a:spLocks noGrp="1"/>
          </p:cNvSpPr>
          <p:nvPr>
            <p:ph type="title"/>
          </p:nvPr>
        </p:nvSpPr>
        <p:spPr>
          <a:xfrm>
            <a:off x="219766" y="244160"/>
            <a:ext cx="9720000" cy="516637"/>
          </a:xfrm>
        </p:spPr>
        <p:txBody>
          <a:bodyPr/>
          <a:lstStyle/>
          <a:p>
            <a:r>
              <a:rPr lang="en-AU" sz="2000" dirty="0"/>
              <a:t>RBA has highlighted  that Productivity is constrained by regulations and skills availability</a:t>
            </a:r>
          </a:p>
        </p:txBody>
      </p:sp>
      <p:sp>
        <p:nvSpPr>
          <p:cNvPr id="5" name="Text Placeholder 4">
            <a:extLst>
              <a:ext uri="{FF2B5EF4-FFF2-40B4-BE49-F238E27FC236}">
                <a16:creationId xmlns:a16="http://schemas.microsoft.com/office/drawing/2014/main" id="{B4D8F14F-B056-6D0F-C0BD-319706E4AEE2}"/>
              </a:ext>
            </a:extLst>
          </p:cNvPr>
          <p:cNvSpPr>
            <a:spLocks noGrp="1"/>
          </p:cNvSpPr>
          <p:nvPr>
            <p:ph type="body" sz="quarter" idx="31"/>
          </p:nvPr>
        </p:nvSpPr>
        <p:spPr>
          <a:xfrm>
            <a:off x="219766" y="1178707"/>
            <a:ext cx="4479825" cy="5550302"/>
          </a:xfrm>
        </p:spPr>
        <p:txBody>
          <a:bodyPr/>
          <a:lstStyle/>
          <a:p>
            <a:pPr marL="0" indent="0">
              <a:buNone/>
            </a:pPr>
            <a:r>
              <a:rPr lang="en-AU" sz="1800" i="1" dirty="0"/>
              <a:t>“ Contacts have reported in a survey on productivity that </a:t>
            </a:r>
            <a:r>
              <a:rPr lang="en-AU" sz="1800" b="1" i="1" dirty="0">
                <a:solidFill>
                  <a:srgbClr val="FF0000"/>
                </a:solidFill>
              </a:rPr>
              <a:t>regulation and labour availability </a:t>
            </a:r>
            <a:r>
              <a:rPr lang="en-AU" sz="1800" i="1" dirty="0"/>
              <a:t>were key barriers to lifting their productivity growth over the past five years.</a:t>
            </a:r>
          </a:p>
          <a:p>
            <a:pPr marL="0" indent="0">
              <a:buNone/>
            </a:pPr>
            <a:endParaRPr lang="en-AU" sz="1800" i="1" dirty="0"/>
          </a:p>
          <a:p>
            <a:pPr marL="0" indent="0">
              <a:buNone/>
            </a:pPr>
            <a:r>
              <a:rPr lang="en-AU" sz="1800" i="1" dirty="0"/>
              <a:t> Firms said that the </a:t>
            </a:r>
            <a:r>
              <a:rPr lang="en-AU" sz="1800" b="1" i="1" dirty="0">
                <a:solidFill>
                  <a:schemeClr val="accent1"/>
                </a:solidFill>
              </a:rPr>
              <a:t>complexity, cumulative volume and frequency of change in regulation </a:t>
            </a:r>
            <a:r>
              <a:rPr lang="en-AU" sz="1800" i="1" dirty="0"/>
              <a:t>has been hard to manage, particularly for smaller firms. </a:t>
            </a:r>
          </a:p>
          <a:p>
            <a:pPr marL="0" indent="0">
              <a:buNone/>
            </a:pPr>
            <a:endParaRPr lang="en-AU" sz="1800" i="1" dirty="0"/>
          </a:p>
          <a:p>
            <a:pPr marL="0" indent="0">
              <a:buNone/>
            </a:pPr>
            <a:r>
              <a:rPr lang="en-AU" sz="1800" i="1" dirty="0"/>
              <a:t>The large share of firms identifying </a:t>
            </a:r>
            <a:r>
              <a:rPr lang="en-AU" sz="1800" b="1" i="1" dirty="0"/>
              <a:t>employee skills and availability </a:t>
            </a:r>
            <a:r>
              <a:rPr lang="en-AU" sz="1800" i="1" dirty="0"/>
              <a:t>as a barrier over the recent period cited the significant turnover in the labour market, much higher wage expectations and the inability to attract specific skills when needed as factors weighing on productivity.”</a:t>
            </a:r>
          </a:p>
          <a:p>
            <a:pPr marL="0" indent="0">
              <a:buNone/>
            </a:pPr>
            <a:r>
              <a:rPr lang="en-AU" sz="1800" i="1" dirty="0"/>
              <a:t>     </a:t>
            </a:r>
          </a:p>
          <a:p>
            <a:pPr marL="0" indent="0" algn="r">
              <a:buNone/>
            </a:pPr>
            <a:r>
              <a:rPr lang="en-AU" sz="1400" i="1" dirty="0"/>
              <a:t>RBA  SMP  Aug 25 , page 45</a:t>
            </a:r>
          </a:p>
        </p:txBody>
      </p:sp>
      <p:pic>
        <p:nvPicPr>
          <p:cNvPr id="7" name="Picture 6">
            <a:extLst>
              <a:ext uri="{FF2B5EF4-FFF2-40B4-BE49-F238E27FC236}">
                <a16:creationId xmlns:a16="http://schemas.microsoft.com/office/drawing/2014/main" id="{30DA1E51-74AD-09FD-5014-85AE5934D46A}"/>
              </a:ext>
            </a:extLst>
          </p:cNvPr>
          <p:cNvPicPr>
            <a:picLocks noChangeAspect="1"/>
          </p:cNvPicPr>
          <p:nvPr/>
        </p:nvPicPr>
        <p:blipFill>
          <a:blip r:embed="rId2"/>
          <a:stretch>
            <a:fillRect/>
          </a:stretch>
        </p:blipFill>
        <p:spPr>
          <a:xfrm>
            <a:off x="4880344" y="1212112"/>
            <a:ext cx="7091890" cy="5483493"/>
          </a:xfrm>
          <a:prstGeom prst="rect">
            <a:avLst/>
          </a:prstGeom>
        </p:spPr>
      </p:pic>
    </p:spTree>
    <p:extLst>
      <p:ext uri="{BB962C8B-B14F-4D97-AF65-F5344CB8AC3E}">
        <p14:creationId xmlns:p14="http://schemas.microsoft.com/office/powerpoint/2010/main" val="575016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C837E76E-1A83-DC2B-9F01-F649FAEBB7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815EEE-4EA7-E6DE-5174-A9371ECC7F9A}"/>
              </a:ext>
            </a:extLst>
          </p:cNvPr>
          <p:cNvSpPr>
            <a:spLocks noGrp="1"/>
          </p:cNvSpPr>
          <p:nvPr>
            <p:ph type="ctrTitle"/>
          </p:nvPr>
        </p:nvSpPr>
        <p:spPr>
          <a:xfrm>
            <a:off x="325899" y="112455"/>
            <a:ext cx="11608926" cy="432904"/>
          </a:xfrm>
        </p:spPr>
        <p:txBody>
          <a:bodyPr/>
          <a:lstStyle/>
          <a:p>
            <a:pPr>
              <a:lnSpc>
                <a:spcPts val="1200"/>
              </a:lnSpc>
              <a:spcBef>
                <a:spcPts val="1200"/>
              </a:spcBef>
              <a:spcAft>
                <a:spcPts val="1200"/>
              </a:spcAft>
              <a:buNone/>
            </a:pPr>
            <a:r>
              <a:rPr lang="en-AU" sz="2000" dirty="0"/>
              <a:t>Australian Federal Budget  2026/2027 </a:t>
            </a:r>
            <a:r>
              <a:rPr lang="en-AU" sz="2000" b="0" dirty="0">
                <a:solidFill>
                  <a:schemeClr val="tx1"/>
                </a:solidFill>
              </a:rPr>
              <a:t>noted on page 137 </a:t>
            </a:r>
            <a:r>
              <a:rPr lang="en-AU" sz="2000" dirty="0">
                <a:solidFill>
                  <a:schemeClr val="tx1"/>
                </a:solidFill>
              </a:rPr>
              <a:t>:</a:t>
            </a:r>
            <a:br>
              <a:rPr lang="en-AU" sz="2000" dirty="0">
                <a:solidFill>
                  <a:schemeClr val="tx1"/>
                </a:solidFill>
              </a:rPr>
            </a:br>
            <a:endParaRPr lang="en-AU" sz="1800" b="0" dirty="0">
              <a:latin typeface="Arial" panose="020B0604020202020204" pitchFamily="34" charset="0"/>
              <a:cs typeface="Arial" panose="020B0604020202020204" pitchFamily="34" charset="0"/>
            </a:endParaRPr>
          </a:p>
        </p:txBody>
      </p:sp>
      <p:sp>
        <p:nvSpPr>
          <p:cNvPr id="32" name="Text Placeholder 31">
            <a:extLst>
              <a:ext uri="{FF2B5EF4-FFF2-40B4-BE49-F238E27FC236}">
                <a16:creationId xmlns:a16="http://schemas.microsoft.com/office/drawing/2014/main" id="{DA47FA79-F1CB-BB21-FD36-A58FDAB3C763}"/>
              </a:ext>
            </a:extLst>
          </p:cNvPr>
          <p:cNvSpPr>
            <a:spLocks noGrp="1"/>
          </p:cNvSpPr>
          <p:nvPr>
            <p:ph type="body" sz="quarter" idx="3"/>
          </p:nvPr>
        </p:nvSpPr>
        <p:spPr/>
        <p:txBody>
          <a:bodyPr/>
          <a:lstStyle/>
          <a:p>
            <a:endParaRPr lang="en-AU"/>
          </a:p>
        </p:txBody>
      </p:sp>
      <p:sp>
        <p:nvSpPr>
          <p:cNvPr id="3" name="Slide Number Placeholder 2">
            <a:extLst>
              <a:ext uri="{FF2B5EF4-FFF2-40B4-BE49-F238E27FC236}">
                <a16:creationId xmlns:a16="http://schemas.microsoft.com/office/drawing/2014/main" id="{59902856-CAF1-ED4D-4129-602506F9674E}"/>
              </a:ext>
            </a:extLst>
          </p:cNvPr>
          <p:cNvSpPr>
            <a:spLocks noGrp="1"/>
          </p:cNvSpPr>
          <p:nvPr>
            <p:ph type="sldNum" sz="quarter" idx="4294967295"/>
          </p:nvPr>
        </p:nvSpPr>
        <p:spPr>
          <a:xfrm>
            <a:off x="11934825" y="6503988"/>
            <a:ext cx="257175" cy="1920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21" name="Graphic 1" descr="This is a two-panel line chart, with the left panel showing the ratio between median housing prices and average full-time ordinary earnings from 1981 to 2025 and the right panel showing the share of households owning a home from 1981 to 2021. The housing prices-to-earnings ratio has increased from 3.1 in 1981 to 3.7 in 1999, and then to 8.1 in 2025. Home ownership rates have fallen from 70 per cent in 1981 to 69.5 per cent in 2001, and then further to 66.7 per cent in 2021.">
            <a:extLst>
              <a:ext uri="{FF2B5EF4-FFF2-40B4-BE49-F238E27FC236}">
                <a16:creationId xmlns:a16="http://schemas.microsoft.com/office/drawing/2014/main" id="{0DA52F9C-396C-48BF-B744-65C8612025B2}"/>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216765" y="2158887"/>
            <a:ext cx="5087938" cy="4153755"/>
          </a:xfrm>
          <a:prstGeom prst="rect">
            <a:avLst/>
          </a:prstGeom>
        </p:spPr>
      </p:pic>
      <p:sp>
        <p:nvSpPr>
          <p:cNvPr id="7" name="Title 3">
            <a:extLst>
              <a:ext uri="{FF2B5EF4-FFF2-40B4-BE49-F238E27FC236}">
                <a16:creationId xmlns:a16="http://schemas.microsoft.com/office/drawing/2014/main" id="{0A245289-0D6E-53D6-4CD5-68297F726623}"/>
              </a:ext>
            </a:extLst>
          </p:cNvPr>
          <p:cNvSpPr txBox="1">
            <a:spLocks/>
          </p:cNvSpPr>
          <p:nvPr/>
        </p:nvSpPr>
        <p:spPr>
          <a:xfrm>
            <a:off x="2642381" y="6437286"/>
            <a:ext cx="5430725" cy="258319"/>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138</a:t>
            </a:r>
          </a:p>
        </p:txBody>
      </p:sp>
      <p:pic>
        <p:nvPicPr>
          <p:cNvPr id="23" name="Picture 22">
            <a:extLst>
              <a:ext uri="{FF2B5EF4-FFF2-40B4-BE49-F238E27FC236}">
                <a16:creationId xmlns:a16="http://schemas.microsoft.com/office/drawing/2014/main" id="{11FB4ACA-F916-7B8C-8C95-E60106BCCCCF}"/>
              </a:ext>
            </a:extLst>
          </p:cNvPr>
          <p:cNvPicPr>
            <a:picLocks noChangeAspect="1"/>
          </p:cNvPicPr>
          <p:nvPr/>
        </p:nvPicPr>
        <p:blipFill>
          <a:blip r:embed="rId3"/>
          <a:stretch>
            <a:fillRect/>
          </a:stretch>
        </p:blipFill>
        <p:spPr>
          <a:xfrm>
            <a:off x="6421606" y="2146834"/>
            <a:ext cx="5287751" cy="4053949"/>
          </a:xfrm>
          <a:prstGeom prst="rect">
            <a:avLst/>
          </a:prstGeom>
        </p:spPr>
      </p:pic>
      <p:sp>
        <p:nvSpPr>
          <p:cNvPr id="25" name="TextBox 24">
            <a:extLst>
              <a:ext uri="{FF2B5EF4-FFF2-40B4-BE49-F238E27FC236}">
                <a16:creationId xmlns:a16="http://schemas.microsoft.com/office/drawing/2014/main" id="{3603FDED-1054-C007-3CA2-379A8A7578A7}"/>
              </a:ext>
            </a:extLst>
          </p:cNvPr>
          <p:cNvSpPr txBox="1"/>
          <p:nvPr/>
        </p:nvSpPr>
        <p:spPr>
          <a:xfrm>
            <a:off x="837157" y="1856104"/>
            <a:ext cx="4230666" cy="3780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Housing prices-to-earnings ratio </a:t>
            </a:r>
            <a:endPar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390C088C-E378-A3AE-398A-E90CCA335DF6}"/>
              </a:ext>
            </a:extLst>
          </p:cNvPr>
          <p:cNvSpPr txBox="1"/>
          <p:nvPr/>
        </p:nvSpPr>
        <p:spPr>
          <a:xfrm>
            <a:off x="1338908" y="5278510"/>
            <a:ext cx="387191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Arial" panose="020B0604020202020204"/>
                <a:ea typeface="+mn-ea"/>
                <a:cs typeface="+mn-cs"/>
              </a:rPr>
              <a:t>Housing prices are median sales AVM value (</a:t>
            </a:r>
            <a:r>
              <a:rPr kumimoji="0" lang="en-AU" sz="1100" b="0" i="0" u="none" strike="noStrike" kern="1200" cap="none" spc="0" normalizeH="0" baseline="0" noProof="0" dirty="0" err="1">
                <a:ln>
                  <a:noFill/>
                </a:ln>
                <a:solidFill>
                  <a:prstClr val="black"/>
                </a:solidFill>
                <a:effectLst/>
                <a:uLnTx/>
                <a:uFillTx/>
                <a:latin typeface="Arial" panose="020B0604020202020204"/>
                <a:ea typeface="+mn-ea"/>
                <a:cs typeface="+mn-cs"/>
              </a:rPr>
              <a:t>Cotality</a:t>
            </a:r>
            <a:r>
              <a:rPr kumimoji="0" lang="en-AU" sz="1100" b="0" i="0" u="none" strike="noStrike" kern="1200" cap="none" spc="0" normalizeH="0" baseline="0" noProof="0" dirty="0">
                <a:ln>
                  <a:noFill/>
                </a:ln>
                <a:solidFill>
                  <a:prstClr val="black"/>
                </a:solidFill>
                <a:effectLst/>
                <a:uLnTx/>
                <a:uFillTx/>
                <a:latin typeface="Arial" panose="020B0604020202020204"/>
                <a:ea typeface="+mn-ea"/>
                <a:cs typeface="+mn-cs"/>
              </a:rPr>
              <a:t> Data) and earnings are average adult full-time ordinary time earnings (ABS).</a:t>
            </a:r>
          </a:p>
        </p:txBody>
      </p:sp>
      <p:sp>
        <p:nvSpPr>
          <p:cNvPr id="37" name="TextBox 36">
            <a:extLst>
              <a:ext uri="{FF2B5EF4-FFF2-40B4-BE49-F238E27FC236}">
                <a16:creationId xmlns:a16="http://schemas.microsoft.com/office/drawing/2014/main" id="{CC7B9F17-BF8C-6C9C-20FD-673FD59C81F5}"/>
              </a:ext>
            </a:extLst>
          </p:cNvPr>
          <p:cNvSpPr txBox="1"/>
          <p:nvPr/>
        </p:nvSpPr>
        <p:spPr>
          <a:xfrm>
            <a:off x="7333598" y="1899846"/>
            <a:ext cx="437575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Share of households owning home</a:t>
            </a:r>
            <a:endPar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B6736D08-425B-1DC4-6079-FF5A193FCD35}"/>
              </a:ext>
            </a:extLst>
          </p:cNvPr>
          <p:cNvSpPr txBox="1"/>
          <p:nvPr/>
        </p:nvSpPr>
        <p:spPr>
          <a:xfrm>
            <a:off x="296449" y="450621"/>
            <a:ext cx="1167765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en-AU" sz="18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a:t>
            </a:r>
            <a:r>
              <a:rPr kumimoji="0" lang="en-AU" sz="20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housing prices rise faster than income</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access to home ownership increasingly depends on the wealth of the previous generation – ‘the bank of mum and dad’. This entrenches higher levels of wealth inequality across generations. Home ownership has declined, with 3 per cent fewer Australians owning a home than in 1981</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AU"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cxnSp>
        <p:nvCxnSpPr>
          <p:cNvPr id="41" name="Straight Arrow Connector 40">
            <a:extLst>
              <a:ext uri="{FF2B5EF4-FFF2-40B4-BE49-F238E27FC236}">
                <a16:creationId xmlns:a16="http://schemas.microsoft.com/office/drawing/2014/main" id="{85D267CD-26CB-F998-4963-3FB15F064333}"/>
              </a:ext>
            </a:extLst>
          </p:cNvPr>
          <p:cNvCxnSpPr>
            <a:cxnSpLocks/>
          </p:cNvCxnSpPr>
          <p:nvPr/>
        </p:nvCxnSpPr>
        <p:spPr>
          <a:xfrm>
            <a:off x="7333598" y="3429000"/>
            <a:ext cx="3519494" cy="2057484"/>
          </a:xfrm>
          <a:prstGeom prst="straightConnector1">
            <a:avLst/>
          </a:prstGeom>
          <a:ln w="508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5630D3A8-F26E-0052-8659-7D673677F5E9}"/>
              </a:ext>
            </a:extLst>
          </p:cNvPr>
          <p:cNvCxnSpPr>
            <a:cxnSpLocks/>
          </p:cNvCxnSpPr>
          <p:nvPr/>
        </p:nvCxnSpPr>
        <p:spPr>
          <a:xfrm flipV="1">
            <a:off x="1616167" y="3571356"/>
            <a:ext cx="3317399" cy="1636844"/>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52648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03002-A7D3-CCD4-A965-F04CFB739F8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719C19-2C7B-8C2F-7C63-EAB5850506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D1417CA7-6F57-C6B2-CF10-2C3AC5410FEE}"/>
              </a:ext>
            </a:extLst>
          </p:cNvPr>
          <p:cNvPicPr>
            <a:picLocks noChangeAspect="1"/>
          </p:cNvPicPr>
          <p:nvPr/>
        </p:nvPicPr>
        <p:blipFill>
          <a:blip r:embed="rId2"/>
          <a:stretch>
            <a:fillRect/>
          </a:stretch>
        </p:blipFill>
        <p:spPr>
          <a:xfrm>
            <a:off x="4922729" y="1027133"/>
            <a:ext cx="6887227" cy="5668471"/>
          </a:xfrm>
          <a:prstGeom prst="rect">
            <a:avLst/>
          </a:prstGeom>
        </p:spPr>
      </p:pic>
      <p:sp>
        <p:nvSpPr>
          <p:cNvPr id="12" name="TextBox 11">
            <a:extLst>
              <a:ext uri="{FF2B5EF4-FFF2-40B4-BE49-F238E27FC236}">
                <a16:creationId xmlns:a16="http://schemas.microsoft.com/office/drawing/2014/main" id="{554EF962-E89C-FEB3-3400-C106C5AF40E7}"/>
              </a:ext>
            </a:extLst>
          </p:cNvPr>
          <p:cNvSpPr txBox="1"/>
          <p:nvPr/>
        </p:nvSpPr>
        <p:spPr>
          <a:xfrm>
            <a:off x="5251536" y="1027132"/>
            <a:ext cx="641019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1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Home ownership rates are declining, particularly for younger Australians  </a:t>
            </a:r>
            <a:r>
              <a:rPr kumimoji="0" lang="en-AU"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Home ownership rates, by age group</a:t>
            </a:r>
          </a:p>
        </p:txBody>
      </p:sp>
      <p:sp>
        <p:nvSpPr>
          <p:cNvPr id="14" name="Title 13">
            <a:extLst>
              <a:ext uri="{FF2B5EF4-FFF2-40B4-BE49-F238E27FC236}">
                <a16:creationId xmlns:a16="http://schemas.microsoft.com/office/drawing/2014/main" id="{D0EDE9E5-3B71-1896-D9AC-89734DA0B731}"/>
              </a:ext>
            </a:extLst>
          </p:cNvPr>
          <p:cNvSpPr>
            <a:spLocks noGrp="1"/>
          </p:cNvSpPr>
          <p:nvPr>
            <p:ph type="title"/>
          </p:nvPr>
        </p:nvSpPr>
        <p:spPr>
          <a:xfrm>
            <a:off x="382045" y="1527918"/>
            <a:ext cx="3766158" cy="4309209"/>
          </a:xfrm>
        </p:spPr>
        <p:txBody>
          <a:bodyPr/>
          <a:lstStyle/>
          <a:p>
            <a:r>
              <a:rPr lang="en-AU" sz="2000" i="1" dirty="0"/>
              <a:t>“ Declines in home ownership have been most significant for younger Australians. </a:t>
            </a:r>
            <a:br>
              <a:rPr lang="en-AU" sz="2000" i="1" dirty="0"/>
            </a:br>
            <a:br>
              <a:rPr lang="en-AU" sz="2000" b="0" i="1" dirty="0"/>
            </a:br>
            <a:r>
              <a:rPr lang="en-AU" sz="2000" b="0" i="1" dirty="0"/>
              <a:t>Home ownership for people aged 25–34 fell by 7 percentage points in the two decades from 2001 to 2021 and 17 percentage points since 1981. </a:t>
            </a:r>
            <a:br>
              <a:rPr lang="en-AU" sz="2000" b="0" i="1" dirty="0"/>
            </a:br>
            <a:br>
              <a:rPr lang="en-AU" sz="2000" b="0" i="1" dirty="0"/>
            </a:br>
            <a:br>
              <a:rPr lang="en-AU" sz="2000" b="0" i="1" dirty="0"/>
            </a:br>
            <a:r>
              <a:rPr lang="en-AU" sz="2000" i="1" dirty="0"/>
              <a:t>In 2021, only half of people aged 30–34 and about one third of those aged 25–29 owned their own home </a:t>
            </a:r>
          </a:p>
        </p:txBody>
      </p:sp>
      <p:sp>
        <p:nvSpPr>
          <p:cNvPr id="19" name="Title 3">
            <a:extLst>
              <a:ext uri="{FF2B5EF4-FFF2-40B4-BE49-F238E27FC236}">
                <a16:creationId xmlns:a16="http://schemas.microsoft.com/office/drawing/2014/main" id="{02219802-E000-6523-AAA7-2559D4272E7E}"/>
              </a:ext>
            </a:extLst>
          </p:cNvPr>
          <p:cNvSpPr txBox="1">
            <a:spLocks/>
          </p:cNvSpPr>
          <p:nvPr/>
        </p:nvSpPr>
        <p:spPr>
          <a:xfrm>
            <a:off x="382044" y="391605"/>
            <a:ext cx="11608926" cy="297327"/>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l" defTabSz="914332" rtl="0" eaLnBrk="1" fontAlgn="auto" latinLnBrk="0" hangingPunct="1">
              <a:lnSpc>
                <a:spcPts val="1200"/>
              </a:lnSpc>
              <a:spcBef>
                <a:spcPts val="1200"/>
              </a:spcBef>
              <a:spcAft>
                <a:spcPts val="1200"/>
              </a:spcAft>
              <a:buClrTx/>
              <a:buSzTx/>
              <a:buFontTx/>
              <a:buNone/>
              <a:tabLst/>
              <a:defRPr/>
            </a:pPr>
            <a:r>
              <a:rPr kumimoji="0" lang="en-AU" sz="20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2026/2027 </a:t>
            </a:r>
            <a:r>
              <a:rPr kumimoji="0" lang="en-AU" sz="2000" b="0" i="0" u="none" strike="noStrike" kern="1200" cap="none" spc="0" normalizeH="0" baseline="0" noProof="0" dirty="0">
                <a:ln>
                  <a:noFill/>
                </a:ln>
                <a:solidFill>
                  <a:prstClr val="black"/>
                </a:solidFill>
                <a:effectLst/>
                <a:uLnTx/>
                <a:uFillTx/>
                <a:latin typeface="Arial" panose="020B0604020202020204"/>
                <a:ea typeface="+mj-ea"/>
                <a:cs typeface="+mj-cs"/>
              </a:rPr>
              <a:t>then highlighted  on page 138 &amp; 139</a:t>
            </a:r>
            <a:endParaRPr kumimoji="0" lang="en-AU" sz="1800" b="0" i="0" u="none" strike="noStrike" kern="1200" cap="none" spc="0" normalizeH="0" baseline="0" noProof="0" dirty="0">
              <a:ln>
                <a:noFill/>
              </a:ln>
              <a:solidFill>
                <a:srgbClr val="161818"/>
              </a:solidFill>
              <a:effectLst/>
              <a:uLnTx/>
              <a:uFillTx/>
              <a:latin typeface="Arial" panose="020B0604020202020204" pitchFamily="34" charset="0"/>
              <a:ea typeface="+mj-ea"/>
              <a:cs typeface="Arial" panose="020B0604020202020204" pitchFamily="34" charset="0"/>
            </a:endParaRPr>
          </a:p>
        </p:txBody>
      </p:sp>
      <p:cxnSp>
        <p:nvCxnSpPr>
          <p:cNvPr id="21" name="Straight Arrow Connector 20">
            <a:extLst>
              <a:ext uri="{FF2B5EF4-FFF2-40B4-BE49-F238E27FC236}">
                <a16:creationId xmlns:a16="http://schemas.microsoft.com/office/drawing/2014/main" id="{2EF01941-5672-505E-41F3-7BBDD0D5823C}"/>
              </a:ext>
            </a:extLst>
          </p:cNvPr>
          <p:cNvCxnSpPr>
            <a:cxnSpLocks/>
          </p:cNvCxnSpPr>
          <p:nvPr/>
        </p:nvCxnSpPr>
        <p:spPr>
          <a:xfrm flipV="1">
            <a:off x="3908121" y="4546948"/>
            <a:ext cx="7214991" cy="513567"/>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532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F9ED-34BE-E8FF-3D0D-99185AA99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37BCD-0B1D-5A61-7BAF-C64D3793E5A2}"/>
              </a:ext>
            </a:extLst>
          </p:cNvPr>
          <p:cNvSpPr>
            <a:spLocks noGrp="1"/>
          </p:cNvSpPr>
          <p:nvPr>
            <p:ph type="title"/>
          </p:nvPr>
        </p:nvSpPr>
        <p:spPr>
          <a:xfrm>
            <a:off x="133526" y="244508"/>
            <a:ext cx="10640491" cy="718058"/>
          </a:xfrm>
        </p:spPr>
        <p:txBody>
          <a:bodyPr/>
          <a:lstStyle/>
          <a:p>
            <a:r>
              <a:rPr lang="en-AU" sz="2000" dirty="0"/>
              <a:t>Australia’s </a:t>
            </a:r>
            <a:r>
              <a:rPr lang="en-AU" sz="2000" dirty="0">
                <a:solidFill>
                  <a:srgbClr val="FF0000"/>
                </a:solidFill>
              </a:rPr>
              <a:t>new housing construction </a:t>
            </a:r>
            <a:r>
              <a:rPr lang="en-AU" sz="2000" dirty="0"/>
              <a:t>has been subdued despite a sharp increase in population in the past four years</a:t>
            </a:r>
            <a:r>
              <a:rPr lang="en-AU" sz="2000" b="0" dirty="0">
                <a:latin typeface="+mn-lt"/>
              </a:rPr>
              <a:t>.</a:t>
            </a:r>
          </a:p>
        </p:txBody>
      </p:sp>
      <p:sp>
        <p:nvSpPr>
          <p:cNvPr id="4" name="Slide Number Placeholder 3">
            <a:extLst>
              <a:ext uri="{FF2B5EF4-FFF2-40B4-BE49-F238E27FC236}">
                <a16:creationId xmlns:a16="http://schemas.microsoft.com/office/drawing/2014/main" id="{FB83A6E7-E79B-C213-FFF4-7C8321428EA0}"/>
              </a:ext>
            </a:extLst>
          </p:cNvPr>
          <p:cNvSpPr>
            <a:spLocks noGrp="1"/>
          </p:cNvSpPr>
          <p:nvPr>
            <p:ph type="sldNum" sz="quarter" idx="10"/>
          </p:nvPr>
        </p:nvSpPr>
        <p:spPr>
          <a:xfrm>
            <a:off x="11805705" y="6575411"/>
            <a:ext cx="178541" cy="127165"/>
          </a:xfrm>
        </p:spPr>
        <p:txBody>
          <a:bodyPr/>
          <a:lstStyle/>
          <a:p>
            <a:fld id="{124866B3-8C2A-4B94-AF1A-57C3F889C822}" type="slidenum">
              <a:rPr lang="en-AU" smtClean="0"/>
              <a:pPr/>
              <a:t>64</a:t>
            </a:fld>
            <a:endParaRPr lang="en-AU" sz="941" dirty="0"/>
          </a:p>
        </p:txBody>
      </p:sp>
      <p:sp>
        <p:nvSpPr>
          <p:cNvPr id="5" name="Footer Placeholder 4">
            <a:extLst>
              <a:ext uri="{FF2B5EF4-FFF2-40B4-BE49-F238E27FC236}">
                <a16:creationId xmlns:a16="http://schemas.microsoft.com/office/drawing/2014/main" id="{79FDFB97-C6F1-57A5-6EF9-99C7C4C7C6F8}"/>
              </a:ext>
            </a:extLst>
          </p:cNvPr>
          <p:cNvSpPr>
            <a:spLocks noGrp="1"/>
          </p:cNvSpPr>
          <p:nvPr>
            <p:ph type="ftr" sz="quarter" idx="11"/>
          </p:nvPr>
        </p:nvSpPr>
        <p:spPr>
          <a:xfrm>
            <a:off x="207754" y="6259818"/>
            <a:ext cx="1397762" cy="353674"/>
          </a:xfrm>
        </p:spPr>
        <p:txBody>
          <a:bodyPr/>
          <a:lstStyle/>
          <a:p>
            <a:r>
              <a:rPr lang="en-AU" sz="1000" dirty="0"/>
              <a:t>Source: </a:t>
            </a:r>
          </a:p>
          <a:p>
            <a:r>
              <a:rPr lang="en-AU" sz="1000" dirty="0"/>
              <a:t>Refinitv data</a:t>
            </a:r>
          </a:p>
        </p:txBody>
      </p:sp>
      <p:sp>
        <p:nvSpPr>
          <p:cNvPr id="6" name="Right Brace 5">
            <a:extLst>
              <a:ext uri="{FF2B5EF4-FFF2-40B4-BE49-F238E27FC236}">
                <a16:creationId xmlns:a16="http://schemas.microsoft.com/office/drawing/2014/main" id="{64494EEC-BCE7-C97B-2551-BF24D180E497}"/>
              </a:ext>
            </a:extLst>
          </p:cNvPr>
          <p:cNvSpPr/>
          <p:nvPr/>
        </p:nvSpPr>
        <p:spPr>
          <a:xfrm>
            <a:off x="10374086" y="3428999"/>
            <a:ext cx="357576" cy="1874013"/>
          </a:xfrm>
          <a:prstGeom prst="rightBrace">
            <a:avLst>
              <a:gd name="adj1" fmla="val 8333"/>
              <a:gd name="adj2" fmla="val 58008"/>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7" name="TextBox 6">
            <a:extLst>
              <a:ext uri="{FF2B5EF4-FFF2-40B4-BE49-F238E27FC236}">
                <a16:creationId xmlns:a16="http://schemas.microsoft.com/office/drawing/2014/main" id="{A294A568-2F71-85DA-CFB4-9163D9CA3B3D}"/>
              </a:ext>
            </a:extLst>
          </p:cNvPr>
          <p:cNvSpPr txBox="1"/>
          <p:nvPr/>
        </p:nvSpPr>
        <p:spPr>
          <a:xfrm>
            <a:off x="10733467" y="3356863"/>
            <a:ext cx="1417983" cy="2062103"/>
          </a:xfrm>
          <a:prstGeom prst="rect">
            <a:avLst/>
          </a:prstGeom>
          <a:noFill/>
        </p:spPr>
        <p:txBody>
          <a:bodyPr wrap="square" rtlCol="0">
            <a:spAutoFit/>
          </a:bodyPr>
          <a:lstStyle/>
          <a:p>
            <a:pPr algn="ctr"/>
            <a:r>
              <a:rPr lang="en-AU" sz="1600" i="1" dirty="0"/>
              <a:t>Housing shortage with  </a:t>
            </a:r>
            <a:r>
              <a:rPr lang="en-AU" sz="1600" b="1" i="1" dirty="0">
                <a:solidFill>
                  <a:srgbClr val="008000"/>
                </a:solidFill>
              </a:rPr>
              <a:t>population</a:t>
            </a:r>
            <a:r>
              <a:rPr lang="en-AU" sz="1600" b="1" i="1" dirty="0"/>
              <a:t> </a:t>
            </a:r>
            <a:r>
              <a:rPr lang="en-AU" sz="1600" b="1" i="1" dirty="0">
                <a:solidFill>
                  <a:srgbClr val="006600"/>
                </a:solidFill>
              </a:rPr>
              <a:t>increases</a:t>
            </a:r>
            <a:r>
              <a:rPr lang="en-AU" sz="1600" b="1" i="1" dirty="0"/>
              <a:t> </a:t>
            </a:r>
            <a:r>
              <a:rPr lang="en-AU" sz="1600" i="1" dirty="0"/>
              <a:t>exceeding </a:t>
            </a:r>
            <a:r>
              <a:rPr lang="en-AU" sz="1600" b="1" i="1" dirty="0">
                <a:solidFill>
                  <a:srgbClr val="FF0000"/>
                </a:solidFill>
              </a:rPr>
              <a:t>new housing  construction</a:t>
            </a:r>
          </a:p>
        </p:txBody>
      </p:sp>
      <p:pic>
        <p:nvPicPr>
          <p:cNvPr id="12" name="Picture 11">
            <a:extLst>
              <a:ext uri="{FF2B5EF4-FFF2-40B4-BE49-F238E27FC236}">
                <a16:creationId xmlns:a16="http://schemas.microsoft.com/office/drawing/2014/main" id="{754EF1CA-298E-98D5-4D88-C70444424873}"/>
              </a:ext>
            </a:extLst>
          </p:cNvPr>
          <p:cNvPicPr>
            <a:picLocks noChangeAspect="1"/>
          </p:cNvPicPr>
          <p:nvPr/>
        </p:nvPicPr>
        <p:blipFill>
          <a:blip r:embed="rId2"/>
          <a:stretch>
            <a:fillRect/>
          </a:stretch>
        </p:blipFill>
        <p:spPr>
          <a:xfrm>
            <a:off x="133526" y="4672503"/>
            <a:ext cx="847417" cy="823031"/>
          </a:xfrm>
          <a:prstGeom prst="rect">
            <a:avLst/>
          </a:prstGeom>
        </p:spPr>
      </p:pic>
      <p:pic>
        <p:nvPicPr>
          <p:cNvPr id="3" name="Picture 2">
            <a:extLst>
              <a:ext uri="{FF2B5EF4-FFF2-40B4-BE49-F238E27FC236}">
                <a16:creationId xmlns:a16="http://schemas.microsoft.com/office/drawing/2014/main" id="{1E9E00EE-19FD-C221-BEE5-10E2744383D8}"/>
              </a:ext>
            </a:extLst>
          </p:cNvPr>
          <p:cNvPicPr>
            <a:picLocks noChangeAspect="1"/>
          </p:cNvPicPr>
          <p:nvPr/>
        </p:nvPicPr>
        <p:blipFill>
          <a:blip r:embed="rId2"/>
          <a:stretch>
            <a:fillRect/>
          </a:stretch>
        </p:blipFill>
        <p:spPr>
          <a:xfrm>
            <a:off x="11344583" y="1027518"/>
            <a:ext cx="847417" cy="823031"/>
          </a:xfrm>
          <a:prstGeom prst="rect">
            <a:avLst/>
          </a:prstGeom>
        </p:spPr>
      </p:pic>
      <p:pic>
        <p:nvPicPr>
          <p:cNvPr id="9" name="Picture 8">
            <a:extLst>
              <a:ext uri="{FF2B5EF4-FFF2-40B4-BE49-F238E27FC236}">
                <a16:creationId xmlns:a16="http://schemas.microsoft.com/office/drawing/2014/main" id="{B87DF204-33C9-A59A-7D52-A70932C77C14}"/>
              </a:ext>
            </a:extLst>
          </p:cNvPr>
          <p:cNvPicPr>
            <a:picLocks noChangeAspect="1"/>
          </p:cNvPicPr>
          <p:nvPr/>
        </p:nvPicPr>
        <p:blipFill>
          <a:blip r:embed="rId3"/>
          <a:stretch>
            <a:fillRect/>
          </a:stretch>
        </p:blipFill>
        <p:spPr>
          <a:xfrm>
            <a:off x="1605516" y="962566"/>
            <a:ext cx="8694342" cy="5650926"/>
          </a:xfrm>
          <a:prstGeom prst="rect">
            <a:avLst/>
          </a:prstGeom>
        </p:spPr>
      </p:pic>
      <p:pic>
        <p:nvPicPr>
          <p:cNvPr id="16" name="Picture 15">
            <a:extLst>
              <a:ext uri="{FF2B5EF4-FFF2-40B4-BE49-F238E27FC236}">
                <a16:creationId xmlns:a16="http://schemas.microsoft.com/office/drawing/2014/main" id="{3330A109-288B-13EF-B93D-22B28E64634C}"/>
              </a:ext>
            </a:extLst>
          </p:cNvPr>
          <p:cNvPicPr>
            <a:picLocks noChangeAspect="1"/>
          </p:cNvPicPr>
          <p:nvPr/>
        </p:nvPicPr>
        <p:blipFill>
          <a:blip r:embed="rId4"/>
          <a:stretch>
            <a:fillRect/>
          </a:stretch>
        </p:blipFill>
        <p:spPr>
          <a:xfrm>
            <a:off x="8695905" y="3117888"/>
            <a:ext cx="896190" cy="2377646"/>
          </a:xfrm>
          <a:prstGeom prst="rect">
            <a:avLst/>
          </a:prstGeom>
        </p:spPr>
      </p:pic>
    </p:spTree>
    <p:extLst>
      <p:ext uri="{BB962C8B-B14F-4D97-AF65-F5344CB8AC3E}">
        <p14:creationId xmlns:p14="http://schemas.microsoft.com/office/powerpoint/2010/main" val="218027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0B201-0739-7B13-6D16-F8EB6810D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85DA3-0597-E4AC-1D71-6772A897DBAF}"/>
              </a:ext>
            </a:extLst>
          </p:cNvPr>
          <p:cNvSpPr>
            <a:spLocks noGrp="1"/>
          </p:cNvSpPr>
          <p:nvPr>
            <p:ph type="title"/>
          </p:nvPr>
        </p:nvSpPr>
        <p:spPr>
          <a:xfrm>
            <a:off x="356230" y="250371"/>
            <a:ext cx="9720000" cy="685800"/>
          </a:xfrm>
        </p:spPr>
        <p:txBody>
          <a:bodyPr/>
          <a:lstStyle/>
          <a:p>
            <a:r>
              <a:rPr lang="en-AU" sz="2000" dirty="0"/>
              <a:t>Australian Corporate Bonds and Term Deposits offer higher gross yields compared to Australian Shares</a:t>
            </a:r>
          </a:p>
        </p:txBody>
      </p:sp>
      <p:sp>
        <p:nvSpPr>
          <p:cNvPr id="4" name="Slide Number Placeholder 3">
            <a:extLst>
              <a:ext uri="{FF2B5EF4-FFF2-40B4-BE49-F238E27FC236}">
                <a16:creationId xmlns:a16="http://schemas.microsoft.com/office/drawing/2014/main" id="{ADB734FE-6023-8BC0-9C09-243F72109109}"/>
              </a:ext>
            </a:extLst>
          </p:cNvPr>
          <p:cNvSpPr>
            <a:spLocks noGrp="1"/>
          </p:cNvSpPr>
          <p:nvPr>
            <p:ph type="sldNum" sz="quarter" idx="10"/>
          </p:nvPr>
        </p:nvSpPr>
        <p:spPr/>
        <p:txBody>
          <a:bodyPr/>
          <a:lstStyle/>
          <a:p>
            <a:fld id="{124866B3-8C2A-4B94-AF1A-57C3F889C822}" type="slidenum">
              <a:rPr lang="en-AU" smtClean="0"/>
              <a:pPr/>
              <a:t>65</a:t>
            </a:fld>
            <a:endParaRPr lang="en-AU" sz="941" dirty="0"/>
          </a:p>
        </p:txBody>
      </p:sp>
      <p:pic>
        <p:nvPicPr>
          <p:cNvPr id="6" name="Picture 5">
            <a:extLst>
              <a:ext uri="{FF2B5EF4-FFF2-40B4-BE49-F238E27FC236}">
                <a16:creationId xmlns:a16="http://schemas.microsoft.com/office/drawing/2014/main" id="{55DC4C4F-817A-9020-FE1F-EE956BA0EB5E}"/>
              </a:ext>
            </a:extLst>
          </p:cNvPr>
          <p:cNvPicPr>
            <a:picLocks noChangeAspect="1"/>
          </p:cNvPicPr>
          <p:nvPr/>
        </p:nvPicPr>
        <p:blipFill>
          <a:blip r:embed="rId2"/>
          <a:stretch>
            <a:fillRect/>
          </a:stretch>
        </p:blipFill>
        <p:spPr>
          <a:xfrm>
            <a:off x="1404257" y="762000"/>
            <a:ext cx="8969829" cy="5933605"/>
          </a:xfrm>
          <a:prstGeom prst="rect">
            <a:avLst/>
          </a:prstGeom>
        </p:spPr>
      </p:pic>
      <p:sp>
        <p:nvSpPr>
          <p:cNvPr id="9" name="TextBox 8">
            <a:extLst>
              <a:ext uri="{FF2B5EF4-FFF2-40B4-BE49-F238E27FC236}">
                <a16:creationId xmlns:a16="http://schemas.microsoft.com/office/drawing/2014/main" id="{2B062BC2-9F11-4F3E-E2B4-8DBA644761F1}"/>
              </a:ext>
            </a:extLst>
          </p:cNvPr>
          <p:cNvSpPr txBox="1"/>
          <p:nvPr/>
        </p:nvSpPr>
        <p:spPr>
          <a:xfrm>
            <a:off x="9111344" y="2326251"/>
            <a:ext cx="729342" cy="2031325"/>
          </a:xfrm>
          <a:prstGeom prst="rect">
            <a:avLst/>
          </a:prstGeom>
          <a:noFill/>
        </p:spPr>
        <p:txBody>
          <a:bodyPr wrap="square" rtlCol="0">
            <a:spAutoFit/>
          </a:bodyPr>
          <a:lstStyle/>
          <a:p>
            <a:r>
              <a:rPr lang="en-AU" sz="1400" b="1" dirty="0">
                <a:solidFill>
                  <a:srgbClr val="0000FF"/>
                </a:solidFill>
              </a:rPr>
              <a:t>5.3 %</a:t>
            </a:r>
          </a:p>
          <a:p>
            <a:r>
              <a:rPr lang="en-AU" sz="1400" b="1" dirty="0">
                <a:solidFill>
                  <a:srgbClr val="FF0000"/>
                </a:solidFill>
              </a:rPr>
              <a:t>5.0 %</a:t>
            </a: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r>
              <a:rPr lang="en-AU" sz="1400" b="1" dirty="0">
                <a:solidFill>
                  <a:srgbClr val="006600"/>
                </a:solidFill>
              </a:rPr>
              <a:t>2.9 %</a:t>
            </a:r>
          </a:p>
        </p:txBody>
      </p:sp>
    </p:spTree>
    <p:extLst>
      <p:ext uri="{BB962C8B-B14F-4D97-AF65-F5344CB8AC3E}">
        <p14:creationId xmlns:p14="http://schemas.microsoft.com/office/powerpoint/2010/main" val="25758470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DBBBB-C62F-ACAA-7CFD-A6CF96D48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430165-D59F-2886-756D-ED9669A8A621}"/>
              </a:ext>
            </a:extLst>
          </p:cNvPr>
          <p:cNvSpPr>
            <a:spLocks noGrp="1"/>
          </p:cNvSpPr>
          <p:nvPr>
            <p:ph type="title"/>
          </p:nvPr>
        </p:nvSpPr>
        <p:spPr>
          <a:xfrm>
            <a:off x="353544" y="227894"/>
            <a:ext cx="10028743" cy="836817"/>
          </a:xfrm>
        </p:spPr>
        <p:txBody>
          <a:bodyPr/>
          <a:lstStyle/>
          <a:p>
            <a:r>
              <a:rPr lang="en-AU" sz="2000" dirty="0"/>
              <a:t>Australian Dollar gains have faded against the US Dollar.  </a:t>
            </a:r>
            <a:r>
              <a:rPr lang="en-AU" sz="2000" b="0" dirty="0"/>
              <a:t>Australian bond yields are higher than the United States but the margin has declined from 0.8 % to 0.3%</a:t>
            </a:r>
            <a:r>
              <a:rPr lang="en-AU" sz="2000" dirty="0"/>
              <a:t>. </a:t>
            </a:r>
          </a:p>
        </p:txBody>
      </p:sp>
      <p:sp>
        <p:nvSpPr>
          <p:cNvPr id="4" name="Slide Number Placeholder 3">
            <a:extLst>
              <a:ext uri="{FF2B5EF4-FFF2-40B4-BE49-F238E27FC236}">
                <a16:creationId xmlns:a16="http://schemas.microsoft.com/office/drawing/2014/main" id="{C7F726F1-AD16-4BC9-84C6-826AC9AE15C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213ADC23-3F2A-A2FC-C967-1C948973F483}"/>
              </a:ext>
            </a:extLst>
          </p:cNvPr>
          <p:cNvPicPr>
            <a:picLocks noChangeAspect="1"/>
          </p:cNvPicPr>
          <p:nvPr/>
        </p:nvPicPr>
        <p:blipFill>
          <a:blip r:embed="rId2"/>
          <a:stretch>
            <a:fillRect/>
          </a:stretch>
        </p:blipFill>
        <p:spPr>
          <a:xfrm>
            <a:off x="1959429" y="1064711"/>
            <a:ext cx="7870371" cy="5630894"/>
          </a:xfrm>
          <a:prstGeom prst="rect">
            <a:avLst/>
          </a:prstGeom>
        </p:spPr>
      </p:pic>
    </p:spTree>
    <p:extLst>
      <p:ext uri="{BB962C8B-B14F-4D97-AF65-F5344CB8AC3E}">
        <p14:creationId xmlns:p14="http://schemas.microsoft.com/office/powerpoint/2010/main" val="32711169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1B84-7F49-C7A5-DFE1-B3799BD1041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D2F8CB-D392-10DE-E45F-3A596BC93E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EC90A160-A69D-3921-3CE1-940A377BE72A}"/>
              </a:ext>
            </a:extLst>
          </p:cNvPr>
          <p:cNvSpPr>
            <a:spLocks noGrp="1"/>
          </p:cNvSpPr>
          <p:nvPr>
            <p:ph type="title"/>
          </p:nvPr>
        </p:nvSpPr>
        <p:spPr>
          <a:xfrm>
            <a:off x="497744" y="295297"/>
            <a:ext cx="9720000" cy="516637"/>
          </a:xfrm>
        </p:spPr>
        <p:txBody>
          <a:bodyPr/>
          <a:lstStyle/>
          <a:p>
            <a:r>
              <a:rPr lang="en-AU" sz="2000" dirty="0"/>
              <a:t>Impact of Middle East on Australian diesel fuel costs across industry sectors </a:t>
            </a:r>
          </a:p>
        </p:txBody>
      </p:sp>
      <p:sp>
        <p:nvSpPr>
          <p:cNvPr id="7" name="Title 3">
            <a:extLst>
              <a:ext uri="{FF2B5EF4-FFF2-40B4-BE49-F238E27FC236}">
                <a16:creationId xmlns:a16="http://schemas.microsoft.com/office/drawing/2014/main" id="{303EF23C-E3AB-A0F1-6E39-1AC00B649525}"/>
              </a:ext>
            </a:extLst>
          </p:cNvPr>
          <p:cNvSpPr txBox="1">
            <a:spLocks/>
          </p:cNvSpPr>
          <p:nvPr/>
        </p:nvSpPr>
        <p:spPr>
          <a:xfrm>
            <a:off x="1416010" y="6489436"/>
            <a:ext cx="9720000" cy="221057"/>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59</a:t>
            </a:r>
          </a:p>
        </p:txBody>
      </p:sp>
      <p:pic>
        <p:nvPicPr>
          <p:cNvPr id="2" name="Content Placeholder 1" descr="This chart shows the cost share of diesel in production across different sectors in the economy. The cost share is highest in the road transport sector at 10.2 per cent. This is followed by the rail transport sector at 5 per cent; the agriculture sector at 3.1 per cent; and the mining sector at 2.1 per cent. Other sectors in the economy, including construction, utilities, manufacturing, and services have a cost share of less than 1 per cent.">
            <a:extLst>
              <a:ext uri="{FF2B5EF4-FFF2-40B4-BE49-F238E27FC236}">
                <a16:creationId xmlns:a16="http://schemas.microsoft.com/office/drawing/2014/main" id="{FADE6A25-2E44-79CA-8E6B-DDC6C479ADBC}"/>
              </a:ext>
            </a:extLst>
          </p:cNvPr>
          <p:cNvPicPr>
            <a:picLocks noGrp="1"/>
          </p:cNvPicPr>
          <p:nvPr>
            <p:ph idx="1"/>
          </p:nvPr>
        </p:nvPicPr>
        <p:blipFill>
          <a:blip>
            <a:extLst>
              <a:ext uri="{96DAC541-7B7A-43D3-8B79-37D633B846F1}">
                <asvg:svgBlip xmlns:asvg="http://schemas.microsoft.com/office/drawing/2016/SVG/main" r:embed="rId2"/>
              </a:ext>
            </a:extLst>
          </a:blip>
          <a:stretch>
            <a:fillRect/>
          </a:stretch>
        </p:blipFill>
        <p:spPr>
          <a:xfrm>
            <a:off x="5736920" y="1534233"/>
            <a:ext cx="5957335" cy="4678677"/>
          </a:xfrm>
          <a:prstGeom prst="rect">
            <a:avLst/>
          </a:prstGeom>
        </p:spPr>
      </p:pic>
      <p:sp>
        <p:nvSpPr>
          <p:cNvPr id="8" name="TextBox 7">
            <a:extLst>
              <a:ext uri="{FF2B5EF4-FFF2-40B4-BE49-F238E27FC236}">
                <a16:creationId xmlns:a16="http://schemas.microsoft.com/office/drawing/2014/main" id="{D7AE225F-5AFC-D8C1-52CE-DC24FBA45CB1}"/>
              </a:ext>
            </a:extLst>
          </p:cNvPr>
          <p:cNvSpPr txBox="1"/>
          <p:nvPr/>
        </p:nvSpPr>
        <p:spPr>
          <a:xfrm>
            <a:off x="6096000" y="1028343"/>
            <a:ext cx="54930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Cost share of diesel in production</a:t>
            </a:r>
          </a:p>
        </p:txBody>
      </p:sp>
      <p:sp>
        <p:nvSpPr>
          <p:cNvPr id="14" name="TextBox 13">
            <a:extLst>
              <a:ext uri="{FF2B5EF4-FFF2-40B4-BE49-F238E27FC236}">
                <a16:creationId xmlns:a16="http://schemas.microsoft.com/office/drawing/2014/main" id="{67472169-4548-DA24-5EDE-1B5F29DDE1AB}"/>
              </a:ext>
            </a:extLst>
          </p:cNvPr>
          <p:cNvSpPr txBox="1"/>
          <p:nvPr/>
        </p:nvSpPr>
        <p:spPr>
          <a:xfrm>
            <a:off x="242952" y="1055222"/>
            <a:ext cx="4735616"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Higher petrol and diesel prices affect both households and businesses</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Fuel prices make up around three per cent of household expenditure, with the majority of this being for petrol.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On average, liquid fuels make up less than one per cent of business costs (mostly through diesel), although the </a:t>
            </a:r>
            <a:r>
              <a:rPr kumimoji="0" lang="en-AU" sz="1800" b="1" i="1" u="none" strike="noStrike" kern="1200" cap="none" spc="0" normalizeH="0" baseline="0" noProof="0" dirty="0">
                <a:ln>
                  <a:noFill/>
                </a:ln>
                <a:solidFill>
                  <a:srgbClr val="7030A0"/>
                </a:solidFill>
                <a:effectLst/>
                <a:uLnTx/>
                <a:uFillTx/>
                <a:latin typeface="Arial" panose="020B0604020202020204"/>
                <a:ea typeface="+mn-ea"/>
                <a:cs typeface="+mn-cs"/>
              </a:rPr>
              <a:t>diesel share is larger for sectors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like road transport (around 10 per cent), agriculture (around three per cent) and mining (around two per cent</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FF0000"/>
                </a:solidFill>
                <a:effectLst/>
                <a:uLnTx/>
                <a:uFillTx/>
                <a:latin typeface="Arial" panose="020B0604020202020204"/>
                <a:ea typeface="+mn-ea"/>
                <a:cs typeface="+mn-cs"/>
              </a:rPr>
              <a:t>For this reason, higher fuel prices are expected to flow through to prices of other products and services”</a:t>
            </a:r>
          </a:p>
        </p:txBody>
      </p:sp>
      <p:sp>
        <p:nvSpPr>
          <p:cNvPr id="15" name="Left Brace 14">
            <a:extLst>
              <a:ext uri="{FF2B5EF4-FFF2-40B4-BE49-F238E27FC236}">
                <a16:creationId xmlns:a16="http://schemas.microsoft.com/office/drawing/2014/main" id="{17598DD6-099C-2120-4BDC-DA9C0CCF661E}"/>
              </a:ext>
            </a:extLst>
          </p:cNvPr>
          <p:cNvSpPr/>
          <p:nvPr/>
        </p:nvSpPr>
        <p:spPr>
          <a:xfrm>
            <a:off x="5357744" y="2016691"/>
            <a:ext cx="379176" cy="1828800"/>
          </a:xfrm>
          <a:prstGeom prst="leftBrace">
            <a:avLst/>
          </a:prstGeom>
          <a:ln w="444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17" name="Straight Arrow Connector 16">
            <a:extLst>
              <a:ext uri="{FF2B5EF4-FFF2-40B4-BE49-F238E27FC236}">
                <a16:creationId xmlns:a16="http://schemas.microsoft.com/office/drawing/2014/main" id="{08106C63-4AC4-7ECA-1BD4-8F9FBA1D6AD6}"/>
              </a:ext>
            </a:extLst>
          </p:cNvPr>
          <p:cNvCxnSpPr>
            <a:cxnSpLocks/>
            <a:endCxn id="15" idx="1"/>
          </p:cNvCxnSpPr>
          <p:nvPr/>
        </p:nvCxnSpPr>
        <p:spPr>
          <a:xfrm flipV="1">
            <a:off x="4727448" y="2931091"/>
            <a:ext cx="630296" cy="315029"/>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7185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C3D4-8DD5-16F3-B95A-A0D086D512E4}"/>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4C5AD9-E91C-B642-082E-2A25FF17E0CE}"/>
              </a:ext>
            </a:extLst>
          </p:cNvPr>
          <p:cNvPicPr>
            <a:picLocks noGrp="1" noChangeAspect="1"/>
          </p:cNvPicPr>
          <p:nvPr>
            <p:ph idx="1"/>
          </p:nvPr>
        </p:nvPicPr>
        <p:blipFill>
          <a:blip r:embed="rId2"/>
          <a:stretch>
            <a:fillRect/>
          </a:stretch>
        </p:blipFill>
        <p:spPr>
          <a:xfrm>
            <a:off x="5962389" y="1189973"/>
            <a:ext cx="5961734" cy="5505631"/>
          </a:xfrm>
          <a:prstGeom prst="rect">
            <a:avLst/>
          </a:prstGeom>
        </p:spPr>
      </p:pic>
      <p:sp>
        <p:nvSpPr>
          <p:cNvPr id="3" name="Slide Number Placeholder 2">
            <a:extLst>
              <a:ext uri="{FF2B5EF4-FFF2-40B4-BE49-F238E27FC236}">
                <a16:creationId xmlns:a16="http://schemas.microsoft.com/office/drawing/2014/main" id="{04BCCF2D-EA4B-65BB-F0A5-6F8EDE8581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47311FEF-39F0-3BC4-6CA9-461D31A82CE0}"/>
              </a:ext>
            </a:extLst>
          </p:cNvPr>
          <p:cNvSpPr>
            <a:spLocks noGrp="1"/>
          </p:cNvSpPr>
          <p:nvPr>
            <p:ph type="title"/>
          </p:nvPr>
        </p:nvSpPr>
        <p:spPr>
          <a:xfrm>
            <a:off x="267877" y="382383"/>
            <a:ext cx="10211124" cy="516637"/>
          </a:xfrm>
        </p:spPr>
        <p:txBody>
          <a:bodyPr/>
          <a:lstStyle/>
          <a:p>
            <a:r>
              <a:rPr lang="en-AU" sz="2000" dirty="0"/>
              <a:t>RBA notes that  this Iran War “shock” is likely to lead to the “</a:t>
            </a:r>
            <a:r>
              <a:rPr lang="en-AU" sz="2000" i="1" dirty="0"/>
              <a:t>faster and more extensive</a:t>
            </a:r>
            <a:r>
              <a:rPr lang="en-AU" sz="2000" dirty="0"/>
              <a:t> “ pass-through of rising fuel prices to inflation</a:t>
            </a:r>
            <a:endParaRPr lang="en-AU" dirty="0"/>
          </a:p>
        </p:txBody>
      </p:sp>
      <p:sp>
        <p:nvSpPr>
          <p:cNvPr id="8" name="TextBox 7">
            <a:extLst>
              <a:ext uri="{FF2B5EF4-FFF2-40B4-BE49-F238E27FC236}">
                <a16:creationId xmlns:a16="http://schemas.microsoft.com/office/drawing/2014/main" id="{779919CD-A339-1667-B778-0745A2AABEBF}"/>
              </a:ext>
            </a:extLst>
          </p:cNvPr>
          <p:cNvSpPr txBox="1"/>
          <p:nvPr/>
        </p:nvSpPr>
        <p:spPr>
          <a:xfrm>
            <a:off x="267877" y="1371070"/>
            <a:ext cx="5598478" cy="53245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higher fuel prices are also going to influence prices indirectly</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Domestically,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fuel accounts for around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2 to 2½ per cent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of the cost of producing and distributing other goods and services in the CPI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Components that are more exposed to fuel prices include travel, transport and postal services, some groceries items and new dwelling construction.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In addition, oil is also an input in global supply chains and will influence imported goods prices.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For example, oil and gas are used in the manufacture of fertilisers and plastics, and the cost of these goods has started to rise.</a:t>
            </a:r>
          </a:p>
        </p:txBody>
      </p:sp>
    </p:spTree>
    <p:extLst>
      <p:ext uri="{BB962C8B-B14F-4D97-AF65-F5344CB8AC3E}">
        <p14:creationId xmlns:p14="http://schemas.microsoft.com/office/powerpoint/2010/main" val="41342515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EB0F6-D55E-651F-6EC1-684CAC6D2652}"/>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85EE943-3B2C-F0E0-D890-D9C9D9D09E96}"/>
              </a:ext>
            </a:extLst>
          </p:cNvPr>
          <p:cNvGraphicFramePr>
            <a:graphicFrameLocks noGrp="1"/>
          </p:cNvGraphicFramePr>
          <p:nvPr>
            <p:ph idx="1"/>
            <p:extLst>
              <p:ext uri="{D42A27DB-BD31-4B8C-83A1-F6EECF244321}">
                <p14:modId xmlns:p14="http://schemas.microsoft.com/office/powerpoint/2010/main" val="76692502"/>
              </p:ext>
            </p:extLst>
          </p:nvPr>
        </p:nvGraphicFramePr>
        <p:xfrm>
          <a:off x="331001" y="1428152"/>
          <a:ext cx="11529997" cy="4619951"/>
        </p:xfrm>
        <a:graphic>
          <a:graphicData uri="http://schemas.openxmlformats.org/drawingml/2006/table">
            <a:tbl>
              <a:tblPr firstRow="1" bandRow="1">
                <a:tableStyleId>{5C22544A-7EE6-4342-B048-85BDC9FD1C3A}</a:tableStyleId>
              </a:tblPr>
              <a:tblGrid>
                <a:gridCol w="2882500">
                  <a:extLst>
                    <a:ext uri="{9D8B030D-6E8A-4147-A177-3AD203B41FA5}">
                      <a16:colId xmlns:a16="http://schemas.microsoft.com/office/drawing/2014/main" val="1343003196"/>
                    </a:ext>
                  </a:extLst>
                </a:gridCol>
                <a:gridCol w="2586901">
                  <a:extLst>
                    <a:ext uri="{9D8B030D-6E8A-4147-A177-3AD203B41FA5}">
                      <a16:colId xmlns:a16="http://schemas.microsoft.com/office/drawing/2014/main" val="3880252219"/>
                    </a:ext>
                  </a:extLst>
                </a:gridCol>
                <a:gridCol w="3178096">
                  <a:extLst>
                    <a:ext uri="{9D8B030D-6E8A-4147-A177-3AD203B41FA5}">
                      <a16:colId xmlns:a16="http://schemas.microsoft.com/office/drawing/2014/main" val="2704860037"/>
                    </a:ext>
                  </a:extLst>
                </a:gridCol>
                <a:gridCol w="2882500">
                  <a:extLst>
                    <a:ext uri="{9D8B030D-6E8A-4147-A177-3AD203B41FA5}">
                      <a16:colId xmlns:a16="http://schemas.microsoft.com/office/drawing/2014/main" val="3537530459"/>
                    </a:ext>
                  </a:extLst>
                </a:gridCol>
              </a:tblGrid>
              <a:tr h="0">
                <a:tc>
                  <a:txBody>
                    <a:bodyPr/>
                    <a:lstStyle/>
                    <a:p>
                      <a:r>
                        <a:rPr kumimoji="0" lang="en-AU" sz="2400" b="1" i="0" u="none" strike="noStrike" kern="1200" cap="none" spc="0" normalizeH="0" baseline="0" noProof="0" dirty="0">
                          <a:ln>
                            <a:noFill/>
                          </a:ln>
                          <a:solidFill>
                            <a:srgbClr val="161818"/>
                          </a:solidFill>
                          <a:effectLst/>
                          <a:uLnTx/>
                          <a:uFillTx/>
                          <a:latin typeface="+mn-lt"/>
                          <a:ea typeface="+mj-ea"/>
                          <a:cs typeface="+mj-cs"/>
                        </a:rPr>
                        <a:t> Tariffs</a:t>
                      </a:r>
                      <a:endParaRPr lang="en-AU" sz="2000" dirty="0"/>
                    </a:p>
                  </a:txBody>
                  <a:tcPr/>
                </a:tc>
                <a:tc>
                  <a:txBody>
                    <a:bodyPr/>
                    <a:lstStyle/>
                    <a:p>
                      <a:pPr algn="ctr"/>
                      <a:r>
                        <a:rPr lang="en-AU" sz="2000" dirty="0"/>
                        <a:t> 2024 under President Biden</a:t>
                      </a:r>
                    </a:p>
                  </a:txBody>
                  <a:tcPr/>
                </a:tc>
                <a:tc>
                  <a:txBody>
                    <a:bodyPr/>
                    <a:lstStyle/>
                    <a:p>
                      <a:pPr algn="ctr"/>
                      <a:r>
                        <a:rPr lang="en-AU" sz="2000" dirty="0"/>
                        <a:t> </a:t>
                      </a:r>
                      <a:r>
                        <a:rPr lang="en-AU" sz="1800" i="1" dirty="0"/>
                        <a:t>Trump’s ‘Liberation Day</a:t>
                      </a:r>
                    </a:p>
                    <a:p>
                      <a:pPr algn="ctr"/>
                      <a:r>
                        <a:rPr lang="en-AU" sz="2000" dirty="0"/>
                        <a:t>April 2 to April 8 </a:t>
                      </a:r>
                    </a:p>
                    <a:p>
                      <a:pPr algn="ctr"/>
                      <a:r>
                        <a:rPr lang="en-AU" sz="2000" dirty="0"/>
                        <a:t>2025</a:t>
                      </a:r>
                    </a:p>
                  </a:txBody>
                  <a:tcPr/>
                </a:tc>
                <a:tc>
                  <a:txBody>
                    <a:bodyPr/>
                    <a:lstStyle/>
                    <a:p>
                      <a:pPr algn="ctr"/>
                      <a:r>
                        <a:rPr lang="en-AU" sz="2400" dirty="0"/>
                        <a:t>Latest </a:t>
                      </a:r>
                    </a:p>
                    <a:p>
                      <a:pPr algn="ctr"/>
                      <a:r>
                        <a:rPr lang="en-AU" sz="2400" dirty="0"/>
                        <a:t>April  2026</a:t>
                      </a:r>
                    </a:p>
                  </a:txBody>
                  <a:tcPr/>
                </a:tc>
                <a:extLst>
                  <a:ext uri="{0D108BD9-81ED-4DB2-BD59-A6C34878D82A}">
                    <a16:rowId xmlns:a16="http://schemas.microsoft.com/office/drawing/2014/main" val="3020866062"/>
                  </a:ext>
                </a:extLst>
              </a:tr>
              <a:tr h="370840">
                <a:tc>
                  <a:txBody>
                    <a:bodyPr/>
                    <a:lstStyle/>
                    <a:p>
                      <a:r>
                        <a:rPr lang="en-AU" sz="2400" dirty="0"/>
                        <a:t>   </a:t>
                      </a:r>
                      <a:r>
                        <a:rPr lang="en-AU" sz="2400" b="1" dirty="0">
                          <a:solidFill>
                            <a:srgbClr val="006600"/>
                          </a:solidFill>
                        </a:rPr>
                        <a:t>AUSTRALIA</a:t>
                      </a:r>
                    </a:p>
                  </a:txBody>
                  <a:tcPr/>
                </a:tc>
                <a:tc>
                  <a:txBody>
                    <a:bodyPr/>
                    <a:lstStyle/>
                    <a:p>
                      <a:r>
                        <a:rPr lang="en-AU" sz="2400" dirty="0"/>
                        <a:t>           0 % </a:t>
                      </a:r>
                    </a:p>
                  </a:txBody>
                  <a:tcPr/>
                </a:tc>
                <a:tc>
                  <a:txBody>
                    <a:bodyPr/>
                    <a:lstStyle/>
                    <a:p>
                      <a:pPr algn="ctr"/>
                      <a:r>
                        <a:rPr lang="en-AU" sz="2400" b="1" dirty="0">
                          <a:solidFill>
                            <a:srgbClr val="008000"/>
                          </a:solidFill>
                        </a:rPr>
                        <a:t>10 %  </a:t>
                      </a:r>
                    </a:p>
                  </a:txBody>
                  <a:tcPr/>
                </a:tc>
                <a:tc>
                  <a:txBody>
                    <a:bodyPr/>
                    <a:lstStyle/>
                    <a:p>
                      <a:pPr algn="ctr"/>
                      <a:r>
                        <a:rPr lang="en-AU" sz="2400" b="1" dirty="0">
                          <a:solidFill>
                            <a:srgbClr val="008000"/>
                          </a:solidFill>
                        </a:rPr>
                        <a:t>10 %</a:t>
                      </a:r>
                    </a:p>
                  </a:txBody>
                  <a:tcPr/>
                </a:tc>
                <a:extLst>
                  <a:ext uri="{0D108BD9-81ED-4DB2-BD59-A6C34878D82A}">
                    <a16:rowId xmlns:a16="http://schemas.microsoft.com/office/drawing/2014/main" val="464065513"/>
                  </a:ext>
                </a:extLst>
              </a:tr>
              <a:tr h="370840">
                <a:tc>
                  <a:txBody>
                    <a:bodyPr/>
                    <a:lstStyle/>
                    <a:p>
                      <a:r>
                        <a:rPr lang="en-AU" sz="2400" dirty="0"/>
                        <a:t>   EUROPE</a:t>
                      </a:r>
                    </a:p>
                  </a:txBody>
                  <a:tcPr/>
                </a:tc>
                <a:tc>
                  <a:txBody>
                    <a:bodyPr/>
                    <a:lstStyle/>
                    <a:p>
                      <a:pPr algn="ctr"/>
                      <a:r>
                        <a:rPr lang="en-AU" sz="2400" dirty="0"/>
                        <a:t>  2 %</a:t>
                      </a:r>
                    </a:p>
                  </a:txBody>
                  <a:tcPr/>
                </a:tc>
                <a:tc>
                  <a:txBody>
                    <a:bodyPr/>
                    <a:lstStyle/>
                    <a:p>
                      <a:pPr algn="ctr"/>
                      <a:r>
                        <a:rPr lang="en-AU" sz="2400" dirty="0"/>
                        <a:t>20 %</a:t>
                      </a:r>
                    </a:p>
                  </a:txBody>
                  <a:tcPr/>
                </a:tc>
                <a:tc>
                  <a:txBody>
                    <a:bodyPr/>
                    <a:lstStyle/>
                    <a:p>
                      <a:pPr algn="ctr"/>
                      <a:r>
                        <a:rPr lang="en-AU" sz="2400" dirty="0"/>
                        <a:t>15 %</a:t>
                      </a:r>
                    </a:p>
                  </a:txBody>
                  <a:tcPr/>
                </a:tc>
                <a:extLst>
                  <a:ext uri="{0D108BD9-81ED-4DB2-BD59-A6C34878D82A}">
                    <a16:rowId xmlns:a16="http://schemas.microsoft.com/office/drawing/2014/main" val="3244767016"/>
                  </a:ext>
                </a:extLst>
              </a:tr>
              <a:tr h="370840">
                <a:tc>
                  <a:txBody>
                    <a:bodyPr/>
                    <a:lstStyle/>
                    <a:p>
                      <a:r>
                        <a:rPr lang="en-AU" sz="2400" dirty="0"/>
                        <a:t>   </a:t>
                      </a:r>
                      <a:r>
                        <a:rPr lang="en-AU" sz="2400" b="1" dirty="0">
                          <a:solidFill>
                            <a:srgbClr val="FF0000"/>
                          </a:solidFill>
                        </a:rPr>
                        <a:t>CHINA</a:t>
                      </a:r>
                    </a:p>
                  </a:txBody>
                  <a:tcPr/>
                </a:tc>
                <a:tc>
                  <a:txBody>
                    <a:bodyPr/>
                    <a:lstStyle/>
                    <a:p>
                      <a:pPr algn="ctr"/>
                      <a:r>
                        <a:rPr lang="en-AU" sz="2400" dirty="0"/>
                        <a:t>16 %</a:t>
                      </a:r>
                    </a:p>
                  </a:txBody>
                  <a:tcPr/>
                </a:tc>
                <a:tc>
                  <a:txBody>
                    <a:bodyPr/>
                    <a:lstStyle/>
                    <a:p>
                      <a:pPr algn="ctr"/>
                      <a:r>
                        <a:rPr lang="en-AU" sz="2400" b="1" dirty="0">
                          <a:solidFill>
                            <a:srgbClr val="FF0000"/>
                          </a:solidFill>
                        </a:rPr>
                        <a:t>145 %</a:t>
                      </a:r>
                    </a:p>
                  </a:txBody>
                  <a:tcPr/>
                </a:tc>
                <a:tc>
                  <a:txBody>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AU" sz="2400" b="1" dirty="0">
                          <a:solidFill>
                            <a:srgbClr val="FF0000"/>
                          </a:solidFill>
                        </a:rPr>
                        <a:t>20 %</a:t>
                      </a:r>
                    </a:p>
                  </a:txBody>
                  <a:tcPr/>
                </a:tc>
                <a:extLst>
                  <a:ext uri="{0D108BD9-81ED-4DB2-BD59-A6C34878D82A}">
                    <a16:rowId xmlns:a16="http://schemas.microsoft.com/office/drawing/2014/main" val="978280049"/>
                  </a:ext>
                </a:extLst>
              </a:tr>
              <a:tr h="370840">
                <a:tc>
                  <a:txBody>
                    <a:bodyPr/>
                    <a:lstStyle/>
                    <a:p>
                      <a:r>
                        <a:rPr lang="en-AU" sz="2400" dirty="0"/>
                        <a:t>   JAPAN</a:t>
                      </a:r>
                    </a:p>
                  </a:txBody>
                  <a:tcPr/>
                </a:tc>
                <a:tc>
                  <a:txBody>
                    <a:bodyPr/>
                    <a:lstStyle/>
                    <a:p>
                      <a:r>
                        <a:rPr lang="en-AU" dirty="0"/>
                        <a:t>               </a:t>
                      </a:r>
                      <a:r>
                        <a:rPr lang="en-AU" sz="2400" dirty="0"/>
                        <a:t>2 %</a:t>
                      </a:r>
                    </a:p>
                  </a:txBody>
                  <a:tcPr/>
                </a:tc>
                <a:tc>
                  <a:txBody>
                    <a:bodyPr/>
                    <a:lstStyle/>
                    <a:p>
                      <a:pPr algn="ctr"/>
                      <a:r>
                        <a:rPr lang="en-AU" sz="2400" dirty="0"/>
                        <a:t>25 %</a:t>
                      </a:r>
                    </a:p>
                  </a:txBody>
                  <a:tcPr/>
                </a:tc>
                <a:tc>
                  <a:txBody>
                    <a:bodyPr/>
                    <a:lstStyle/>
                    <a:p>
                      <a:pPr algn="ctr"/>
                      <a:r>
                        <a:rPr lang="en-AU" sz="2400" dirty="0"/>
                        <a:t>15 %</a:t>
                      </a:r>
                    </a:p>
                  </a:txBody>
                  <a:tcPr/>
                </a:tc>
                <a:extLst>
                  <a:ext uri="{0D108BD9-81ED-4DB2-BD59-A6C34878D82A}">
                    <a16:rowId xmlns:a16="http://schemas.microsoft.com/office/drawing/2014/main" val="301560108"/>
                  </a:ext>
                </a:extLst>
              </a:tr>
              <a:tr h="370840">
                <a:tc>
                  <a:txBody>
                    <a:bodyPr/>
                    <a:lstStyle/>
                    <a:p>
                      <a:pPr algn="ctr"/>
                      <a:r>
                        <a:rPr lang="en-AU" sz="2000" i="1" dirty="0"/>
                        <a:t>Aluminium &amp; Steel</a:t>
                      </a:r>
                    </a:p>
                  </a:txBody>
                  <a:tcPr/>
                </a:tc>
                <a:tc>
                  <a:txBody>
                    <a:bodyPr/>
                    <a:lstStyle/>
                    <a:p>
                      <a:pPr algn="ctr"/>
                      <a:r>
                        <a:rPr kumimoji="0" lang="en-AU" sz="1801" b="0" i="0" u="none" strike="noStrike" kern="1200" cap="none" spc="0" normalizeH="0" baseline="0" noProof="0" dirty="0">
                          <a:ln>
                            <a:noFill/>
                          </a:ln>
                          <a:solidFill>
                            <a:prstClr val="black"/>
                          </a:solidFill>
                          <a:effectLst/>
                          <a:uLnTx/>
                          <a:uFillTx/>
                          <a:latin typeface="+mn-lt"/>
                          <a:ea typeface="+mn-ea"/>
                          <a:cs typeface="+mn-cs"/>
                        </a:rPr>
                        <a:t> </a:t>
                      </a:r>
                      <a:r>
                        <a:rPr kumimoji="0" lang="en-AU" sz="2000" b="0" i="0" u="none" strike="noStrike" kern="1200" cap="none" spc="0" normalizeH="0" baseline="0" noProof="0" dirty="0">
                          <a:ln>
                            <a:noFill/>
                          </a:ln>
                          <a:solidFill>
                            <a:prstClr val="black"/>
                          </a:solidFill>
                          <a:effectLst/>
                          <a:uLnTx/>
                          <a:uFillTx/>
                          <a:latin typeface="+mn-lt"/>
                          <a:ea typeface="+mn-ea"/>
                          <a:cs typeface="+mn-cs"/>
                        </a:rPr>
                        <a:t>25%  </a:t>
                      </a:r>
                      <a:r>
                        <a:rPr kumimoji="0" lang="en-AU" sz="1600" b="0" i="0" u="none" strike="noStrike" kern="1200" cap="none" spc="0" normalizeH="0" baseline="0" noProof="0" dirty="0">
                          <a:ln>
                            <a:noFill/>
                          </a:ln>
                          <a:solidFill>
                            <a:prstClr val="black"/>
                          </a:solidFill>
                          <a:effectLst/>
                          <a:uLnTx/>
                          <a:uFillTx/>
                          <a:latin typeface="+mn-lt"/>
                          <a:ea typeface="+mn-ea"/>
                          <a:cs typeface="+mn-cs"/>
                        </a:rPr>
                        <a:t>China  &amp; Mexico </a:t>
                      </a:r>
                      <a:endParaRPr lang="en-AU" sz="1600" i="1" dirty="0"/>
                    </a:p>
                  </a:txBody>
                  <a:tcPr/>
                </a:tc>
                <a:tc>
                  <a:txBody>
                    <a:bodyPr/>
                    <a:lstStyle/>
                    <a:p>
                      <a:pPr algn="ctr"/>
                      <a:r>
                        <a:rPr lang="en-AU" sz="2400" i="1" dirty="0"/>
                        <a:t>           25 % </a:t>
                      </a:r>
                      <a:r>
                        <a:rPr lang="en-AU" sz="1600" i="1" dirty="0"/>
                        <a:t>all countries</a:t>
                      </a:r>
                    </a:p>
                  </a:txBody>
                  <a:tcPr/>
                </a:tc>
                <a:tc>
                  <a:txBody>
                    <a:bodyPr/>
                    <a:lstStyle/>
                    <a:p>
                      <a:pPr algn="ctr"/>
                      <a:r>
                        <a:rPr lang="en-AU" sz="2400" i="1" dirty="0"/>
                        <a:t>      50 %   </a:t>
                      </a:r>
                      <a:r>
                        <a:rPr lang="en-AU" sz="2000" i="1" dirty="0"/>
                        <a:t>All</a:t>
                      </a:r>
                    </a:p>
                  </a:txBody>
                  <a:tcPr/>
                </a:tc>
                <a:extLst>
                  <a:ext uri="{0D108BD9-81ED-4DB2-BD59-A6C34878D82A}">
                    <a16:rowId xmlns:a16="http://schemas.microsoft.com/office/drawing/2014/main" val="1540883179"/>
                  </a:ext>
                </a:extLst>
              </a:tr>
              <a:tr h="505151">
                <a:tc>
                  <a:txBody>
                    <a:bodyPr/>
                    <a:lstStyle/>
                    <a:p>
                      <a:r>
                        <a:rPr lang="en-AU" sz="2000" b="1" i="1" dirty="0">
                          <a:solidFill>
                            <a:srgbClr val="7030A0"/>
                          </a:solidFill>
                        </a:rPr>
                        <a:t>   </a:t>
                      </a:r>
                      <a:r>
                        <a:rPr lang="en-AU" sz="2400" b="1" i="1" dirty="0">
                          <a:solidFill>
                            <a:srgbClr val="7030A0"/>
                          </a:solidFill>
                        </a:rPr>
                        <a:t>Pharmaceuticals</a:t>
                      </a:r>
                    </a:p>
                  </a:txBody>
                  <a:tcPr/>
                </a:tc>
                <a:tc>
                  <a:txBody>
                    <a:bodyPr/>
                    <a:lstStyle/>
                    <a:p>
                      <a:pPr algn="ctr"/>
                      <a:r>
                        <a:rPr kumimoji="0" lang="en-AU" sz="2000" b="1" i="0" u="none" strike="noStrike" kern="1200" cap="none" spc="0" normalizeH="0" baseline="0" noProof="0" dirty="0">
                          <a:ln>
                            <a:noFill/>
                          </a:ln>
                          <a:solidFill>
                            <a:srgbClr val="7030A0"/>
                          </a:solidFill>
                          <a:effectLst/>
                          <a:uLnTx/>
                          <a:uFillTx/>
                          <a:latin typeface="+mn-lt"/>
                          <a:ea typeface="+mn-ea"/>
                          <a:cs typeface="+mn-cs"/>
                        </a:rPr>
                        <a:t> N/A</a:t>
                      </a:r>
                      <a:endParaRPr lang="en-AU" sz="2000" b="1" i="1" dirty="0">
                        <a:solidFill>
                          <a:srgbClr val="7030A0"/>
                        </a:solidFill>
                      </a:endParaRPr>
                    </a:p>
                  </a:txBody>
                  <a:tcPr/>
                </a:tc>
                <a:tc>
                  <a:txBody>
                    <a:bodyPr/>
                    <a:lstStyle/>
                    <a:p>
                      <a:pPr algn="ctr"/>
                      <a:r>
                        <a:rPr lang="en-AU" sz="2000" b="1" i="1" dirty="0">
                          <a:solidFill>
                            <a:srgbClr val="7030A0"/>
                          </a:solidFill>
                        </a:rPr>
                        <a:t>0 %</a:t>
                      </a:r>
                    </a:p>
                  </a:txBody>
                  <a:tcPr/>
                </a:tc>
                <a:tc>
                  <a:txBody>
                    <a:bodyPr/>
                    <a:lstStyle/>
                    <a:p>
                      <a:pPr algn="ctr"/>
                      <a:r>
                        <a:rPr lang="en-AU" sz="2400" b="1" i="1" dirty="0">
                          <a:solidFill>
                            <a:srgbClr val="7030A0"/>
                          </a:solidFill>
                        </a:rPr>
                        <a:t>100 %</a:t>
                      </a:r>
                    </a:p>
                  </a:txBody>
                  <a:tcPr/>
                </a:tc>
                <a:extLst>
                  <a:ext uri="{0D108BD9-81ED-4DB2-BD59-A6C34878D82A}">
                    <a16:rowId xmlns:a16="http://schemas.microsoft.com/office/drawing/2014/main" val="1018163678"/>
                  </a:ext>
                </a:extLst>
              </a:tr>
              <a:tr h="370840">
                <a:tc>
                  <a:txBody>
                    <a:bodyPr/>
                    <a:lstStyle/>
                    <a:p>
                      <a:pPr algn="ctr"/>
                      <a:r>
                        <a:rPr lang="en-AU" sz="2400" dirty="0"/>
                        <a:t>  </a:t>
                      </a:r>
                      <a:r>
                        <a:rPr lang="en-AU" sz="2400" b="1" dirty="0">
                          <a:solidFill>
                            <a:srgbClr val="0000FF"/>
                          </a:solidFill>
                        </a:rPr>
                        <a:t>USA Effective Tariff rate </a:t>
                      </a:r>
                    </a:p>
                  </a:txBody>
                  <a:tcPr/>
                </a:tc>
                <a:tc>
                  <a:txBody>
                    <a:bodyPr/>
                    <a:lstStyle/>
                    <a:p>
                      <a:pPr algn="ctr"/>
                      <a:r>
                        <a:rPr lang="en-AU" sz="2800" dirty="0"/>
                        <a:t>   </a:t>
                      </a:r>
                      <a:r>
                        <a:rPr lang="en-AU" sz="2800" b="1" dirty="0">
                          <a:solidFill>
                            <a:srgbClr val="0000FF"/>
                          </a:solidFill>
                        </a:rPr>
                        <a:t>2.4 %</a:t>
                      </a:r>
                    </a:p>
                  </a:txBody>
                  <a:tcPr/>
                </a:tc>
                <a:tc>
                  <a:txBody>
                    <a:bodyPr/>
                    <a:lstStyle/>
                    <a:p>
                      <a:pPr algn="ctr"/>
                      <a:r>
                        <a:rPr lang="en-AU" sz="2800" b="1" dirty="0">
                          <a:solidFill>
                            <a:srgbClr val="0000FF"/>
                          </a:solidFill>
                        </a:rPr>
                        <a:t>24 %</a:t>
                      </a:r>
                    </a:p>
                  </a:txBody>
                  <a:tcPr/>
                </a:tc>
                <a:tc>
                  <a:txBody>
                    <a:bodyPr/>
                    <a:lstStyle/>
                    <a:p>
                      <a:pPr algn="ctr"/>
                      <a:r>
                        <a:rPr lang="en-AU" sz="2800" b="1" dirty="0">
                          <a:solidFill>
                            <a:srgbClr val="0000FF"/>
                          </a:solidFill>
                        </a:rPr>
                        <a:t>   11.8 %</a:t>
                      </a:r>
                    </a:p>
                  </a:txBody>
                  <a:tcPr/>
                </a:tc>
                <a:extLst>
                  <a:ext uri="{0D108BD9-81ED-4DB2-BD59-A6C34878D82A}">
                    <a16:rowId xmlns:a16="http://schemas.microsoft.com/office/drawing/2014/main" val="2431724035"/>
                  </a:ext>
                </a:extLst>
              </a:tr>
            </a:tbl>
          </a:graphicData>
        </a:graphic>
      </p:graphicFrame>
      <p:sp>
        <p:nvSpPr>
          <p:cNvPr id="3" name="Slide Number Placeholder 2">
            <a:extLst>
              <a:ext uri="{FF2B5EF4-FFF2-40B4-BE49-F238E27FC236}">
                <a16:creationId xmlns:a16="http://schemas.microsoft.com/office/drawing/2014/main" id="{3FA049B9-07AE-5F16-11C7-EAB39ABD3B56}"/>
              </a:ext>
            </a:extLst>
          </p:cNvPr>
          <p:cNvSpPr>
            <a:spLocks noGrp="1"/>
          </p:cNvSpPr>
          <p:nvPr>
            <p:ph type="sldNum" sz="quarter" idx="12"/>
          </p:nvPr>
        </p:nvSpPr>
        <p:spPr/>
        <p:txBody>
          <a:bodyPr/>
          <a:lstStyle/>
          <a:p>
            <a:fld id="{E6316B6A-336A-44FF-82DA-A4D1594FA055}" type="slidenum">
              <a:rPr lang="en-AU" smtClean="0"/>
              <a:t>69</a:t>
            </a:fld>
            <a:endParaRPr lang="en-AU" dirty="0"/>
          </a:p>
        </p:txBody>
      </p:sp>
      <p:sp>
        <p:nvSpPr>
          <p:cNvPr id="4" name="Title 3">
            <a:extLst>
              <a:ext uri="{FF2B5EF4-FFF2-40B4-BE49-F238E27FC236}">
                <a16:creationId xmlns:a16="http://schemas.microsoft.com/office/drawing/2014/main" id="{1ABD40AA-FD91-9A11-FC08-EE4B281109F2}"/>
              </a:ext>
            </a:extLst>
          </p:cNvPr>
          <p:cNvSpPr>
            <a:spLocks noGrp="1"/>
          </p:cNvSpPr>
          <p:nvPr>
            <p:ph type="title"/>
          </p:nvPr>
        </p:nvSpPr>
        <p:spPr>
          <a:xfrm>
            <a:off x="74428" y="301019"/>
            <a:ext cx="10398641" cy="765544"/>
          </a:xfrm>
        </p:spPr>
        <p:txBody>
          <a:bodyPr/>
          <a:lstStyle/>
          <a:p>
            <a:r>
              <a:rPr lang="en-AU" sz="2000" dirty="0"/>
              <a:t>President Trump in April 2025 :</a:t>
            </a:r>
            <a:br>
              <a:rPr lang="en-AU" sz="2000" dirty="0"/>
            </a:br>
            <a:r>
              <a:rPr lang="en-AU" sz="2400" b="0" i="1" dirty="0">
                <a:solidFill>
                  <a:srgbClr val="0000FF"/>
                </a:solidFill>
                <a:effectLst/>
                <a:latin typeface="Arial" panose="020B0604020202020204" pitchFamily="34" charset="0"/>
                <a:cs typeface="Arial" panose="020B0604020202020204" pitchFamily="34" charset="0"/>
              </a:rPr>
              <a:t>“ I always say </a:t>
            </a:r>
            <a:r>
              <a:rPr lang="en-AU" sz="2400" i="1" dirty="0">
                <a:solidFill>
                  <a:srgbClr val="0000FF"/>
                </a:solidFill>
                <a:effectLst/>
                <a:latin typeface="Arial" panose="020B0604020202020204" pitchFamily="34" charset="0"/>
                <a:cs typeface="Arial" panose="020B0604020202020204" pitchFamily="34" charset="0"/>
              </a:rPr>
              <a:t>‘ tariffs' is the most beautiful word </a:t>
            </a:r>
            <a:r>
              <a:rPr lang="en-AU" sz="2400" b="0" i="1" dirty="0">
                <a:solidFill>
                  <a:srgbClr val="0000FF"/>
                </a:solidFill>
                <a:effectLst/>
                <a:latin typeface="Arial" panose="020B0604020202020204" pitchFamily="34" charset="0"/>
                <a:cs typeface="Arial" panose="020B0604020202020204" pitchFamily="34" charset="0"/>
              </a:rPr>
              <a:t>to me in the dictionary ” *</a:t>
            </a:r>
            <a:endParaRPr lang="en-AU" sz="2400" i="1" dirty="0">
              <a:solidFill>
                <a:srgbClr val="0000FF"/>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4F192A0-A94F-917B-1F9F-67AE9C540F68}"/>
              </a:ext>
            </a:extLst>
          </p:cNvPr>
          <p:cNvSpPr txBox="1"/>
          <p:nvPr/>
        </p:nvSpPr>
        <p:spPr>
          <a:xfrm>
            <a:off x="0" y="6361741"/>
            <a:ext cx="11802140" cy="461665"/>
          </a:xfrm>
          <a:prstGeom prst="rect">
            <a:avLst/>
          </a:prstGeom>
          <a:noFill/>
        </p:spPr>
        <p:txBody>
          <a:bodyPr wrap="square" rtlCol="0">
            <a:spAutoFit/>
          </a:bodyPr>
          <a:lstStyle/>
          <a:p>
            <a:r>
              <a:rPr lang="en-AU" sz="1200" b="1" dirty="0"/>
              <a:t>Source NPR  </a:t>
            </a:r>
            <a:r>
              <a:rPr lang="en-AU" sz="1200" b="1" dirty="0">
                <a:hlinkClick r:id="rId3"/>
              </a:rPr>
              <a:t>https://www.npr.org/2025/04/09/nx-s1-5355661/tariffs-history-meaning</a:t>
            </a:r>
            <a:r>
              <a:rPr lang="en-AU" sz="1200" b="1" dirty="0"/>
              <a:t> ,  World Trade Organisation for 2024 data   World Tariff Profiles    </a:t>
            </a:r>
          </a:p>
          <a:p>
            <a:r>
              <a:rPr lang="en-AU" sz="1200" b="1" dirty="0"/>
              <a:t>and  Yale University  Budget Labs</a:t>
            </a:r>
          </a:p>
        </p:txBody>
      </p:sp>
      <p:sp>
        <p:nvSpPr>
          <p:cNvPr id="7" name="Oval 6">
            <a:extLst>
              <a:ext uri="{FF2B5EF4-FFF2-40B4-BE49-F238E27FC236}">
                <a16:creationId xmlns:a16="http://schemas.microsoft.com/office/drawing/2014/main" id="{D2B4BE45-8F42-47F4-51CB-BFB979E93024}"/>
              </a:ext>
            </a:extLst>
          </p:cNvPr>
          <p:cNvSpPr/>
          <p:nvPr/>
        </p:nvSpPr>
        <p:spPr>
          <a:xfrm>
            <a:off x="9670310" y="5268686"/>
            <a:ext cx="1605517" cy="731466"/>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97733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55FEC-5979-8608-B8A3-66A34CBB8C1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8CB481-0649-FCCB-01F2-C12A5F9F1C24}"/>
              </a:ext>
            </a:extLst>
          </p:cNvPr>
          <p:cNvSpPr>
            <a:spLocks noGrp="1"/>
          </p:cNvSpPr>
          <p:nvPr>
            <p:ph idx="1"/>
          </p:nvPr>
        </p:nvSpPr>
        <p:spPr>
          <a:xfrm>
            <a:off x="323573" y="1511388"/>
            <a:ext cx="11675918" cy="5088577"/>
          </a:xfrm>
        </p:spPr>
        <p:txBody>
          <a:bodyPr/>
          <a:lstStyle/>
          <a:p>
            <a:pPr marL="0" indent="0">
              <a:buNone/>
            </a:pPr>
            <a:r>
              <a:rPr lang="en-AU" sz="2800" dirty="0">
                <a:solidFill>
                  <a:srgbClr val="181818"/>
                </a:solidFill>
              </a:rPr>
              <a:t>“ </a:t>
            </a:r>
            <a:r>
              <a:rPr lang="en-AU" sz="2400" i="1" dirty="0">
                <a:solidFill>
                  <a:srgbClr val="181818"/>
                </a:solidFill>
              </a:rPr>
              <a:t>Renewed hostilities and maritime disruptions in July and early August undermined the recovery efforts, reducing projected 3Q26 oil supply by 1.7 mb/d compared with last month’s Report. </a:t>
            </a:r>
            <a:r>
              <a:rPr lang="en-AU" sz="2400" b="1" i="1" dirty="0">
                <a:solidFill>
                  <a:srgbClr val="FF0000"/>
                </a:solidFill>
              </a:rPr>
              <a:t>Global oil supply is now projected to decline by 4.3 mb/d on average in 2026 and rebound by 8.3 mb/d next year to 110.3 mb/d.</a:t>
            </a:r>
          </a:p>
          <a:p>
            <a:pPr marL="0" indent="0">
              <a:buNone/>
            </a:pPr>
            <a:endParaRPr lang="en-AU" sz="2400" i="1" dirty="0">
              <a:solidFill>
                <a:srgbClr val="181818"/>
              </a:solidFill>
            </a:endParaRPr>
          </a:p>
          <a:p>
            <a:pPr marL="0" indent="0">
              <a:buNone/>
            </a:pPr>
            <a:r>
              <a:rPr lang="en-AU" sz="2400" b="1" i="1" dirty="0"/>
              <a:t>Refinery crude </a:t>
            </a:r>
            <a:r>
              <a:rPr lang="en-AU" sz="2400" i="1" dirty="0"/>
              <a:t>throughputs increased further in July </a:t>
            </a:r>
            <a:r>
              <a:rPr lang="en-AU" sz="2400" b="1" i="1" dirty="0">
                <a:solidFill>
                  <a:schemeClr val="accent1"/>
                </a:solidFill>
              </a:rPr>
              <a:t>but remained nearly 5 mb/d below year earlier levels, at 80.9 mb/d</a:t>
            </a:r>
            <a:r>
              <a:rPr lang="en-AU" sz="2400" i="1" dirty="0">
                <a:solidFill>
                  <a:schemeClr val="accent1"/>
                </a:solidFill>
              </a:rPr>
              <a:t>. </a:t>
            </a:r>
            <a:r>
              <a:rPr lang="en-AU" sz="2400" b="1" i="1" dirty="0">
                <a:solidFill>
                  <a:srgbClr val="181818"/>
                </a:solidFill>
              </a:rPr>
              <a:t>Continued Middle East product export disruptions and attacks on Russian refineries reduced 3Q26 runs estimates by a further 370 kb/d</a:t>
            </a:r>
            <a:r>
              <a:rPr lang="en-AU" sz="2400" i="1" dirty="0">
                <a:solidFill>
                  <a:srgbClr val="181818"/>
                </a:solidFill>
              </a:rPr>
              <a:t>. Global throughputs are now forecast to decline by 2.5 mb/d on average in 2026 and rebound by 3.5 mb/d in 2027. </a:t>
            </a:r>
            <a:r>
              <a:rPr lang="en-AU" sz="2400" b="1" i="1" dirty="0">
                <a:solidFill>
                  <a:srgbClr val="7030A0"/>
                </a:solidFill>
              </a:rPr>
              <a:t>Tighter light and middle distillate markets boosted cracks and margins in the Atlantic Basin to record highs.” </a:t>
            </a:r>
          </a:p>
          <a:p>
            <a:pPr marL="0" indent="0" algn="r">
              <a:buNone/>
            </a:pPr>
            <a:r>
              <a:rPr lang="en-AU" sz="20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https://www.iea.org/reports/oil-market-report-august-2026</a:t>
            </a:r>
          </a:p>
          <a:p>
            <a:pPr marL="0" indent="0">
              <a:buNone/>
            </a:pPr>
            <a:endParaRPr lang="en-AU" sz="28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endParaRPr lang="en-AU" sz="28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endParaRPr lang="en-AU" sz="28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endParaRPr lang="en-AU" sz="28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endParaRPr lang="en-AU" sz="28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endParaRPr lang="en-AU" sz="2800" i="1" dirty="0">
              <a:solidFill>
                <a:srgbClr val="181818"/>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marL="0" indent="0">
              <a:buNone/>
            </a:pPr>
            <a:r>
              <a:rPr lang="en-AU" sz="1800" i="1"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https://www.iea.org/reports/oil-market-report-march-2026</a:t>
            </a:r>
            <a:endParaRPr lang="en-AU" sz="1800" i="1" dirty="0">
              <a:solidFill>
                <a:srgbClr val="0000FF"/>
              </a:solidFill>
              <a:latin typeface="Arial" panose="020B0604020202020204" pitchFamily="34" charset="0"/>
              <a:cs typeface="Arial" panose="020B0604020202020204" pitchFamily="34" charset="0"/>
            </a:endParaRPr>
          </a:p>
          <a:p>
            <a:pPr marL="0" indent="0" algn="r">
              <a:buNone/>
            </a:pPr>
            <a:endParaRPr lang="en-AU" sz="1800" i="1" dirty="0">
              <a:solidFill>
                <a:srgbClr val="181818"/>
              </a:solidFill>
              <a:latin typeface="Arial" panose="020B0604020202020204" pitchFamily="34" charset="0"/>
              <a:cs typeface="Arial" panose="020B0604020202020204" pitchFamily="34" charset="0"/>
            </a:endParaRPr>
          </a:p>
          <a:p>
            <a:pPr marL="0" indent="0">
              <a:buNone/>
            </a:pPr>
            <a:endParaRPr lang="en-AU" sz="2800" i="1" dirty="0">
              <a:solidFill>
                <a:srgbClr val="181818"/>
              </a:solidFill>
              <a:latin typeface="Arial" panose="020B0604020202020204" pitchFamily="34" charset="0"/>
              <a:cs typeface="Arial" panose="020B0604020202020204" pitchFamily="34" charset="0"/>
            </a:endParaRPr>
          </a:p>
          <a:p>
            <a:pPr marL="0" indent="0">
              <a:buNone/>
            </a:pPr>
            <a:endParaRPr lang="en-AU" sz="1200" dirty="0">
              <a:solidFill>
                <a:srgbClr val="181818"/>
              </a:solidFill>
              <a:latin typeface="Merriweather" panose="00000500000000000000" pitchFamily="2" charset="0"/>
            </a:endParaRPr>
          </a:p>
          <a:p>
            <a:pPr marL="0" indent="0" algn="r">
              <a:buNone/>
            </a:pPr>
            <a:r>
              <a:rPr lang="en-AU" sz="2800" dirty="0">
                <a:solidFill>
                  <a:srgbClr val="181818"/>
                </a:solidFill>
                <a:latin typeface="Merriweather" panose="00000500000000000000" pitchFamily="2" charset="0"/>
              </a:rPr>
              <a:t>                   </a:t>
            </a:r>
            <a:r>
              <a:rPr lang="en-AU" sz="2400" dirty="0">
                <a:solidFill>
                  <a:srgbClr val="181818"/>
                </a:solidFill>
                <a:latin typeface="Merriweather" panose="00000500000000000000" pitchFamily="2" charset="0"/>
              </a:rPr>
              <a:t> </a:t>
            </a:r>
            <a:endParaRPr lang="en-AU" sz="2400" dirty="0"/>
          </a:p>
        </p:txBody>
      </p:sp>
      <p:sp>
        <p:nvSpPr>
          <p:cNvPr id="3" name="Slide Number Placeholder 2">
            <a:extLst>
              <a:ext uri="{FF2B5EF4-FFF2-40B4-BE49-F238E27FC236}">
                <a16:creationId xmlns:a16="http://schemas.microsoft.com/office/drawing/2014/main" id="{8EDF324E-048C-8CDE-43A6-74D118DF4BCF}"/>
              </a:ext>
            </a:extLst>
          </p:cNvPr>
          <p:cNvSpPr>
            <a:spLocks noGrp="1"/>
          </p:cNvSpPr>
          <p:nvPr>
            <p:ph type="sldNum" sz="quarter" idx="12"/>
          </p:nvPr>
        </p:nvSpPr>
        <p:spPr/>
        <p:txBody>
          <a:bodyPr/>
          <a:lstStyle/>
          <a:p>
            <a:fld id="{E6316B6A-336A-44FF-82DA-A4D1594FA055}" type="slidenum">
              <a:rPr lang="en-AU" smtClean="0"/>
              <a:t>7</a:t>
            </a:fld>
            <a:endParaRPr lang="en-AU" dirty="0"/>
          </a:p>
        </p:txBody>
      </p:sp>
      <p:sp>
        <p:nvSpPr>
          <p:cNvPr id="4" name="Title 3">
            <a:extLst>
              <a:ext uri="{FF2B5EF4-FFF2-40B4-BE49-F238E27FC236}">
                <a16:creationId xmlns:a16="http://schemas.microsoft.com/office/drawing/2014/main" id="{09A14DAF-6940-66FA-146E-C88CD2A1EB41}"/>
              </a:ext>
            </a:extLst>
          </p:cNvPr>
          <p:cNvSpPr>
            <a:spLocks noGrp="1"/>
          </p:cNvSpPr>
          <p:nvPr>
            <p:ph type="title"/>
          </p:nvPr>
        </p:nvSpPr>
        <p:spPr>
          <a:xfrm>
            <a:off x="323573" y="338840"/>
            <a:ext cx="10162339" cy="896194"/>
          </a:xfrm>
        </p:spPr>
        <p:txBody>
          <a:bodyPr/>
          <a:lstStyle/>
          <a:p>
            <a:r>
              <a:rPr lang="en-AU" sz="2000" dirty="0">
                <a:solidFill>
                  <a:srgbClr val="0000FF"/>
                </a:solidFill>
              </a:rPr>
              <a:t>International Energy Agency (IEA)  </a:t>
            </a:r>
            <a:r>
              <a:rPr lang="en-AU" sz="2000" dirty="0">
                <a:solidFill>
                  <a:schemeClr val="tx1"/>
                </a:solidFill>
              </a:rPr>
              <a:t>latest assessment of the Middle East  war &amp; intensifying Russia – Ukraine conflicts highlights the sharp cut in both crude oil and refinery oil products .           </a:t>
            </a:r>
            <a:r>
              <a:rPr lang="en-AU" sz="2000" dirty="0">
                <a:solidFill>
                  <a:srgbClr val="0070C0"/>
                </a:solidFill>
              </a:rPr>
              <a:t>Note that   ‘ mb/d’   is   million barrels per day </a:t>
            </a:r>
          </a:p>
        </p:txBody>
      </p:sp>
    </p:spTree>
    <p:extLst>
      <p:ext uri="{BB962C8B-B14F-4D97-AF65-F5344CB8AC3E}">
        <p14:creationId xmlns:p14="http://schemas.microsoft.com/office/powerpoint/2010/main" val="41539879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3972-42BC-3A5F-03A5-ABF45E3CAC0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9EFFFD-2A75-4DA7-A56A-7C44E8A989C4}"/>
              </a:ext>
            </a:extLst>
          </p:cNvPr>
          <p:cNvSpPr>
            <a:spLocks noGrp="1"/>
          </p:cNvSpPr>
          <p:nvPr>
            <p:ph type="sldNum" sz="quarter" idx="12"/>
          </p:nvPr>
        </p:nvSpPr>
        <p:spPr/>
        <p:txBody>
          <a:bodyPr/>
          <a:lstStyle/>
          <a:p>
            <a:fld id="{E6316B6A-336A-44FF-82DA-A4D1594FA055}" type="slidenum">
              <a:rPr lang="en-AU" smtClean="0"/>
              <a:t>70</a:t>
            </a:fld>
            <a:endParaRPr lang="en-AU" dirty="0"/>
          </a:p>
        </p:txBody>
      </p:sp>
      <p:sp>
        <p:nvSpPr>
          <p:cNvPr id="4" name="Title 3">
            <a:extLst>
              <a:ext uri="{FF2B5EF4-FFF2-40B4-BE49-F238E27FC236}">
                <a16:creationId xmlns:a16="http://schemas.microsoft.com/office/drawing/2014/main" id="{6A329350-057E-1134-8E26-3B40ABDBD65D}"/>
              </a:ext>
            </a:extLst>
          </p:cNvPr>
          <p:cNvSpPr>
            <a:spLocks noGrp="1"/>
          </p:cNvSpPr>
          <p:nvPr>
            <p:ph type="title"/>
          </p:nvPr>
        </p:nvSpPr>
        <p:spPr>
          <a:xfrm>
            <a:off x="104663" y="276148"/>
            <a:ext cx="10389166" cy="872260"/>
          </a:xfrm>
        </p:spPr>
        <p:txBody>
          <a:bodyPr/>
          <a:lstStyle/>
          <a:p>
            <a:r>
              <a:rPr lang="en-AU" sz="2000" i="1" dirty="0">
                <a:solidFill>
                  <a:schemeClr val="accent1"/>
                </a:solidFill>
              </a:rPr>
              <a:t>“Back to the Future” </a:t>
            </a:r>
            <a:r>
              <a:rPr lang="en-AU" sz="2000" dirty="0">
                <a:solidFill>
                  <a:schemeClr val="accent1"/>
                </a:solidFill>
              </a:rPr>
              <a:t>for US trade policy  </a:t>
            </a:r>
            <a:r>
              <a:rPr lang="en-AU" sz="2000" dirty="0"/>
              <a:t>:  </a:t>
            </a:r>
            <a:r>
              <a:rPr lang="en-AU" sz="2000" b="1" dirty="0"/>
              <a:t>American consumers confront an  “</a:t>
            </a:r>
            <a:r>
              <a:rPr lang="en-AU" sz="2000" b="1" i="1" dirty="0">
                <a:solidFill>
                  <a:srgbClr val="0000FF"/>
                </a:solidFill>
              </a:rPr>
              <a:t>average effective tariff rate of </a:t>
            </a:r>
            <a:r>
              <a:rPr lang="en-AU" sz="2000" i="1" dirty="0">
                <a:solidFill>
                  <a:srgbClr val="0000FF"/>
                </a:solidFill>
              </a:rPr>
              <a:t>17.9 </a:t>
            </a:r>
            <a:r>
              <a:rPr lang="en-AU" sz="2000" b="1" i="1" dirty="0">
                <a:solidFill>
                  <a:srgbClr val="0000FF"/>
                </a:solidFill>
              </a:rPr>
              <a:t>%</a:t>
            </a:r>
            <a:r>
              <a:rPr lang="en-AU" sz="2000" dirty="0"/>
              <a:t>  according to the Yale University’s  Budget Lab.</a:t>
            </a:r>
            <a:br>
              <a:rPr lang="en-AU" sz="2000" dirty="0"/>
            </a:br>
            <a:r>
              <a:rPr lang="en-AU" sz="2000" dirty="0"/>
              <a:t>  </a:t>
            </a:r>
            <a:br>
              <a:rPr lang="en-AU" sz="2000" dirty="0"/>
            </a:br>
            <a:br>
              <a:rPr lang="en-AU" sz="2000" dirty="0"/>
            </a:br>
            <a:r>
              <a:rPr lang="en-AU" sz="2000" dirty="0"/>
              <a:t> </a:t>
            </a:r>
          </a:p>
        </p:txBody>
      </p:sp>
      <p:sp>
        <p:nvSpPr>
          <p:cNvPr id="5" name="TextBox 4">
            <a:extLst>
              <a:ext uri="{FF2B5EF4-FFF2-40B4-BE49-F238E27FC236}">
                <a16:creationId xmlns:a16="http://schemas.microsoft.com/office/drawing/2014/main" id="{FE4E5D55-45CB-0A8A-7606-19DD4820F0D6}"/>
              </a:ext>
            </a:extLst>
          </p:cNvPr>
          <p:cNvSpPr txBox="1"/>
          <p:nvPr/>
        </p:nvSpPr>
        <p:spPr>
          <a:xfrm>
            <a:off x="104663" y="4196002"/>
            <a:ext cx="1383895" cy="1569660"/>
          </a:xfrm>
          <a:prstGeom prst="rect">
            <a:avLst/>
          </a:prstGeom>
          <a:noFill/>
        </p:spPr>
        <p:txBody>
          <a:bodyPr wrap="square">
            <a:spAutoFit/>
          </a:bodyPr>
          <a:lstStyle/>
          <a:p>
            <a:r>
              <a:rPr lang="en-AU" sz="1200" dirty="0"/>
              <a:t>Source</a:t>
            </a:r>
          </a:p>
          <a:p>
            <a:endParaRPr lang="en-AU" sz="1200" dirty="0"/>
          </a:p>
          <a:p>
            <a:r>
              <a:rPr lang="en-AU" sz="1200" dirty="0"/>
              <a:t>Yale University Budget Lab : https://budgetlab.yale.edu/research/state-us-tariffs-july-14-2025</a:t>
            </a:r>
          </a:p>
        </p:txBody>
      </p:sp>
      <p:pic>
        <p:nvPicPr>
          <p:cNvPr id="2" name="Picture 1">
            <a:extLst>
              <a:ext uri="{FF2B5EF4-FFF2-40B4-BE49-F238E27FC236}">
                <a16:creationId xmlns:a16="http://schemas.microsoft.com/office/drawing/2014/main" id="{7C6C5E9D-7CAC-1E1D-2AB7-910B671041C1}"/>
              </a:ext>
            </a:extLst>
          </p:cNvPr>
          <p:cNvPicPr>
            <a:picLocks noChangeAspect="1"/>
          </p:cNvPicPr>
          <p:nvPr/>
        </p:nvPicPr>
        <p:blipFill>
          <a:blip r:embed="rId2"/>
          <a:stretch>
            <a:fillRect/>
          </a:stretch>
        </p:blipFill>
        <p:spPr>
          <a:xfrm>
            <a:off x="1488558" y="1017814"/>
            <a:ext cx="9332923" cy="5736772"/>
          </a:xfrm>
          <a:prstGeom prst="rect">
            <a:avLst/>
          </a:prstGeom>
        </p:spPr>
      </p:pic>
      <p:cxnSp>
        <p:nvCxnSpPr>
          <p:cNvPr id="13" name="Straight Arrow Connector 12">
            <a:extLst>
              <a:ext uri="{FF2B5EF4-FFF2-40B4-BE49-F238E27FC236}">
                <a16:creationId xmlns:a16="http://schemas.microsoft.com/office/drawing/2014/main" id="{98843D6A-426E-3ABC-5343-C3845EEC0724}"/>
              </a:ext>
            </a:extLst>
          </p:cNvPr>
          <p:cNvCxnSpPr>
            <a:cxnSpLocks/>
          </p:cNvCxnSpPr>
          <p:nvPr/>
        </p:nvCxnSpPr>
        <p:spPr>
          <a:xfrm flipH="1">
            <a:off x="4234543" y="4038600"/>
            <a:ext cx="4767943" cy="0"/>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BD68FC4-AA71-20D6-1207-9040D6D3B2F6}"/>
              </a:ext>
            </a:extLst>
          </p:cNvPr>
          <p:cNvSpPr txBox="1"/>
          <p:nvPr/>
        </p:nvSpPr>
        <p:spPr>
          <a:xfrm>
            <a:off x="9362255" y="3872836"/>
            <a:ext cx="990059" cy="369332"/>
          </a:xfrm>
          <a:prstGeom prst="rect">
            <a:avLst/>
          </a:prstGeom>
          <a:noFill/>
        </p:spPr>
        <p:txBody>
          <a:bodyPr wrap="square" rtlCol="0">
            <a:spAutoFit/>
          </a:bodyPr>
          <a:lstStyle/>
          <a:p>
            <a:r>
              <a:rPr lang="en-AU" b="1" dirty="0"/>
              <a:t>16.9 %</a:t>
            </a:r>
          </a:p>
        </p:txBody>
      </p:sp>
    </p:spTree>
    <p:extLst>
      <p:ext uri="{BB962C8B-B14F-4D97-AF65-F5344CB8AC3E}">
        <p14:creationId xmlns:p14="http://schemas.microsoft.com/office/powerpoint/2010/main" val="9936535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679F1C-4ADE-3875-1D27-4807F72ADB1A}"/>
              </a:ext>
            </a:extLst>
          </p:cNvPr>
          <p:cNvSpPr>
            <a:spLocks noGrp="1"/>
          </p:cNvSpPr>
          <p:nvPr>
            <p:ph idx="1"/>
          </p:nvPr>
        </p:nvSpPr>
        <p:spPr>
          <a:xfrm>
            <a:off x="407504" y="1102135"/>
            <a:ext cx="11635640" cy="5402191"/>
          </a:xfrm>
        </p:spPr>
        <p:txBody>
          <a:bodyPr/>
          <a:lstStyle/>
          <a:p>
            <a:pPr marL="0" indent="0" algn="l">
              <a:buNone/>
            </a:pPr>
            <a:endParaRPr lang="en-AU" sz="1000" b="0" i="0" dirty="0">
              <a:solidFill>
                <a:srgbClr val="3B3C3E"/>
              </a:solidFill>
              <a:effectLst/>
              <a:latin typeface="BlissPro"/>
            </a:endParaRPr>
          </a:p>
          <a:p>
            <a:pPr marL="0" indent="0" algn="l">
              <a:buNone/>
            </a:pPr>
            <a:r>
              <a:rPr lang="en-AU" sz="2400" b="0" i="1" dirty="0">
                <a:solidFill>
                  <a:srgbClr val="3B3C3E"/>
                </a:solidFill>
                <a:effectLst/>
                <a:latin typeface="BlissPro"/>
              </a:rPr>
              <a:t>“ Successive US administrations and Congress have failed to agree on measures to reverse the trend of large annual fiscal deficits and growing interest costs. We do not believe that material multi-year reductions in mandatory spending and deficits will result from current fiscal proposals under consideration. </a:t>
            </a:r>
          </a:p>
          <a:p>
            <a:pPr marL="0" indent="0" algn="l">
              <a:buNone/>
            </a:pPr>
            <a:endParaRPr lang="en-AU" sz="1200" i="1" dirty="0">
              <a:solidFill>
                <a:srgbClr val="3B3C3E"/>
              </a:solidFill>
              <a:latin typeface="BlissPro"/>
            </a:endParaRPr>
          </a:p>
          <a:p>
            <a:pPr marL="0" indent="0" algn="l">
              <a:buNone/>
            </a:pPr>
            <a:r>
              <a:rPr lang="en-AU" sz="2400" b="0" i="1" dirty="0">
                <a:solidFill>
                  <a:srgbClr val="3B3C3E"/>
                </a:solidFill>
                <a:effectLst/>
                <a:latin typeface="BlissPro"/>
              </a:rPr>
              <a:t>Over the next decade, </a:t>
            </a:r>
            <a:r>
              <a:rPr lang="en-AU" sz="2400" i="1" dirty="0">
                <a:solidFill>
                  <a:srgbClr val="3B3C3E"/>
                </a:solidFill>
                <a:effectLst/>
                <a:latin typeface="BlissPro"/>
              </a:rPr>
              <a:t>we expect larger deficits as entitlement spending rises while government revenue remains broadly flat</a:t>
            </a:r>
            <a:r>
              <a:rPr lang="en-AU" sz="2400" b="1" i="1" dirty="0">
                <a:solidFill>
                  <a:srgbClr val="3B3C3E"/>
                </a:solidFill>
                <a:effectLst/>
                <a:latin typeface="BlissPro"/>
              </a:rPr>
              <a:t>. </a:t>
            </a:r>
            <a:r>
              <a:rPr lang="en-AU" sz="2400" b="0" i="1" dirty="0">
                <a:solidFill>
                  <a:srgbClr val="3B3C3E"/>
                </a:solidFill>
                <a:effectLst/>
                <a:latin typeface="BlissPro"/>
              </a:rPr>
              <a:t>In turn, </a:t>
            </a:r>
            <a:r>
              <a:rPr lang="en-AU" sz="2400" b="1" i="1" dirty="0">
                <a:solidFill>
                  <a:srgbClr val="3B3C3E"/>
                </a:solidFill>
                <a:effectLst/>
                <a:latin typeface="BlissPro"/>
              </a:rPr>
              <a:t>persistent, large fiscal deficits will drive the government's debt and interest burden higher. </a:t>
            </a:r>
            <a:r>
              <a:rPr lang="en-AU" sz="2400" b="0" i="1" dirty="0">
                <a:solidFill>
                  <a:srgbClr val="3B3C3E"/>
                </a:solidFill>
                <a:effectLst/>
                <a:latin typeface="BlissPro"/>
              </a:rPr>
              <a:t>The US' fiscal performance is likely to deteriorate relative to its own past and compared to other highly-rated sovereigns.</a:t>
            </a:r>
          </a:p>
          <a:p>
            <a:pPr marL="0" indent="0">
              <a:buNone/>
            </a:pPr>
            <a:endParaRPr lang="en-AU" sz="2400" b="0" i="0" dirty="0">
              <a:solidFill>
                <a:srgbClr val="3B3C3E"/>
              </a:solidFill>
              <a:effectLst/>
              <a:latin typeface="BlissPro"/>
            </a:endParaRPr>
          </a:p>
          <a:p>
            <a:pPr marL="0" indent="0">
              <a:buNone/>
            </a:pPr>
            <a:r>
              <a:rPr lang="en-AU" sz="2400" b="1" i="1" dirty="0">
                <a:solidFill>
                  <a:srgbClr val="7030A0"/>
                </a:solidFill>
                <a:latin typeface="BlissPro"/>
              </a:rPr>
              <a:t>A</a:t>
            </a:r>
            <a:r>
              <a:rPr lang="en-AU" sz="2400" b="1" i="1" dirty="0">
                <a:solidFill>
                  <a:srgbClr val="7030A0"/>
                </a:solidFill>
                <a:effectLst/>
                <a:latin typeface="BlissPro"/>
              </a:rPr>
              <a:t>s a result</a:t>
            </a:r>
            <a:r>
              <a:rPr lang="en-AU" sz="2400" b="1" i="1" dirty="0">
                <a:solidFill>
                  <a:srgbClr val="FF0000"/>
                </a:solidFill>
                <a:effectLst/>
                <a:latin typeface="BlissPro"/>
              </a:rPr>
              <a:t>, </a:t>
            </a:r>
            <a:r>
              <a:rPr lang="en-AU" sz="2400" b="1" i="1" dirty="0">
                <a:solidFill>
                  <a:srgbClr val="7030A0"/>
                </a:solidFill>
                <a:effectLst/>
                <a:latin typeface="BlissPro"/>
              </a:rPr>
              <a:t>we expect federal deficits to widen, reaching nearly 9% of GDP by 2035, up from 6.4% in 2024, </a:t>
            </a:r>
            <a:r>
              <a:rPr lang="en-AU" sz="2400" b="0" i="1" dirty="0">
                <a:solidFill>
                  <a:srgbClr val="3B3C3E"/>
                </a:solidFill>
                <a:effectLst/>
                <a:latin typeface="BlissPro"/>
              </a:rPr>
              <a:t>driven mainly by increased interest payments on debt,  rising entitlement spending, and relatively low revenue generation. </a:t>
            </a:r>
            <a:r>
              <a:rPr lang="en-AU" sz="2400" b="1" i="1" dirty="0">
                <a:solidFill>
                  <a:srgbClr val="FF0000"/>
                </a:solidFill>
                <a:effectLst/>
                <a:latin typeface="BlissPro"/>
              </a:rPr>
              <a:t>We anticipate that the federal debt burden will rise to about 134% of GDP by 2035, compared to 98% in 2024.” </a:t>
            </a:r>
          </a:p>
          <a:p>
            <a:pPr marL="0" indent="0" algn="r">
              <a:buNone/>
            </a:pPr>
            <a:r>
              <a:rPr lang="en-AU" sz="1200" b="1" i="1" dirty="0">
                <a:solidFill>
                  <a:srgbClr val="7030A0"/>
                </a:solidFill>
                <a:effectLst/>
                <a:latin typeface="BlissPro"/>
              </a:rPr>
              <a:t>https://ratings.moodys.com/ratings-news/443154</a:t>
            </a:r>
            <a:endParaRPr lang="en-AU" sz="1200" b="1" i="1" dirty="0">
              <a:solidFill>
                <a:srgbClr val="7030A0"/>
              </a:solidFill>
            </a:endParaRPr>
          </a:p>
        </p:txBody>
      </p:sp>
      <p:sp>
        <p:nvSpPr>
          <p:cNvPr id="3" name="Slide Number Placeholder 2">
            <a:extLst>
              <a:ext uri="{FF2B5EF4-FFF2-40B4-BE49-F238E27FC236}">
                <a16:creationId xmlns:a16="http://schemas.microsoft.com/office/drawing/2014/main" id="{A9A1EEC8-7E9B-1DDD-007E-D82B77C5653D}"/>
              </a:ext>
            </a:extLst>
          </p:cNvPr>
          <p:cNvSpPr>
            <a:spLocks noGrp="1"/>
          </p:cNvSpPr>
          <p:nvPr>
            <p:ph type="sldNum" sz="quarter" idx="12"/>
          </p:nvPr>
        </p:nvSpPr>
        <p:spPr/>
        <p:txBody>
          <a:bodyPr/>
          <a:lstStyle/>
          <a:p>
            <a:fld id="{E6316B6A-336A-44FF-82DA-A4D1594FA055}" type="slidenum">
              <a:rPr lang="en-AU" smtClean="0"/>
              <a:t>71</a:t>
            </a:fld>
            <a:endParaRPr lang="en-AU" dirty="0"/>
          </a:p>
        </p:txBody>
      </p:sp>
      <p:sp>
        <p:nvSpPr>
          <p:cNvPr id="4" name="Title 3">
            <a:extLst>
              <a:ext uri="{FF2B5EF4-FFF2-40B4-BE49-F238E27FC236}">
                <a16:creationId xmlns:a16="http://schemas.microsoft.com/office/drawing/2014/main" id="{748F375A-7E1A-7DC6-F0C6-DEB84C4288B1}"/>
              </a:ext>
            </a:extLst>
          </p:cNvPr>
          <p:cNvSpPr>
            <a:spLocks noGrp="1"/>
          </p:cNvSpPr>
          <p:nvPr>
            <p:ph type="title"/>
          </p:nvPr>
        </p:nvSpPr>
        <p:spPr>
          <a:xfrm>
            <a:off x="407504" y="382383"/>
            <a:ext cx="9720000" cy="691043"/>
          </a:xfrm>
        </p:spPr>
        <p:txBody>
          <a:bodyPr/>
          <a:lstStyle/>
          <a:p>
            <a:r>
              <a:rPr lang="en-AU" sz="2000" dirty="0"/>
              <a:t>Moody’s downgraded the US government credit rating from AAA to Aa1 with a negative outlook in May 2025  with the following rationale :</a:t>
            </a:r>
          </a:p>
        </p:txBody>
      </p:sp>
    </p:spTree>
    <p:extLst>
      <p:ext uri="{BB962C8B-B14F-4D97-AF65-F5344CB8AC3E}">
        <p14:creationId xmlns:p14="http://schemas.microsoft.com/office/powerpoint/2010/main" val="13208550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818F37A-D51F-554C-1A83-4416B8861838}"/>
              </a:ext>
            </a:extLst>
          </p:cNvPr>
          <p:cNvPicPr>
            <a:picLocks noGrp="1" noChangeAspect="1"/>
          </p:cNvPicPr>
          <p:nvPr>
            <p:ph idx="1"/>
          </p:nvPr>
        </p:nvPicPr>
        <p:blipFill>
          <a:blip r:embed="rId2"/>
          <a:stretch>
            <a:fillRect/>
          </a:stretch>
        </p:blipFill>
        <p:spPr>
          <a:xfrm>
            <a:off x="1590262" y="1083365"/>
            <a:ext cx="8676860" cy="5612240"/>
          </a:xfrm>
          <a:prstGeom prst="rect">
            <a:avLst/>
          </a:prstGeom>
        </p:spPr>
      </p:pic>
      <p:sp>
        <p:nvSpPr>
          <p:cNvPr id="3" name="Slide Number Placeholder 2">
            <a:extLst>
              <a:ext uri="{FF2B5EF4-FFF2-40B4-BE49-F238E27FC236}">
                <a16:creationId xmlns:a16="http://schemas.microsoft.com/office/drawing/2014/main" id="{9269045E-79E2-6482-8113-93258B9F6C4F}"/>
              </a:ext>
            </a:extLst>
          </p:cNvPr>
          <p:cNvSpPr>
            <a:spLocks noGrp="1"/>
          </p:cNvSpPr>
          <p:nvPr>
            <p:ph type="sldNum" sz="quarter" idx="12"/>
          </p:nvPr>
        </p:nvSpPr>
        <p:spPr/>
        <p:txBody>
          <a:bodyPr/>
          <a:lstStyle/>
          <a:p>
            <a:fld id="{E6316B6A-336A-44FF-82DA-A4D1594FA055}" type="slidenum">
              <a:rPr lang="en-AU" smtClean="0"/>
              <a:t>72</a:t>
            </a:fld>
            <a:endParaRPr lang="en-AU" dirty="0"/>
          </a:p>
        </p:txBody>
      </p:sp>
      <p:sp>
        <p:nvSpPr>
          <p:cNvPr id="4" name="Title 3">
            <a:extLst>
              <a:ext uri="{FF2B5EF4-FFF2-40B4-BE49-F238E27FC236}">
                <a16:creationId xmlns:a16="http://schemas.microsoft.com/office/drawing/2014/main" id="{46AB0DB3-1A4A-0421-27D1-F0CDCA1164DC}"/>
              </a:ext>
            </a:extLst>
          </p:cNvPr>
          <p:cNvSpPr>
            <a:spLocks noGrp="1"/>
          </p:cNvSpPr>
          <p:nvPr>
            <p:ph type="title"/>
          </p:nvPr>
        </p:nvSpPr>
        <p:spPr>
          <a:xfrm>
            <a:off x="182531" y="369418"/>
            <a:ext cx="10462277" cy="516637"/>
          </a:xfrm>
        </p:spPr>
        <p:txBody>
          <a:bodyPr/>
          <a:lstStyle/>
          <a:p>
            <a:r>
              <a:rPr lang="en-AU" sz="1800" dirty="0"/>
              <a:t>USA has been running large budget deficits since Clinton’s last year in the White House in 2020 </a:t>
            </a:r>
            <a:r>
              <a:rPr lang="en-AU" sz="1800" b="0" i="1" dirty="0"/>
              <a:t>Moody’s forecast is just another warning over the lack of fiscal discipline.</a:t>
            </a:r>
          </a:p>
        </p:txBody>
      </p:sp>
      <p:sp>
        <p:nvSpPr>
          <p:cNvPr id="6" name="TextBox 5">
            <a:extLst>
              <a:ext uri="{FF2B5EF4-FFF2-40B4-BE49-F238E27FC236}">
                <a16:creationId xmlns:a16="http://schemas.microsoft.com/office/drawing/2014/main" id="{9483FDA3-D03D-C2AB-3038-1D3A799790C9}"/>
              </a:ext>
            </a:extLst>
          </p:cNvPr>
          <p:cNvSpPr txBox="1"/>
          <p:nvPr/>
        </p:nvSpPr>
        <p:spPr>
          <a:xfrm>
            <a:off x="3876260" y="1699590"/>
            <a:ext cx="1133061" cy="584775"/>
          </a:xfrm>
          <a:prstGeom prst="rect">
            <a:avLst/>
          </a:prstGeom>
          <a:noFill/>
        </p:spPr>
        <p:txBody>
          <a:bodyPr wrap="square" rtlCol="0">
            <a:spAutoFit/>
          </a:bodyPr>
          <a:lstStyle/>
          <a:p>
            <a:pPr algn="ctr"/>
            <a:r>
              <a:rPr lang="en-AU" sz="1600" b="1" dirty="0"/>
              <a:t>Clinton</a:t>
            </a:r>
          </a:p>
          <a:p>
            <a:pPr algn="ctr"/>
            <a:r>
              <a:rPr lang="en-AU" sz="1600" b="1" dirty="0"/>
              <a:t>2000</a:t>
            </a:r>
          </a:p>
        </p:txBody>
      </p:sp>
      <p:sp>
        <p:nvSpPr>
          <p:cNvPr id="7" name="TextBox 6">
            <a:extLst>
              <a:ext uri="{FF2B5EF4-FFF2-40B4-BE49-F238E27FC236}">
                <a16:creationId xmlns:a16="http://schemas.microsoft.com/office/drawing/2014/main" id="{AB46A8E0-8849-7733-949C-992C513638C6}"/>
              </a:ext>
            </a:extLst>
          </p:cNvPr>
          <p:cNvSpPr txBox="1"/>
          <p:nvPr/>
        </p:nvSpPr>
        <p:spPr>
          <a:xfrm>
            <a:off x="8627166" y="4840357"/>
            <a:ext cx="1053548" cy="707886"/>
          </a:xfrm>
          <a:prstGeom prst="rect">
            <a:avLst/>
          </a:prstGeom>
          <a:noFill/>
        </p:spPr>
        <p:txBody>
          <a:bodyPr wrap="square" rtlCol="0">
            <a:spAutoFit/>
          </a:bodyPr>
          <a:lstStyle/>
          <a:p>
            <a:pPr algn="ctr"/>
            <a:r>
              <a:rPr lang="en-AU" sz="2000" b="1" dirty="0">
                <a:solidFill>
                  <a:srgbClr val="7030A0"/>
                </a:solidFill>
              </a:rPr>
              <a:t>- 9 % in 2035</a:t>
            </a:r>
          </a:p>
        </p:txBody>
      </p:sp>
      <p:cxnSp>
        <p:nvCxnSpPr>
          <p:cNvPr id="9" name="Straight Arrow Connector 8">
            <a:extLst>
              <a:ext uri="{FF2B5EF4-FFF2-40B4-BE49-F238E27FC236}">
                <a16:creationId xmlns:a16="http://schemas.microsoft.com/office/drawing/2014/main" id="{2B35357F-77CF-428A-1685-D57421EB4D6D}"/>
              </a:ext>
            </a:extLst>
          </p:cNvPr>
          <p:cNvCxnSpPr>
            <a:cxnSpLocks/>
          </p:cNvCxnSpPr>
          <p:nvPr/>
        </p:nvCxnSpPr>
        <p:spPr>
          <a:xfrm>
            <a:off x="8219661" y="4114800"/>
            <a:ext cx="934279" cy="655983"/>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40056A-7A72-2EDE-BDBD-BB2228154D1A}"/>
              </a:ext>
            </a:extLst>
          </p:cNvPr>
          <p:cNvSpPr txBox="1"/>
          <p:nvPr/>
        </p:nvSpPr>
        <p:spPr>
          <a:xfrm>
            <a:off x="10267122" y="4055526"/>
            <a:ext cx="1908759" cy="1323439"/>
          </a:xfrm>
          <a:prstGeom prst="rect">
            <a:avLst/>
          </a:prstGeom>
          <a:noFill/>
        </p:spPr>
        <p:txBody>
          <a:bodyPr wrap="square">
            <a:spAutoFit/>
          </a:bodyPr>
          <a:lstStyle/>
          <a:p>
            <a:r>
              <a:rPr lang="en-AU" sz="1600" b="1" i="1" dirty="0">
                <a:solidFill>
                  <a:schemeClr val="accent1"/>
                </a:solidFill>
              </a:rPr>
              <a:t>Moody’s forecast </a:t>
            </a:r>
            <a:r>
              <a:rPr lang="en-AU" sz="1600" i="1" dirty="0"/>
              <a:t>“reaching nearly 9% of GDP by 2035, up from 6.4% in 2024 ”</a:t>
            </a:r>
          </a:p>
        </p:txBody>
      </p:sp>
      <p:pic>
        <p:nvPicPr>
          <p:cNvPr id="14" name="Picture 13">
            <a:extLst>
              <a:ext uri="{FF2B5EF4-FFF2-40B4-BE49-F238E27FC236}">
                <a16:creationId xmlns:a16="http://schemas.microsoft.com/office/drawing/2014/main" id="{8EFA6FA5-C0D3-1DD2-088B-BFB83DE51D88}"/>
              </a:ext>
            </a:extLst>
          </p:cNvPr>
          <p:cNvPicPr>
            <a:picLocks noChangeAspect="1"/>
          </p:cNvPicPr>
          <p:nvPr/>
        </p:nvPicPr>
        <p:blipFill>
          <a:blip r:embed="rId3"/>
          <a:stretch>
            <a:fillRect/>
          </a:stretch>
        </p:blipFill>
        <p:spPr>
          <a:xfrm>
            <a:off x="2238784" y="4055526"/>
            <a:ext cx="1299546" cy="953561"/>
          </a:xfrm>
          <a:prstGeom prst="rect">
            <a:avLst/>
          </a:prstGeom>
        </p:spPr>
      </p:pic>
      <p:pic>
        <p:nvPicPr>
          <p:cNvPr id="15" name="Picture 14">
            <a:extLst>
              <a:ext uri="{FF2B5EF4-FFF2-40B4-BE49-F238E27FC236}">
                <a16:creationId xmlns:a16="http://schemas.microsoft.com/office/drawing/2014/main" id="{1FFDF149-6ED7-8024-ED85-28D648794E58}"/>
              </a:ext>
            </a:extLst>
          </p:cNvPr>
          <p:cNvPicPr>
            <a:picLocks noChangeAspect="1"/>
          </p:cNvPicPr>
          <p:nvPr/>
        </p:nvPicPr>
        <p:blipFill>
          <a:blip r:embed="rId4"/>
          <a:stretch>
            <a:fillRect/>
          </a:stretch>
        </p:blipFill>
        <p:spPr>
          <a:xfrm>
            <a:off x="3322983" y="3543675"/>
            <a:ext cx="932137" cy="807236"/>
          </a:xfrm>
          <a:prstGeom prst="rect">
            <a:avLst/>
          </a:prstGeom>
        </p:spPr>
      </p:pic>
      <p:pic>
        <p:nvPicPr>
          <p:cNvPr id="16" name="Picture 15">
            <a:extLst>
              <a:ext uri="{FF2B5EF4-FFF2-40B4-BE49-F238E27FC236}">
                <a16:creationId xmlns:a16="http://schemas.microsoft.com/office/drawing/2014/main" id="{FE2DB8CC-510D-4DDB-BA24-E4CA19E7F979}"/>
              </a:ext>
            </a:extLst>
          </p:cNvPr>
          <p:cNvPicPr>
            <a:picLocks noChangeAspect="1"/>
          </p:cNvPicPr>
          <p:nvPr/>
        </p:nvPicPr>
        <p:blipFill>
          <a:blip r:embed="rId5"/>
          <a:stretch>
            <a:fillRect/>
          </a:stretch>
        </p:blipFill>
        <p:spPr>
          <a:xfrm>
            <a:off x="4962939" y="3744167"/>
            <a:ext cx="1133061" cy="1096190"/>
          </a:xfrm>
          <a:prstGeom prst="rect">
            <a:avLst/>
          </a:prstGeom>
        </p:spPr>
      </p:pic>
      <p:pic>
        <p:nvPicPr>
          <p:cNvPr id="18" name="Picture 17">
            <a:extLst>
              <a:ext uri="{FF2B5EF4-FFF2-40B4-BE49-F238E27FC236}">
                <a16:creationId xmlns:a16="http://schemas.microsoft.com/office/drawing/2014/main" id="{83FD9DA8-AA4B-689E-8E22-565FE6F60EE6}"/>
              </a:ext>
            </a:extLst>
          </p:cNvPr>
          <p:cNvPicPr>
            <a:picLocks noChangeAspect="1"/>
          </p:cNvPicPr>
          <p:nvPr/>
        </p:nvPicPr>
        <p:blipFill>
          <a:blip r:embed="rId6"/>
          <a:stretch>
            <a:fillRect/>
          </a:stretch>
        </p:blipFill>
        <p:spPr>
          <a:xfrm>
            <a:off x="6096000" y="2503683"/>
            <a:ext cx="1358348" cy="610150"/>
          </a:xfrm>
          <a:prstGeom prst="rect">
            <a:avLst/>
          </a:prstGeom>
        </p:spPr>
      </p:pic>
      <p:sp>
        <p:nvSpPr>
          <p:cNvPr id="20" name="TextBox 19">
            <a:extLst>
              <a:ext uri="{FF2B5EF4-FFF2-40B4-BE49-F238E27FC236}">
                <a16:creationId xmlns:a16="http://schemas.microsoft.com/office/drawing/2014/main" id="{BC2E3B63-15DB-C29F-F9F2-CA7826908205}"/>
              </a:ext>
            </a:extLst>
          </p:cNvPr>
          <p:cNvSpPr txBox="1"/>
          <p:nvPr/>
        </p:nvSpPr>
        <p:spPr>
          <a:xfrm>
            <a:off x="6448840" y="5258134"/>
            <a:ext cx="1358348" cy="646331"/>
          </a:xfrm>
          <a:prstGeom prst="rect">
            <a:avLst/>
          </a:prstGeom>
          <a:noFill/>
        </p:spPr>
        <p:txBody>
          <a:bodyPr wrap="square" rtlCol="0">
            <a:spAutoFit/>
          </a:bodyPr>
          <a:lstStyle/>
          <a:p>
            <a:r>
              <a:rPr lang="en-AU" b="1" dirty="0"/>
              <a:t>TRUMP </a:t>
            </a:r>
          </a:p>
          <a:p>
            <a:r>
              <a:rPr lang="en-AU" dirty="0"/>
              <a:t>2017-21</a:t>
            </a:r>
          </a:p>
        </p:txBody>
      </p:sp>
      <p:sp>
        <p:nvSpPr>
          <p:cNvPr id="21" name="TextBox 20">
            <a:extLst>
              <a:ext uri="{FF2B5EF4-FFF2-40B4-BE49-F238E27FC236}">
                <a16:creationId xmlns:a16="http://schemas.microsoft.com/office/drawing/2014/main" id="{E087838A-D3A9-B5FF-D2D2-630D4C5D2EB7}"/>
              </a:ext>
            </a:extLst>
          </p:cNvPr>
          <p:cNvSpPr txBox="1"/>
          <p:nvPr/>
        </p:nvSpPr>
        <p:spPr>
          <a:xfrm>
            <a:off x="7735956" y="4717245"/>
            <a:ext cx="891210" cy="584775"/>
          </a:xfrm>
          <a:prstGeom prst="rect">
            <a:avLst/>
          </a:prstGeom>
          <a:noFill/>
        </p:spPr>
        <p:txBody>
          <a:bodyPr wrap="square" rtlCol="0">
            <a:spAutoFit/>
          </a:bodyPr>
          <a:lstStyle/>
          <a:p>
            <a:r>
              <a:rPr lang="en-AU" sz="1600" b="1" dirty="0"/>
              <a:t>BIDEN</a:t>
            </a:r>
          </a:p>
          <a:p>
            <a:r>
              <a:rPr lang="en-AU" sz="1600" dirty="0"/>
              <a:t>21-25</a:t>
            </a:r>
          </a:p>
        </p:txBody>
      </p:sp>
    </p:spTree>
    <p:extLst>
      <p:ext uri="{BB962C8B-B14F-4D97-AF65-F5344CB8AC3E}">
        <p14:creationId xmlns:p14="http://schemas.microsoft.com/office/powerpoint/2010/main" val="34726570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B3CA0E-31E1-0E24-B197-931CEE9770DA}"/>
              </a:ext>
            </a:extLst>
          </p:cNvPr>
          <p:cNvSpPr>
            <a:spLocks noGrp="1"/>
          </p:cNvSpPr>
          <p:nvPr>
            <p:ph type="sldNum" sz="quarter" idx="12"/>
          </p:nvPr>
        </p:nvSpPr>
        <p:spPr/>
        <p:txBody>
          <a:bodyPr/>
          <a:lstStyle/>
          <a:p>
            <a:fld id="{E6316B6A-336A-44FF-82DA-A4D1594FA055}" type="slidenum">
              <a:rPr lang="en-AU" smtClean="0"/>
              <a:t>73</a:t>
            </a:fld>
            <a:endParaRPr lang="en-AU" dirty="0"/>
          </a:p>
        </p:txBody>
      </p:sp>
      <p:sp>
        <p:nvSpPr>
          <p:cNvPr id="4" name="Title 3">
            <a:extLst>
              <a:ext uri="{FF2B5EF4-FFF2-40B4-BE49-F238E27FC236}">
                <a16:creationId xmlns:a16="http://schemas.microsoft.com/office/drawing/2014/main" id="{594C69B3-8C33-5949-5D85-BCB9751EF710}"/>
              </a:ext>
            </a:extLst>
          </p:cNvPr>
          <p:cNvSpPr>
            <a:spLocks noGrp="1"/>
          </p:cNvSpPr>
          <p:nvPr>
            <p:ph type="title"/>
          </p:nvPr>
        </p:nvSpPr>
        <p:spPr>
          <a:xfrm>
            <a:off x="550279" y="282992"/>
            <a:ext cx="9720000" cy="516637"/>
          </a:xfrm>
        </p:spPr>
        <p:txBody>
          <a:bodyPr/>
          <a:lstStyle/>
          <a:p>
            <a:r>
              <a:rPr lang="en-AU" sz="2000" dirty="0"/>
              <a:t>Given the “ </a:t>
            </a:r>
            <a:r>
              <a:rPr lang="en-AU" sz="2000" i="1" dirty="0"/>
              <a:t>big beautiful bill </a:t>
            </a:r>
            <a:r>
              <a:rPr lang="en-AU" sz="2000" dirty="0"/>
              <a:t>”  CBO estimates that the US public debt will accelerate higher from their prior estimate of 117% to 125 % in 2034 . </a:t>
            </a:r>
          </a:p>
        </p:txBody>
      </p:sp>
      <p:pic>
        <p:nvPicPr>
          <p:cNvPr id="12" name="Content Placeholder 11">
            <a:extLst>
              <a:ext uri="{FF2B5EF4-FFF2-40B4-BE49-F238E27FC236}">
                <a16:creationId xmlns:a16="http://schemas.microsoft.com/office/drawing/2014/main" id="{8A88F2D7-C7CC-50CB-2568-9743CE5C2CE4}"/>
              </a:ext>
            </a:extLst>
          </p:cNvPr>
          <p:cNvPicPr>
            <a:picLocks noGrp="1" noChangeAspect="1"/>
          </p:cNvPicPr>
          <p:nvPr>
            <p:ph idx="1"/>
          </p:nvPr>
        </p:nvPicPr>
        <p:blipFill>
          <a:blip r:embed="rId2"/>
          <a:stretch>
            <a:fillRect/>
          </a:stretch>
        </p:blipFill>
        <p:spPr>
          <a:xfrm>
            <a:off x="1709529" y="1252330"/>
            <a:ext cx="8895523" cy="5526157"/>
          </a:xfrm>
          <a:prstGeom prst="rect">
            <a:avLst/>
          </a:prstGeom>
        </p:spPr>
      </p:pic>
      <p:pic>
        <p:nvPicPr>
          <p:cNvPr id="13" name="Picture 12">
            <a:extLst>
              <a:ext uri="{FF2B5EF4-FFF2-40B4-BE49-F238E27FC236}">
                <a16:creationId xmlns:a16="http://schemas.microsoft.com/office/drawing/2014/main" id="{CBDFB79A-D2DF-0434-EADC-4743C47C9076}"/>
              </a:ext>
            </a:extLst>
          </p:cNvPr>
          <p:cNvPicPr>
            <a:picLocks noChangeAspect="1"/>
          </p:cNvPicPr>
          <p:nvPr/>
        </p:nvPicPr>
        <p:blipFill>
          <a:blip r:embed="rId3"/>
          <a:stretch>
            <a:fillRect/>
          </a:stretch>
        </p:blipFill>
        <p:spPr>
          <a:xfrm>
            <a:off x="6529837" y="3173593"/>
            <a:ext cx="1133954" cy="774259"/>
          </a:xfrm>
          <a:prstGeom prst="rect">
            <a:avLst/>
          </a:prstGeom>
        </p:spPr>
      </p:pic>
      <p:pic>
        <p:nvPicPr>
          <p:cNvPr id="14" name="Picture 13">
            <a:extLst>
              <a:ext uri="{FF2B5EF4-FFF2-40B4-BE49-F238E27FC236}">
                <a16:creationId xmlns:a16="http://schemas.microsoft.com/office/drawing/2014/main" id="{FF49A99B-DF33-681F-A053-ACC49940B8EB}"/>
              </a:ext>
            </a:extLst>
          </p:cNvPr>
          <p:cNvPicPr>
            <a:picLocks noChangeAspect="1"/>
          </p:cNvPicPr>
          <p:nvPr/>
        </p:nvPicPr>
        <p:blipFill>
          <a:blip r:embed="rId4"/>
          <a:stretch>
            <a:fillRect/>
          </a:stretch>
        </p:blipFill>
        <p:spPr>
          <a:xfrm>
            <a:off x="7746702" y="2163471"/>
            <a:ext cx="1085182" cy="768163"/>
          </a:xfrm>
          <a:prstGeom prst="rect">
            <a:avLst/>
          </a:prstGeom>
        </p:spPr>
      </p:pic>
      <p:sp>
        <p:nvSpPr>
          <p:cNvPr id="15" name="TextBox 14">
            <a:extLst>
              <a:ext uri="{FF2B5EF4-FFF2-40B4-BE49-F238E27FC236}">
                <a16:creationId xmlns:a16="http://schemas.microsoft.com/office/drawing/2014/main" id="{E47B8724-177C-6E67-6DC7-CD2796EE43EB}"/>
              </a:ext>
            </a:extLst>
          </p:cNvPr>
          <p:cNvSpPr txBox="1"/>
          <p:nvPr/>
        </p:nvSpPr>
        <p:spPr>
          <a:xfrm>
            <a:off x="7019553" y="2585098"/>
            <a:ext cx="954156" cy="553998"/>
          </a:xfrm>
          <a:prstGeom prst="rect">
            <a:avLst/>
          </a:prstGeom>
          <a:noFill/>
        </p:spPr>
        <p:txBody>
          <a:bodyPr wrap="square" rtlCol="0">
            <a:spAutoFit/>
          </a:bodyPr>
          <a:lstStyle/>
          <a:p>
            <a:r>
              <a:rPr lang="en-AU" b="1" dirty="0"/>
              <a:t>Biden</a:t>
            </a:r>
          </a:p>
          <a:p>
            <a:r>
              <a:rPr lang="en-AU" sz="1200" dirty="0"/>
              <a:t>2021-25</a:t>
            </a:r>
          </a:p>
        </p:txBody>
      </p:sp>
      <p:cxnSp>
        <p:nvCxnSpPr>
          <p:cNvPr id="17" name="Straight Connector 16">
            <a:extLst>
              <a:ext uri="{FF2B5EF4-FFF2-40B4-BE49-F238E27FC236}">
                <a16:creationId xmlns:a16="http://schemas.microsoft.com/office/drawing/2014/main" id="{8B5AFB89-68A5-A760-B48A-5186A7398A95}"/>
              </a:ext>
            </a:extLst>
          </p:cNvPr>
          <p:cNvCxnSpPr>
            <a:cxnSpLocks/>
          </p:cNvCxnSpPr>
          <p:nvPr/>
        </p:nvCxnSpPr>
        <p:spPr>
          <a:xfrm flipV="1">
            <a:off x="8121832" y="2230044"/>
            <a:ext cx="1796579" cy="1020187"/>
          </a:xfrm>
          <a:prstGeom prst="line">
            <a:avLst/>
          </a:prstGeom>
          <a:ln w="50800">
            <a:solidFill>
              <a:srgbClr val="0080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4416341-DF4F-7B10-4AA3-DA9A989274D9}"/>
              </a:ext>
            </a:extLst>
          </p:cNvPr>
          <p:cNvCxnSpPr>
            <a:cxnSpLocks/>
          </p:cNvCxnSpPr>
          <p:nvPr/>
        </p:nvCxnSpPr>
        <p:spPr>
          <a:xfrm flipV="1">
            <a:off x="8106801" y="1872987"/>
            <a:ext cx="1811610" cy="1365334"/>
          </a:xfrm>
          <a:prstGeom prst="line">
            <a:avLst/>
          </a:prstGeom>
          <a:ln w="635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35CE92C-F10E-A0DB-4160-A225FDBBC61E}"/>
              </a:ext>
            </a:extLst>
          </p:cNvPr>
          <p:cNvSpPr txBox="1"/>
          <p:nvPr/>
        </p:nvSpPr>
        <p:spPr>
          <a:xfrm>
            <a:off x="10051503" y="1152085"/>
            <a:ext cx="1982390" cy="2431435"/>
          </a:xfrm>
          <a:prstGeom prst="rect">
            <a:avLst/>
          </a:prstGeom>
          <a:noFill/>
        </p:spPr>
        <p:txBody>
          <a:bodyPr wrap="square" rtlCol="0">
            <a:spAutoFit/>
          </a:bodyPr>
          <a:lstStyle/>
          <a:p>
            <a:r>
              <a:rPr lang="en-AU" b="1" dirty="0"/>
              <a:t>2034 projection</a:t>
            </a:r>
          </a:p>
          <a:p>
            <a:endParaRPr lang="en-AU" sz="800" b="1" dirty="0"/>
          </a:p>
          <a:p>
            <a:r>
              <a:rPr lang="en-AU" sz="2000" b="1" dirty="0">
                <a:solidFill>
                  <a:srgbClr val="7030A0"/>
                </a:solidFill>
              </a:rPr>
              <a:t>125 %</a:t>
            </a:r>
          </a:p>
          <a:p>
            <a:endParaRPr lang="en-AU" sz="1400" b="1" dirty="0">
              <a:solidFill>
                <a:srgbClr val="7030A0"/>
              </a:solidFill>
            </a:endParaRPr>
          </a:p>
          <a:p>
            <a:r>
              <a:rPr lang="en-AU" sz="2000" b="1" dirty="0">
                <a:solidFill>
                  <a:srgbClr val="008000"/>
                </a:solidFill>
              </a:rPr>
              <a:t>117 %</a:t>
            </a:r>
          </a:p>
          <a:p>
            <a:endParaRPr lang="en-AU" sz="2000" b="1" dirty="0">
              <a:solidFill>
                <a:srgbClr val="008000"/>
              </a:solidFill>
            </a:endParaRPr>
          </a:p>
          <a:p>
            <a:pPr algn="ctr"/>
            <a:r>
              <a:rPr lang="en-AU" sz="2000" b="1" dirty="0"/>
              <a:t>CBO</a:t>
            </a:r>
          </a:p>
          <a:p>
            <a:pPr algn="ctr"/>
            <a:r>
              <a:rPr lang="en-AU" sz="1200" dirty="0"/>
              <a:t>June 2025</a:t>
            </a:r>
          </a:p>
          <a:p>
            <a:pPr algn="ctr"/>
            <a:r>
              <a:rPr lang="en-AU" sz="2000" b="1" dirty="0"/>
              <a:t>  </a:t>
            </a:r>
          </a:p>
        </p:txBody>
      </p:sp>
      <p:sp>
        <p:nvSpPr>
          <p:cNvPr id="28" name="TextBox 27">
            <a:extLst>
              <a:ext uri="{FF2B5EF4-FFF2-40B4-BE49-F238E27FC236}">
                <a16:creationId xmlns:a16="http://schemas.microsoft.com/office/drawing/2014/main" id="{15A6B552-6FB4-A979-7296-731FC2C86790}"/>
              </a:ext>
            </a:extLst>
          </p:cNvPr>
          <p:cNvSpPr txBox="1"/>
          <p:nvPr/>
        </p:nvSpPr>
        <p:spPr>
          <a:xfrm>
            <a:off x="7958678" y="3214188"/>
            <a:ext cx="775252" cy="369332"/>
          </a:xfrm>
          <a:prstGeom prst="rect">
            <a:avLst/>
          </a:prstGeom>
          <a:noFill/>
        </p:spPr>
        <p:txBody>
          <a:bodyPr wrap="square" rtlCol="0">
            <a:spAutoFit/>
          </a:bodyPr>
          <a:lstStyle/>
          <a:p>
            <a:r>
              <a:rPr lang="en-AU" b="1" dirty="0">
                <a:solidFill>
                  <a:srgbClr val="FF0000"/>
                </a:solidFill>
              </a:rPr>
              <a:t>96 %</a:t>
            </a:r>
          </a:p>
        </p:txBody>
      </p:sp>
      <p:sp>
        <p:nvSpPr>
          <p:cNvPr id="30" name="TextBox 29">
            <a:extLst>
              <a:ext uri="{FF2B5EF4-FFF2-40B4-BE49-F238E27FC236}">
                <a16:creationId xmlns:a16="http://schemas.microsoft.com/office/drawing/2014/main" id="{274913EB-A519-A8EE-5EC2-F4EF8B2FBEEB}"/>
              </a:ext>
            </a:extLst>
          </p:cNvPr>
          <p:cNvSpPr txBox="1"/>
          <p:nvPr/>
        </p:nvSpPr>
        <p:spPr>
          <a:xfrm>
            <a:off x="10270279" y="5605670"/>
            <a:ext cx="1600200" cy="830997"/>
          </a:xfrm>
          <a:prstGeom prst="rect">
            <a:avLst/>
          </a:prstGeom>
          <a:noFill/>
        </p:spPr>
        <p:txBody>
          <a:bodyPr wrap="square">
            <a:spAutoFit/>
          </a:bodyPr>
          <a:lstStyle/>
          <a:p>
            <a:pPr algn="ctr"/>
            <a:r>
              <a:rPr lang="en-AU" sz="1200" dirty="0">
                <a:solidFill>
                  <a:srgbClr val="0000FF"/>
                </a:solidFill>
              </a:rPr>
              <a:t>https://www.cbo.gov/system/files/2025-06/61459-Debt-Service.pdf</a:t>
            </a:r>
          </a:p>
        </p:txBody>
      </p:sp>
    </p:spTree>
    <p:extLst>
      <p:ext uri="{BB962C8B-B14F-4D97-AF65-F5344CB8AC3E}">
        <p14:creationId xmlns:p14="http://schemas.microsoft.com/office/powerpoint/2010/main" val="24388115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E66C09-2BD8-CCFE-C301-609692BDB952}"/>
              </a:ext>
            </a:extLst>
          </p:cNvPr>
          <p:cNvSpPr>
            <a:spLocks noGrp="1"/>
          </p:cNvSpPr>
          <p:nvPr>
            <p:ph idx="1"/>
          </p:nvPr>
        </p:nvSpPr>
        <p:spPr>
          <a:xfrm>
            <a:off x="308115" y="1169581"/>
            <a:ext cx="11479694" cy="5526023"/>
          </a:xfrm>
        </p:spPr>
        <p:txBody>
          <a:bodyPr/>
          <a:lstStyle/>
          <a:p>
            <a:pPr marL="0" indent="0">
              <a:buNone/>
            </a:pPr>
            <a:r>
              <a:rPr lang="en-AU" sz="2000" b="1" dirty="0">
                <a:solidFill>
                  <a:srgbClr val="191919"/>
                </a:solidFill>
              </a:rPr>
              <a:t>A</a:t>
            </a:r>
            <a:r>
              <a:rPr lang="en-AU" sz="2000" b="1" i="0" dirty="0">
                <a:solidFill>
                  <a:srgbClr val="191919"/>
                </a:solidFill>
                <a:effectLst/>
              </a:rPr>
              <a:t> fiscal crisis is </a:t>
            </a:r>
            <a:r>
              <a:rPr lang="en-AU" sz="2000" b="0" i="0" dirty="0">
                <a:solidFill>
                  <a:srgbClr val="191919"/>
                </a:solidFill>
                <a:effectLst/>
              </a:rPr>
              <a:t>“ </a:t>
            </a:r>
            <a:r>
              <a:rPr lang="en-AU" sz="2000" b="1" i="1" dirty="0">
                <a:solidFill>
                  <a:schemeClr val="accent1"/>
                </a:solidFill>
                <a:effectLst/>
              </a:rPr>
              <a:t>a sudden, large, and persistent downturn in demand for Treasury securities </a:t>
            </a:r>
            <a:r>
              <a:rPr lang="en-AU" sz="2000" b="1" i="1" dirty="0">
                <a:effectLst/>
              </a:rPr>
              <a:t>relative to supply that </a:t>
            </a:r>
            <a:r>
              <a:rPr lang="en-AU" sz="2000" b="1" i="1" dirty="0">
                <a:solidFill>
                  <a:srgbClr val="FF0000"/>
                </a:solidFill>
                <a:effectLst/>
              </a:rPr>
              <a:t>triggers a sharp and persistent spike in interest rates.</a:t>
            </a:r>
            <a:r>
              <a:rPr lang="en-AU" sz="2000" b="0" i="1" dirty="0">
                <a:solidFill>
                  <a:srgbClr val="191919"/>
                </a:solidFill>
                <a:effectLst/>
              </a:rPr>
              <a:t> Such a rise in interest rates on Treasuries would most likely precipitate a  crisis in “the global financial system” . </a:t>
            </a:r>
          </a:p>
          <a:p>
            <a:pPr marL="0" indent="0">
              <a:buNone/>
            </a:pPr>
            <a:endParaRPr lang="en-AU" sz="1000" i="1" dirty="0">
              <a:solidFill>
                <a:srgbClr val="191919"/>
              </a:solidFill>
            </a:endParaRPr>
          </a:p>
          <a:p>
            <a:pPr marL="0" indent="0">
              <a:buNone/>
            </a:pPr>
            <a:r>
              <a:rPr lang="en-AU" sz="2000" b="1" dirty="0"/>
              <a:t>Brookings suggested four possible scenarios involving inflation risks, political brinkmanship ,   FED changing their inflation target and</a:t>
            </a:r>
            <a:r>
              <a:rPr lang="en-AU" sz="2000" b="1" dirty="0">
                <a:solidFill>
                  <a:srgbClr val="7030A0"/>
                </a:solidFill>
              </a:rPr>
              <a:t> finally the deterioration in “</a:t>
            </a:r>
            <a:r>
              <a:rPr lang="en-AU" sz="2000" b="1" i="1" dirty="0">
                <a:solidFill>
                  <a:srgbClr val="7030A0"/>
                </a:solidFill>
              </a:rPr>
              <a:t>long term fiscal outlook</a:t>
            </a:r>
            <a:r>
              <a:rPr lang="en-AU" sz="2000" b="1" dirty="0">
                <a:solidFill>
                  <a:srgbClr val="7030A0"/>
                </a:solidFill>
              </a:rPr>
              <a:t>”</a:t>
            </a:r>
            <a:endParaRPr lang="en-AU" sz="2000" b="1" dirty="0">
              <a:solidFill>
                <a:srgbClr val="7030A0"/>
              </a:solidFill>
              <a:effectLst/>
            </a:endParaRPr>
          </a:p>
          <a:p>
            <a:pPr marL="0" indent="0">
              <a:buNone/>
            </a:pPr>
            <a:endParaRPr lang="en-AU" sz="1000" b="1" dirty="0">
              <a:solidFill>
                <a:srgbClr val="7030A0"/>
              </a:solidFill>
            </a:endParaRPr>
          </a:p>
          <a:p>
            <a:pPr marL="457200" indent="-457200">
              <a:buFont typeface="+mj-lt"/>
              <a:buAutoNum type="arabicPeriod"/>
            </a:pPr>
            <a:r>
              <a:rPr lang="en-AU" sz="1800" i="1" dirty="0"/>
              <a:t>Demand or supply of Treasuries could abruptly shift for reasons unrelated to </a:t>
            </a:r>
            <a:r>
              <a:rPr lang="en-AU" sz="1800" b="1" i="1" dirty="0"/>
              <a:t>inflation or default risk </a:t>
            </a:r>
            <a:r>
              <a:rPr lang="en-AU" sz="1800" i="1" dirty="0"/>
              <a:t>such that interest rates spike, causing financial market disruptions that the Federal Reserve is unable or unwilling to mitigate.</a:t>
            </a:r>
          </a:p>
          <a:p>
            <a:pPr marL="457200" indent="-457200">
              <a:buFont typeface="+mj-lt"/>
              <a:buAutoNum type="arabicPeriod"/>
            </a:pPr>
            <a:r>
              <a:rPr lang="en-AU" sz="1800" i="1" dirty="0"/>
              <a:t>Investors could come to believe that the U.S. Treasury might default on interest or principal payments because of </a:t>
            </a:r>
            <a:r>
              <a:rPr lang="en-AU" sz="1800" b="1" i="1" dirty="0"/>
              <a:t>political brinkmanship, </a:t>
            </a:r>
            <a:r>
              <a:rPr lang="en-AU" sz="1800" i="1" dirty="0"/>
              <a:t>and policymakers would be unable or unwilling to regain credibility.</a:t>
            </a:r>
          </a:p>
          <a:p>
            <a:pPr marL="457200" indent="-457200">
              <a:buFont typeface="+mj-lt"/>
              <a:buAutoNum type="arabicPeriod"/>
            </a:pPr>
            <a:r>
              <a:rPr lang="en-AU" sz="1800" b="1" i="1" dirty="0"/>
              <a:t>The Federal Reserve could be perceived as abandoning its mandate </a:t>
            </a:r>
            <a:r>
              <a:rPr lang="en-AU" sz="1800" i="1" dirty="0"/>
              <a:t>to preserve price stability and instead allowing for hyperinflation.</a:t>
            </a:r>
          </a:p>
          <a:p>
            <a:pPr marL="457200" indent="-457200">
              <a:buFont typeface="+mj-lt"/>
              <a:buAutoNum type="arabicPeriod"/>
            </a:pPr>
            <a:r>
              <a:rPr lang="en-AU" sz="1800" b="1" i="1" dirty="0"/>
              <a:t>The </a:t>
            </a:r>
            <a:r>
              <a:rPr lang="en-AU" sz="2000" b="1" i="1" dirty="0">
                <a:solidFill>
                  <a:srgbClr val="7030A0"/>
                </a:solidFill>
              </a:rPr>
              <a:t>long-term fiscal outlook could deteriorate so significantly </a:t>
            </a:r>
            <a:r>
              <a:rPr lang="en-AU" sz="1800" b="1" i="1" dirty="0"/>
              <a:t>and so sharply that investors abruptly worry about some form of default, leading them to abandon Treasuries until policymakers take actions to rein in deficits.</a:t>
            </a:r>
          </a:p>
          <a:p>
            <a:pPr marL="457200" indent="-457200">
              <a:buFont typeface="+mj-lt"/>
              <a:buAutoNum type="arabicPeriod"/>
            </a:pPr>
            <a:endParaRPr lang="en-AU" sz="800" b="1" i="1" dirty="0"/>
          </a:p>
          <a:p>
            <a:pPr marL="0" indent="0" algn="r">
              <a:buNone/>
            </a:pPr>
            <a:r>
              <a:rPr lang="en-AU" sz="1800" dirty="0">
                <a:hlinkClick r:id="rId2"/>
              </a:rPr>
              <a:t>https://www.brookings.edu/articles/assessing-the-risks-and-costs-of-the-rising-us-federal-debt</a:t>
            </a:r>
            <a:endParaRPr lang="en-AU" sz="1800" dirty="0"/>
          </a:p>
          <a:p>
            <a:pPr marL="0" indent="0" algn="r">
              <a:buNone/>
            </a:pPr>
            <a:r>
              <a:rPr lang="en-AU" sz="1800" dirty="0"/>
              <a:t>/</a:t>
            </a:r>
          </a:p>
        </p:txBody>
      </p:sp>
      <p:sp>
        <p:nvSpPr>
          <p:cNvPr id="3" name="Slide Number Placeholder 2">
            <a:extLst>
              <a:ext uri="{FF2B5EF4-FFF2-40B4-BE49-F238E27FC236}">
                <a16:creationId xmlns:a16="http://schemas.microsoft.com/office/drawing/2014/main" id="{6965BD70-C56A-4CFF-9A04-58F284E54B6D}"/>
              </a:ext>
            </a:extLst>
          </p:cNvPr>
          <p:cNvSpPr>
            <a:spLocks noGrp="1"/>
          </p:cNvSpPr>
          <p:nvPr>
            <p:ph type="sldNum" sz="quarter" idx="12"/>
          </p:nvPr>
        </p:nvSpPr>
        <p:spPr/>
        <p:txBody>
          <a:bodyPr/>
          <a:lstStyle/>
          <a:p>
            <a:fld id="{E6316B6A-336A-44FF-82DA-A4D1594FA055}" type="slidenum">
              <a:rPr lang="en-AU" smtClean="0"/>
              <a:t>74</a:t>
            </a:fld>
            <a:endParaRPr lang="en-AU" dirty="0"/>
          </a:p>
        </p:txBody>
      </p:sp>
      <p:sp>
        <p:nvSpPr>
          <p:cNvPr id="4" name="Title 3">
            <a:extLst>
              <a:ext uri="{FF2B5EF4-FFF2-40B4-BE49-F238E27FC236}">
                <a16:creationId xmlns:a16="http://schemas.microsoft.com/office/drawing/2014/main" id="{4634C60A-6308-3BB1-2707-F5B053EFAD48}"/>
              </a:ext>
            </a:extLst>
          </p:cNvPr>
          <p:cNvSpPr>
            <a:spLocks noGrp="1"/>
          </p:cNvSpPr>
          <p:nvPr>
            <p:ph type="title"/>
          </p:nvPr>
        </p:nvSpPr>
        <p:spPr>
          <a:xfrm>
            <a:off x="149087" y="315474"/>
            <a:ext cx="10555356" cy="753185"/>
          </a:xfrm>
        </p:spPr>
        <p:txBody>
          <a:bodyPr/>
          <a:lstStyle/>
          <a:p>
            <a:r>
              <a:rPr lang="en-AU" sz="2400" dirty="0">
                <a:solidFill>
                  <a:srgbClr val="0000FF"/>
                </a:solidFill>
              </a:rPr>
              <a:t>Can the USA have a “fiscal crisis” ? </a:t>
            </a:r>
            <a:r>
              <a:rPr lang="en-AU" sz="2400" b="0" dirty="0"/>
              <a:t>There are many paths to a fiscal crisis but ultimately the destination is devastating.</a:t>
            </a:r>
          </a:p>
        </p:txBody>
      </p:sp>
    </p:spTree>
    <p:extLst>
      <p:ext uri="{BB962C8B-B14F-4D97-AF65-F5344CB8AC3E}">
        <p14:creationId xmlns:p14="http://schemas.microsoft.com/office/powerpoint/2010/main" val="17262030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1116A7-B14D-6E41-EB9B-958868FB9AD4}"/>
              </a:ext>
            </a:extLst>
          </p:cNvPr>
          <p:cNvSpPr>
            <a:spLocks noGrp="1"/>
          </p:cNvSpPr>
          <p:nvPr>
            <p:ph type="sldNum" sz="quarter" idx="12"/>
          </p:nvPr>
        </p:nvSpPr>
        <p:spPr/>
        <p:txBody>
          <a:bodyPr/>
          <a:lstStyle/>
          <a:p>
            <a:fld id="{E6316B6A-336A-44FF-82DA-A4D1594FA055}" type="slidenum">
              <a:rPr lang="en-AU" smtClean="0"/>
              <a:t>75</a:t>
            </a:fld>
            <a:endParaRPr lang="en-AU" dirty="0"/>
          </a:p>
        </p:txBody>
      </p:sp>
      <p:sp>
        <p:nvSpPr>
          <p:cNvPr id="4" name="Title 3">
            <a:extLst>
              <a:ext uri="{FF2B5EF4-FFF2-40B4-BE49-F238E27FC236}">
                <a16:creationId xmlns:a16="http://schemas.microsoft.com/office/drawing/2014/main" id="{AC3C87F3-A9FC-DBFF-E5F0-4943D0E22D76}"/>
              </a:ext>
            </a:extLst>
          </p:cNvPr>
          <p:cNvSpPr>
            <a:spLocks noGrp="1"/>
          </p:cNvSpPr>
          <p:nvPr>
            <p:ph type="title"/>
          </p:nvPr>
        </p:nvSpPr>
        <p:spPr>
          <a:xfrm>
            <a:off x="242166" y="210233"/>
            <a:ext cx="10581310" cy="516637"/>
          </a:xfrm>
        </p:spPr>
        <p:txBody>
          <a:bodyPr/>
          <a:lstStyle/>
          <a:p>
            <a:r>
              <a:rPr lang="en-AU" sz="2000" dirty="0">
                <a:solidFill>
                  <a:srgbClr val="0000FF"/>
                </a:solidFill>
              </a:rPr>
              <a:t>US Government term premiums </a:t>
            </a:r>
            <a:r>
              <a:rPr lang="en-AU" sz="2000" dirty="0">
                <a:solidFill>
                  <a:schemeClr val="tx1"/>
                </a:solidFill>
              </a:rPr>
              <a:t>have risen sharply over recent years  to compensate for perceived credit and  duration risk </a:t>
            </a:r>
            <a:r>
              <a:rPr lang="en-AU" sz="2000" dirty="0">
                <a:solidFill>
                  <a:schemeClr val="accent1"/>
                </a:solidFill>
              </a:rPr>
              <a:t>( essentially higher risk premiums )</a:t>
            </a:r>
          </a:p>
        </p:txBody>
      </p:sp>
      <p:pic>
        <p:nvPicPr>
          <p:cNvPr id="9" name="Content Placeholder 8">
            <a:extLst>
              <a:ext uri="{FF2B5EF4-FFF2-40B4-BE49-F238E27FC236}">
                <a16:creationId xmlns:a16="http://schemas.microsoft.com/office/drawing/2014/main" id="{2D314920-4B83-CD79-673F-F8E6BBE5E45C}"/>
              </a:ext>
            </a:extLst>
          </p:cNvPr>
          <p:cNvPicPr>
            <a:picLocks noGrp="1" noChangeAspect="1"/>
          </p:cNvPicPr>
          <p:nvPr>
            <p:ph idx="1"/>
          </p:nvPr>
        </p:nvPicPr>
        <p:blipFill>
          <a:blip r:embed="rId2"/>
          <a:stretch>
            <a:fillRect/>
          </a:stretch>
        </p:blipFill>
        <p:spPr>
          <a:xfrm>
            <a:off x="2633870" y="983974"/>
            <a:ext cx="8981660" cy="5711631"/>
          </a:xfrm>
          <a:prstGeom prst="rect">
            <a:avLst/>
          </a:prstGeom>
        </p:spPr>
      </p:pic>
      <p:cxnSp>
        <p:nvCxnSpPr>
          <p:cNvPr id="11" name="Straight Arrow Connector 10">
            <a:extLst>
              <a:ext uri="{FF2B5EF4-FFF2-40B4-BE49-F238E27FC236}">
                <a16:creationId xmlns:a16="http://schemas.microsoft.com/office/drawing/2014/main" id="{3F1E2F76-D2FA-1F0F-F5C5-C6040CC4E927}"/>
              </a:ext>
            </a:extLst>
          </p:cNvPr>
          <p:cNvCxnSpPr>
            <a:cxnSpLocks/>
            <a:endCxn id="9" idx="3"/>
          </p:cNvCxnSpPr>
          <p:nvPr/>
        </p:nvCxnSpPr>
        <p:spPr>
          <a:xfrm flipV="1">
            <a:off x="10823475" y="3839790"/>
            <a:ext cx="792055" cy="755272"/>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B8D403C-D4A4-C67A-C2A4-18E944ABC198}"/>
              </a:ext>
            </a:extLst>
          </p:cNvPr>
          <p:cNvSpPr txBox="1"/>
          <p:nvPr/>
        </p:nvSpPr>
        <p:spPr>
          <a:xfrm>
            <a:off x="10507319" y="2139279"/>
            <a:ext cx="1480930" cy="307777"/>
          </a:xfrm>
          <a:prstGeom prst="rect">
            <a:avLst/>
          </a:prstGeom>
          <a:noFill/>
        </p:spPr>
        <p:txBody>
          <a:bodyPr wrap="square" rtlCol="0">
            <a:spAutoFit/>
          </a:bodyPr>
          <a:lstStyle/>
          <a:p>
            <a:pPr algn="ctr"/>
            <a:endParaRPr lang="en-AU" sz="1400" dirty="0">
              <a:solidFill>
                <a:srgbClr val="0000FF"/>
              </a:solidFill>
            </a:endParaRPr>
          </a:p>
        </p:txBody>
      </p:sp>
      <p:sp>
        <p:nvSpPr>
          <p:cNvPr id="15" name="TextBox 14">
            <a:extLst>
              <a:ext uri="{FF2B5EF4-FFF2-40B4-BE49-F238E27FC236}">
                <a16:creationId xmlns:a16="http://schemas.microsoft.com/office/drawing/2014/main" id="{B8F9E138-7262-3A75-7A2F-B4D67684D1B8}"/>
              </a:ext>
            </a:extLst>
          </p:cNvPr>
          <p:cNvSpPr txBox="1"/>
          <p:nvPr/>
        </p:nvSpPr>
        <p:spPr>
          <a:xfrm>
            <a:off x="69573" y="1300632"/>
            <a:ext cx="2315818" cy="5447645"/>
          </a:xfrm>
          <a:prstGeom prst="rect">
            <a:avLst/>
          </a:prstGeom>
          <a:noFill/>
        </p:spPr>
        <p:txBody>
          <a:bodyPr wrap="square">
            <a:spAutoFit/>
          </a:bodyPr>
          <a:lstStyle/>
          <a:p>
            <a:r>
              <a:rPr lang="en-AU" b="1" dirty="0">
                <a:solidFill>
                  <a:srgbClr val="0000FF"/>
                </a:solidFill>
              </a:rPr>
              <a:t>Term premium </a:t>
            </a:r>
            <a:r>
              <a:rPr lang="en-AU" dirty="0"/>
              <a:t>is </a:t>
            </a:r>
          </a:p>
          <a:p>
            <a:endParaRPr lang="en-AU" sz="800" dirty="0"/>
          </a:p>
          <a:p>
            <a:pPr algn="ctr"/>
            <a:r>
              <a:rPr lang="en-AU" dirty="0"/>
              <a:t>“</a:t>
            </a:r>
            <a:r>
              <a:rPr lang="en-AU" i="1" dirty="0"/>
              <a:t>compensation that investors require for bearing the risk that interest rates may change over the life of the bond. </a:t>
            </a:r>
          </a:p>
          <a:p>
            <a:pPr algn="ctr"/>
            <a:endParaRPr lang="en-AU" i="1" dirty="0"/>
          </a:p>
          <a:p>
            <a:pPr algn="ctr"/>
            <a:r>
              <a:rPr lang="en-AU" i="1" dirty="0"/>
              <a:t>Since the term premium is not directly observable, it must be estimated, most often from financial and macroeconomic variables</a:t>
            </a:r>
            <a:r>
              <a:rPr lang="en-AU" dirty="0"/>
              <a:t>. ”</a:t>
            </a:r>
          </a:p>
          <a:p>
            <a:pPr algn="ctr"/>
            <a:endParaRPr lang="en-AU" dirty="0"/>
          </a:p>
          <a:p>
            <a:pPr algn="r"/>
            <a:r>
              <a:rPr lang="en-AU" dirty="0"/>
              <a:t>FED NY</a:t>
            </a:r>
          </a:p>
          <a:p>
            <a:pPr algn="r"/>
            <a:r>
              <a:rPr lang="en-AU" sz="800" dirty="0"/>
              <a:t>https://www.newyorkfed.org/research/data_indicators/term-premia-tabs#/overview </a:t>
            </a:r>
          </a:p>
        </p:txBody>
      </p:sp>
      <p:cxnSp>
        <p:nvCxnSpPr>
          <p:cNvPr id="18" name="Straight Arrow Connector 17">
            <a:extLst>
              <a:ext uri="{FF2B5EF4-FFF2-40B4-BE49-F238E27FC236}">
                <a16:creationId xmlns:a16="http://schemas.microsoft.com/office/drawing/2014/main" id="{E3E24082-CA11-538F-7016-7D95BC173010}"/>
              </a:ext>
            </a:extLst>
          </p:cNvPr>
          <p:cNvCxnSpPr/>
          <p:nvPr/>
        </p:nvCxnSpPr>
        <p:spPr>
          <a:xfrm>
            <a:off x="4661452" y="1868557"/>
            <a:ext cx="5446644" cy="2206486"/>
          </a:xfrm>
          <a:prstGeom prst="straightConnector1">
            <a:avLst/>
          </a:prstGeom>
          <a:ln w="50800">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189416E-8C61-30B4-9F9A-CF46CED232AF}"/>
              </a:ext>
            </a:extLst>
          </p:cNvPr>
          <p:cNvSpPr txBox="1"/>
          <p:nvPr/>
        </p:nvSpPr>
        <p:spPr>
          <a:xfrm>
            <a:off x="3597965" y="1500611"/>
            <a:ext cx="1232451" cy="369332"/>
          </a:xfrm>
          <a:prstGeom prst="rect">
            <a:avLst/>
          </a:prstGeom>
          <a:noFill/>
        </p:spPr>
        <p:txBody>
          <a:bodyPr wrap="square" rtlCol="0">
            <a:spAutoFit/>
          </a:bodyPr>
          <a:lstStyle/>
          <a:p>
            <a:r>
              <a:rPr lang="en-AU" b="1" dirty="0" err="1">
                <a:solidFill>
                  <a:srgbClr val="FF0000"/>
                </a:solidFill>
              </a:rPr>
              <a:t>Dot.Com</a:t>
            </a:r>
            <a:endParaRPr lang="en-AU" b="1" dirty="0">
              <a:solidFill>
                <a:srgbClr val="FF0000"/>
              </a:solidFill>
            </a:endParaRPr>
          </a:p>
        </p:txBody>
      </p:sp>
      <p:sp>
        <p:nvSpPr>
          <p:cNvPr id="20" name="TextBox 19">
            <a:extLst>
              <a:ext uri="{FF2B5EF4-FFF2-40B4-BE49-F238E27FC236}">
                <a16:creationId xmlns:a16="http://schemas.microsoft.com/office/drawing/2014/main" id="{C6337FF9-08DB-913D-6CFF-3FB30CA34359}"/>
              </a:ext>
            </a:extLst>
          </p:cNvPr>
          <p:cNvSpPr txBox="1"/>
          <p:nvPr/>
        </p:nvSpPr>
        <p:spPr>
          <a:xfrm>
            <a:off x="6185452" y="2104938"/>
            <a:ext cx="1109868" cy="400110"/>
          </a:xfrm>
          <a:prstGeom prst="rect">
            <a:avLst/>
          </a:prstGeom>
          <a:noFill/>
        </p:spPr>
        <p:txBody>
          <a:bodyPr wrap="square" rtlCol="0">
            <a:spAutoFit/>
          </a:bodyPr>
          <a:lstStyle/>
          <a:p>
            <a:r>
              <a:rPr lang="en-AU" sz="2000" b="1" dirty="0">
                <a:solidFill>
                  <a:srgbClr val="FF0000"/>
                </a:solidFill>
              </a:rPr>
              <a:t>GFC</a:t>
            </a:r>
          </a:p>
        </p:txBody>
      </p:sp>
      <p:sp>
        <p:nvSpPr>
          <p:cNvPr id="21" name="TextBox 20">
            <a:extLst>
              <a:ext uri="{FF2B5EF4-FFF2-40B4-BE49-F238E27FC236}">
                <a16:creationId xmlns:a16="http://schemas.microsoft.com/office/drawing/2014/main" id="{E9EC991B-A699-856D-C379-432EFE4E458C}"/>
              </a:ext>
            </a:extLst>
          </p:cNvPr>
          <p:cNvSpPr txBox="1"/>
          <p:nvPr/>
        </p:nvSpPr>
        <p:spPr>
          <a:xfrm>
            <a:off x="9182101" y="3059668"/>
            <a:ext cx="1325218" cy="369332"/>
          </a:xfrm>
          <a:prstGeom prst="rect">
            <a:avLst/>
          </a:prstGeom>
          <a:noFill/>
        </p:spPr>
        <p:txBody>
          <a:bodyPr wrap="square" rtlCol="0">
            <a:spAutoFit/>
          </a:bodyPr>
          <a:lstStyle/>
          <a:p>
            <a:r>
              <a:rPr lang="en-AU" b="1" dirty="0">
                <a:solidFill>
                  <a:srgbClr val="FF0000"/>
                </a:solidFill>
              </a:rPr>
              <a:t>Pandemic</a:t>
            </a:r>
          </a:p>
        </p:txBody>
      </p:sp>
      <p:sp>
        <p:nvSpPr>
          <p:cNvPr id="2" name="TextBox 1">
            <a:extLst>
              <a:ext uri="{FF2B5EF4-FFF2-40B4-BE49-F238E27FC236}">
                <a16:creationId xmlns:a16="http://schemas.microsoft.com/office/drawing/2014/main" id="{A6503C91-C2A5-770E-6666-F26186F65225}"/>
              </a:ext>
            </a:extLst>
          </p:cNvPr>
          <p:cNvSpPr txBox="1"/>
          <p:nvPr/>
        </p:nvSpPr>
        <p:spPr>
          <a:xfrm>
            <a:off x="11218790" y="2965534"/>
            <a:ext cx="950845" cy="584775"/>
          </a:xfrm>
          <a:prstGeom prst="rect">
            <a:avLst/>
          </a:prstGeom>
          <a:noFill/>
        </p:spPr>
        <p:txBody>
          <a:bodyPr wrap="square" rtlCol="0">
            <a:spAutoFit/>
          </a:bodyPr>
          <a:lstStyle/>
          <a:p>
            <a:pPr algn="ctr"/>
            <a:r>
              <a:rPr lang="en-AU" sz="1400" b="1" dirty="0"/>
              <a:t>July</a:t>
            </a:r>
          </a:p>
          <a:p>
            <a:pPr algn="ctr"/>
            <a:r>
              <a:rPr lang="en-AU" b="1" dirty="0">
                <a:solidFill>
                  <a:srgbClr val="0000FF"/>
                </a:solidFill>
              </a:rPr>
              <a:t>0.7 </a:t>
            </a:r>
            <a:r>
              <a:rPr lang="en-AU" sz="1400" b="1" dirty="0">
                <a:solidFill>
                  <a:srgbClr val="0000FF"/>
                </a:solidFill>
              </a:rPr>
              <a:t>%</a:t>
            </a:r>
          </a:p>
        </p:txBody>
      </p:sp>
    </p:spTree>
    <p:extLst>
      <p:ext uri="{BB962C8B-B14F-4D97-AF65-F5344CB8AC3E}">
        <p14:creationId xmlns:p14="http://schemas.microsoft.com/office/powerpoint/2010/main" val="25757314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DC5D41-DE52-3165-153D-460ACD991A4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D2850"/>
                </a:solidFill>
                <a:effectLst/>
                <a:uLnTx/>
                <a:uFillTx/>
                <a:latin typeface="Source Sans Pro"/>
                <a:ea typeface="+mn-ea"/>
                <a:cs typeface="+mn-cs"/>
              </a:rPr>
              <a:t>1</a:t>
            </a:r>
          </a:p>
        </p:txBody>
      </p:sp>
      <p:sp>
        <p:nvSpPr>
          <p:cNvPr id="4" name="Title 3">
            <a:extLst>
              <a:ext uri="{FF2B5EF4-FFF2-40B4-BE49-F238E27FC236}">
                <a16:creationId xmlns:a16="http://schemas.microsoft.com/office/drawing/2014/main" id="{2AC10D9B-BD3B-459C-6846-D08F6E85110F}"/>
              </a:ext>
            </a:extLst>
          </p:cNvPr>
          <p:cNvSpPr>
            <a:spLocks noGrp="1"/>
          </p:cNvSpPr>
          <p:nvPr>
            <p:ph type="title"/>
          </p:nvPr>
        </p:nvSpPr>
        <p:spPr>
          <a:xfrm>
            <a:off x="227150" y="346738"/>
            <a:ext cx="10646259" cy="433443"/>
          </a:xfrm>
        </p:spPr>
        <p:txBody>
          <a:bodyPr/>
          <a:lstStyle/>
          <a:p>
            <a:pPr>
              <a:lnSpc>
                <a:spcPct val="96000"/>
              </a:lnSpc>
            </a:pPr>
            <a:r>
              <a:rPr lang="en-AU" sz="2000" dirty="0"/>
              <a:t>Compared</a:t>
            </a:r>
            <a:r>
              <a:rPr lang="en-AU" sz="2000" dirty="0">
                <a:latin typeface="+mj-lt"/>
              </a:rPr>
              <a:t> to USA, Australia shows more fiscal discipline </a:t>
            </a:r>
            <a:r>
              <a:rPr lang="en-AU" sz="2000" dirty="0"/>
              <a:t>with lower</a:t>
            </a:r>
            <a:r>
              <a:rPr lang="en-AU" sz="2000" dirty="0">
                <a:latin typeface="+mj-lt"/>
              </a:rPr>
              <a:t> government debt </a:t>
            </a:r>
            <a:endParaRPr lang="en-AU" sz="2000" i="1" dirty="0">
              <a:solidFill>
                <a:schemeClr val="accent1"/>
              </a:solidFill>
            </a:endParaRPr>
          </a:p>
        </p:txBody>
      </p:sp>
      <p:pic>
        <p:nvPicPr>
          <p:cNvPr id="5" name="Picture 4">
            <a:extLst>
              <a:ext uri="{FF2B5EF4-FFF2-40B4-BE49-F238E27FC236}">
                <a16:creationId xmlns:a16="http://schemas.microsoft.com/office/drawing/2014/main" id="{940F7921-E4D1-7D23-897F-68B9077C0C86}"/>
              </a:ext>
            </a:extLst>
          </p:cNvPr>
          <p:cNvPicPr>
            <a:picLocks noChangeAspect="1"/>
          </p:cNvPicPr>
          <p:nvPr/>
        </p:nvPicPr>
        <p:blipFill>
          <a:blip r:embed="rId2"/>
          <a:stretch>
            <a:fillRect/>
          </a:stretch>
        </p:blipFill>
        <p:spPr>
          <a:xfrm>
            <a:off x="589215" y="917052"/>
            <a:ext cx="8958822" cy="5778553"/>
          </a:xfrm>
          <a:prstGeom prst="rect">
            <a:avLst/>
          </a:prstGeom>
        </p:spPr>
      </p:pic>
      <p:sp>
        <p:nvSpPr>
          <p:cNvPr id="9" name="TextBox 8">
            <a:extLst>
              <a:ext uri="{FF2B5EF4-FFF2-40B4-BE49-F238E27FC236}">
                <a16:creationId xmlns:a16="http://schemas.microsoft.com/office/drawing/2014/main" id="{6669E77A-CA94-59D2-AC50-D1B98275FD40}"/>
              </a:ext>
            </a:extLst>
          </p:cNvPr>
          <p:cNvSpPr txBox="1"/>
          <p:nvPr/>
        </p:nvSpPr>
        <p:spPr>
          <a:xfrm>
            <a:off x="7868092" y="2182194"/>
            <a:ext cx="1107270" cy="2831544"/>
          </a:xfrm>
          <a:prstGeom prst="rect">
            <a:avLst/>
          </a:prstGeom>
          <a:noFill/>
        </p:spPr>
        <p:txBody>
          <a:bodyPr wrap="square" rtlCol="0">
            <a:spAutoFit/>
          </a:bodyPr>
          <a:lstStyle/>
          <a:p>
            <a:r>
              <a:rPr lang="en-AU" sz="2000" b="1" dirty="0">
                <a:solidFill>
                  <a:srgbClr val="0033CC"/>
                </a:solidFill>
                <a:latin typeface="Arial" panose="020B0604020202020204" pitchFamily="34" charset="0"/>
                <a:cs typeface="Arial" panose="020B0604020202020204" pitchFamily="34" charset="0"/>
              </a:rPr>
              <a:t>121 %</a:t>
            </a: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r>
              <a:rPr lang="en-AU" sz="2000" b="1" dirty="0">
                <a:solidFill>
                  <a:srgbClr val="008000"/>
                </a:solidFill>
                <a:latin typeface="Arial" panose="020B0604020202020204" pitchFamily="34" charset="0"/>
                <a:cs typeface="Arial" panose="020B0604020202020204" pitchFamily="34" charset="0"/>
              </a:rPr>
              <a:t>49 %</a:t>
            </a:r>
          </a:p>
          <a:p>
            <a:endParaRPr lang="en-AU" b="1" dirty="0">
              <a:solidFill>
                <a:srgbClr val="0033CC"/>
              </a:solidFill>
              <a:latin typeface="Arial" panose="020B060402020202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0C5C3913-AAAA-828F-F74A-A638D7F9D4CB}"/>
              </a:ext>
            </a:extLst>
          </p:cNvPr>
          <p:cNvCxnSpPr>
            <a:cxnSpLocks/>
          </p:cNvCxnSpPr>
          <p:nvPr/>
        </p:nvCxnSpPr>
        <p:spPr>
          <a:xfrm flipV="1">
            <a:off x="7868092" y="1616149"/>
            <a:ext cx="988829" cy="566045"/>
          </a:xfrm>
          <a:prstGeom prst="straightConnector1">
            <a:avLst/>
          </a:prstGeom>
          <a:ln w="50800">
            <a:solidFill>
              <a:schemeClr val="accent1">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6776F53-3DEA-843A-D1D2-F32D7CC3C6D0}"/>
              </a:ext>
            </a:extLst>
          </p:cNvPr>
          <p:cNvSpPr txBox="1"/>
          <p:nvPr/>
        </p:nvSpPr>
        <p:spPr>
          <a:xfrm>
            <a:off x="9898912" y="1499191"/>
            <a:ext cx="1796901" cy="2708434"/>
          </a:xfrm>
          <a:prstGeom prst="rect">
            <a:avLst/>
          </a:prstGeom>
          <a:noFill/>
        </p:spPr>
        <p:txBody>
          <a:bodyPr wrap="square" rtlCol="0">
            <a:spAutoFit/>
          </a:bodyPr>
          <a:lstStyle/>
          <a:p>
            <a:pPr algn="ctr"/>
            <a:r>
              <a:rPr lang="en-AU" b="1" dirty="0">
                <a:solidFill>
                  <a:srgbClr val="0000FF"/>
                </a:solidFill>
              </a:rPr>
              <a:t>US Gross Debt could </a:t>
            </a:r>
            <a:r>
              <a:rPr lang="en-AU" b="1" dirty="0"/>
              <a:t>climb to +</a:t>
            </a:r>
            <a:r>
              <a:rPr lang="en-AU" b="1" dirty="0">
                <a:solidFill>
                  <a:schemeClr val="accent1"/>
                </a:solidFill>
              </a:rPr>
              <a:t>140%</a:t>
            </a:r>
            <a:r>
              <a:rPr lang="en-AU" b="1" dirty="0"/>
              <a:t> of GDP in 2025 </a:t>
            </a:r>
            <a:r>
              <a:rPr lang="en-AU" sz="1400" dirty="0"/>
              <a:t>according to the Congressional Budget Office analysis of the Republican Party’s One Big Beautiful Bill passed in July</a:t>
            </a:r>
          </a:p>
        </p:txBody>
      </p:sp>
    </p:spTree>
    <p:extLst>
      <p:ext uri="{BB962C8B-B14F-4D97-AF65-F5344CB8AC3E}">
        <p14:creationId xmlns:p14="http://schemas.microsoft.com/office/powerpoint/2010/main" val="7549377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029C-EC9B-A5BE-8B89-37D363B00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18C88-3227-1C4B-9418-43FF59BBD758}"/>
              </a:ext>
            </a:extLst>
          </p:cNvPr>
          <p:cNvSpPr>
            <a:spLocks noGrp="1"/>
          </p:cNvSpPr>
          <p:nvPr>
            <p:ph type="title"/>
          </p:nvPr>
        </p:nvSpPr>
        <p:spPr>
          <a:xfrm>
            <a:off x="287660" y="338840"/>
            <a:ext cx="10136912" cy="782388"/>
          </a:xfrm>
        </p:spPr>
        <p:txBody>
          <a:bodyPr/>
          <a:lstStyle/>
          <a:p>
            <a:r>
              <a:rPr lang="en-AU" sz="2000" dirty="0"/>
              <a:t>China’s residential property market remains a major concern </a:t>
            </a:r>
            <a:r>
              <a:rPr lang="en-AU" sz="2000" b="0" dirty="0">
                <a:latin typeface="+mn-lt"/>
              </a:rPr>
              <a:t>according to the Reserve Bank (RBA).</a:t>
            </a:r>
          </a:p>
        </p:txBody>
      </p:sp>
      <p:sp>
        <p:nvSpPr>
          <p:cNvPr id="3" name="Content Placeholder 2">
            <a:extLst>
              <a:ext uri="{FF2B5EF4-FFF2-40B4-BE49-F238E27FC236}">
                <a16:creationId xmlns:a16="http://schemas.microsoft.com/office/drawing/2014/main" id="{841E8DE0-7265-F9D3-6A10-FB1604958B24}"/>
              </a:ext>
            </a:extLst>
          </p:cNvPr>
          <p:cNvSpPr>
            <a:spLocks noGrp="1"/>
          </p:cNvSpPr>
          <p:nvPr>
            <p:ph sz="half" idx="1"/>
          </p:nvPr>
        </p:nvSpPr>
        <p:spPr>
          <a:xfrm>
            <a:off x="65314" y="1238180"/>
            <a:ext cx="5780315" cy="5543619"/>
          </a:xfrm>
        </p:spPr>
        <p:txBody>
          <a:bodyPr/>
          <a:lstStyle/>
          <a:p>
            <a:pPr marL="0" indent="0">
              <a:buNone/>
            </a:pPr>
            <a:r>
              <a:rPr lang="en-AU" sz="1800" b="1" i="1" dirty="0">
                <a:solidFill>
                  <a:srgbClr val="FF0000"/>
                </a:solidFill>
              </a:rPr>
              <a:t>“Conditions in the Chinese housing market remain very weak. </a:t>
            </a:r>
            <a:r>
              <a:rPr lang="en-AU" sz="1800" i="1" dirty="0"/>
              <a:t>Prices and sales of new housing (which makes up most of overall housing transactions) have declined further over recent months. </a:t>
            </a:r>
            <a:endParaRPr lang="en-AU" sz="1800" dirty="0"/>
          </a:p>
          <a:p>
            <a:pPr marL="0" indent="0">
              <a:buNone/>
            </a:pPr>
            <a:r>
              <a:rPr lang="en-AU" sz="1800" i="1" dirty="0"/>
              <a:t>Chinese banks, and particularly rural commercial banks, maintain material direct exposures to the property sector. </a:t>
            </a:r>
            <a:r>
              <a:rPr lang="en-AU" sz="1800" b="1" i="1" dirty="0">
                <a:solidFill>
                  <a:srgbClr val="008000"/>
                </a:solidFill>
              </a:rPr>
              <a:t>Risks to banks from the mortgage book are mitigated by moderate loan-to-valuation ratios.</a:t>
            </a:r>
            <a:r>
              <a:rPr lang="en-AU" sz="1800" b="1" dirty="0">
                <a:solidFill>
                  <a:srgbClr val="008000"/>
                </a:solidFill>
              </a:rPr>
              <a:t> </a:t>
            </a:r>
          </a:p>
          <a:p>
            <a:pPr marL="0" indent="0">
              <a:buNone/>
            </a:pPr>
            <a:r>
              <a:rPr lang="en-AU" sz="1800" i="1" dirty="0"/>
              <a:t>Nevertheless, </a:t>
            </a:r>
            <a:r>
              <a:rPr lang="en-AU" sz="1800" b="1" i="1" dirty="0">
                <a:solidFill>
                  <a:srgbClr val="FF0000"/>
                </a:solidFill>
              </a:rPr>
              <a:t>property developers remain under heavy pressure</a:t>
            </a:r>
            <a:r>
              <a:rPr lang="en-AU" sz="1800" i="1" dirty="0"/>
              <a:t>; many are imposing deeper haircuts on creditors amid a recent rise in debt restructurings, reflecting limited cash flows and deteriorating asset valuations</a:t>
            </a:r>
            <a:r>
              <a:rPr lang="en-AU" sz="1800" dirty="0"/>
              <a:t>. </a:t>
            </a:r>
            <a:r>
              <a:rPr lang="en-AU" sz="1800" b="1" i="1" dirty="0">
                <a:solidFill>
                  <a:schemeClr val="accent1"/>
                </a:solidFill>
              </a:rPr>
              <a:t>Household vulnerabilities also remain elevated </a:t>
            </a:r>
            <a:r>
              <a:rPr lang="en-AU" sz="1800" b="1" i="1" dirty="0"/>
              <a:t>as property prices have declined and household income growth is slowing</a:t>
            </a:r>
            <a:r>
              <a:rPr lang="en-AU" sz="1800" b="1" dirty="0"/>
              <a:t>. ” </a:t>
            </a:r>
          </a:p>
          <a:p>
            <a:pPr marL="0" indent="0">
              <a:buNone/>
            </a:pPr>
            <a:endParaRPr lang="en-AU" sz="1800" b="1" dirty="0"/>
          </a:p>
          <a:p>
            <a:pPr marL="0" indent="0">
              <a:buNone/>
            </a:pPr>
            <a:r>
              <a:rPr lang="en-AU" sz="1200" b="1" dirty="0"/>
              <a:t>Source : RBA  Financial Stability Review ,  October   2025   page 5  (RBA)</a:t>
            </a:r>
          </a:p>
        </p:txBody>
      </p:sp>
      <p:pic>
        <p:nvPicPr>
          <p:cNvPr id="6" name="Content Placeholder 5">
            <a:extLst>
              <a:ext uri="{FF2B5EF4-FFF2-40B4-BE49-F238E27FC236}">
                <a16:creationId xmlns:a16="http://schemas.microsoft.com/office/drawing/2014/main" id="{0BC76BFB-9367-C67E-DE33-603E6FDE0F87}"/>
              </a:ext>
            </a:extLst>
          </p:cNvPr>
          <p:cNvPicPr>
            <a:picLocks noGrp="1" noChangeAspect="1"/>
          </p:cNvPicPr>
          <p:nvPr>
            <p:ph sz="half" idx="2"/>
          </p:nvPr>
        </p:nvPicPr>
        <p:blipFill>
          <a:blip r:embed="rId2"/>
          <a:stretch>
            <a:fillRect/>
          </a:stretch>
        </p:blipFill>
        <p:spPr>
          <a:xfrm>
            <a:off x="5845629" y="1001486"/>
            <a:ext cx="6215742" cy="5694119"/>
          </a:xfrm>
          <a:prstGeom prst="rect">
            <a:avLst/>
          </a:prstGeom>
        </p:spPr>
      </p:pic>
      <p:sp>
        <p:nvSpPr>
          <p:cNvPr id="5" name="Slide Number Placeholder 4">
            <a:extLst>
              <a:ext uri="{FF2B5EF4-FFF2-40B4-BE49-F238E27FC236}">
                <a16:creationId xmlns:a16="http://schemas.microsoft.com/office/drawing/2014/main" id="{8398B83E-922D-0F2B-F02F-08C1E525B239}"/>
              </a:ext>
            </a:extLst>
          </p:cNvPr>
          <p:cNvSpPr>
            <a:spLocks noGrp="1"/>
          </p:cNvSpPr>
          <p:nvPr>
            <p:ph type="sldNum" sz="quarter" idx="10"/>
          </p:nvPr>
        </p:nvSpPr>
        <p:spPr/>
        <p:txBody>
          <a:bodyPr/>
          <a:lstStyle/>
          <a:p>
            <a:fld id="{85862CF6-E18B-41F7-91E3-0BE057B5524C}" type="slidenum">
              <a:rPr lang="en-AU" smtClean="0"/>
              <a:pPr/>
              <a:t>77</a:t>
            </a:fld>
            <a:endParaRPr lang="en-AU" sz="749" dirty="0"/>
          </a:p>
        </p:txBody>
      </p:sp>
    </p:spTree>
    <p:extLst>
      <p:ext uri="{BB962C8B-B14F-4D97-AF65-F5344CB8AC3E}">
        <p14:creationId xmlns:p14="http://schemas.microsoft.com/office/powerpoint/2010/main" val="7448265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B1F44-BE28-0363-AB44-75D5FC887A7F}"/>
              </a:ext>
            </a:extLst>
          </p:cNvPr>
          <p:cNvSpPr>
            <a:spLocks noGrp="1"/>
          </p:cNvSpPr>
          <p:nvPr>
            <p:ph type="title"/>
          </p:nvPr>
        </p:nvSpPr>
        <p:spPr>
          <a:xfrm>
            <a:off x="130627" y="256357"/>
            <a:ext cx="10664058" cy="590197"/>
          </a:xfrm>
        </p:spPr>
        <p:txBody>
          <a:bodyPr/>
          <a:lstStyle/>
          <a:p>
            <a:r>
              <a:rPr lang="en-AU" sz="2000" dirty="0"/>
              <a:t>A China – Taiwan War would have parallels to Russia – Ukraine </a:t>
            </a:r>
            <a:r>
              <a:rPr lang="en-AU" sz="2000" b="0" dirty="0"/>
              <a:t>in terms of a large attacker against a small nation. The question is - </a:t>
            </a:r>
            <a:r>
              <a:rPr lang="en-AU" sz="2000" i="1" dirty="0">
                <a:solidFill>
                  <a:srgbClr val="0000FF"/>
                </a:solidFill>
              </a:rPr>
              <a:t>Does the United States then defend Taiwan</a:t>
            </a:r>
            <a:r>
              <a:rPr lang="en-AU" sz="2000" b="0" i="1" dirty="0">
                <a:solidFill>
                  <a:srgbClr val="0000FF"/>
                </a:solidFill>
              </a:rPr>
              <a:t> ?</a:t>
            </a:r>
            <a:endParaRPr lang="en-AU" sz="2000" b="0" i="1" dirty="0"/>
          </a:p>
        </p:txBody>
      </p:sp>
      <p:sp>
        <p:nvSpPr>
          <p:cNvPr id="4" name="Slide Number Placeholder 3">
            <a:extLst>
              <a:ext uri="{FF2B5EF4-FFF2-40B4-BE49-F238E27FC236}">
                <a16:creationId xmlns:a16="http://schemas.microsoft.com/office/drawing/2014/main" id="{8A5C33CF-7342-6D6E-4578-C5E7B683929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A9239CF3-D989-296E-9F57-A6129BD7BE6A}"/>
              </a:ext>
            </a:extLst>
          </p:cNvPr>
          <p:cNvSpPr txBox="1"/>
          <p:nvPr/>
        </p:nvSpPr>
        <p:spPr>
          <a:xfrm>
            <a:off x="130627" y="1049301"/>
            <a:ext cx="4419602"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BBC analysis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President Xi Jinping has said "reunification" with the island must be fulfilled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and is believed to have a deadline. In a military confrontation,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China's armed forces would dwarf</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those of Taiwan.”</a:t>
            </a:r>
            <a:endParaRPr kumimoji="0" lang="en-AU" sz="200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graphicFrame>
        <p:nvGraphicFramePr>
          <p:cNvPr id="11" name="Table 11">
            <a:extLst>
              <a:ext uri="{FF2B5EF4-FFF2-40B4-BE49-F238E27FC236}">
                <a16:creationId xmlns:a16="http://schemas.microsoft.com/office/drawing/2014/main" id="{2301027E-E720-F0C7-F2D5-9E544DFBB2BB}"/>
              </a:ext>
            </a:extLst>
          </p:cNvPr>
          <p:cNvGraphicFramePr>
            <a:graphicFrameLocks noGrp="1"/>
          </p:cNvGraphicFramePr>
          <p:nvPr/>
        </p:nvGraphicFramePr>
        <p:xfrm>
          <a:off x="269144" y="3752495"/>
          <a:ext cx="4125687" cy="2405757"/>
        </p:xfrm>
        <a:graphic>
          <a:graphicData uri="http://schemas.openxmlformats.org/drawingml/2006/table">
            <a:tbl>
              <a:tblPr firstRow="1" bandRow="1">
                <a:tableStyleId>{5C22544A-7EE6-4342-B048-85BDC9FD1C3A}</a:tableStyleId>
              </a:tblPr>
              <a:tblGrid>
                <a:gridCol w="1273629">
                  <a:extLst>
                    <a:ext uri="{9D8B030D-6E8A-4147-A177-3AD203B41FA5}">
                      <a16:colId xmlns:a16="http://schemas.microsoft.com/office/drawing/2014/main" val="901694878"/>
                    </a:ext>
                  </a:extLst>
                </a:gridCol>
                <a:gridCol w="1338943">
                  <a:extLst>
                    <a:ext uri="{9D8B030D-6E8A-4147-A177-3AD203B41FA5}">
                      <a16:colId xmlns:a16="http://schemas.microsoft.com/office/drawing/2014/main" val="566958082"/>
                    </a:ext>
                  </a:extLst>
                </a:gridCol>
                <a:gridCol w="1513115">
                  <a:extLst>
                    <a:ext uri="{9D8B030D-6E8A-4147-A177-3AD203B41FA5}">
                      <a16:colId xmlns:a16="http://schemas.microsoft.com/office/drawing/2014/main" val="3522530676"/>
                    </a:ext>
                  </a:extLst>
                </a:gridCol>
              </a:tblGrid>
              <a:tr h="484755">
                <a:tc>
                  <a:txBody>
                    <a:bodyPr/>
                    <a:lstStyle/>
                    <a:p>
                      <a:endParaRPr lang="en-AU" dirty="0"/>
                    </a:p>
                  </a:txBody>
                  <a:tcPr/>
                </a:tc>
                <a:tc>
                  <a:txBody>
                    <a:bodyPr/>
                    <a:lstStyle/>
                    <a:p>
                      <a:pPr algn="ctr"/>
                      <a:r>
                        <a:rPr lang="en-AU" sz="2400" dirty="0"/>
                        <a:t>CHINA</a:t>
                      </a:r>
                    </a:p>
                  </a:txBody>
                  <a:tcPr/>
                </a:tc>
                <a:tc>
                  <a:txBody>
                    <a:bodyPr/>
                    <a:lstStyle/>
                    <a:p>
                      <a:pPr algn="ctr"/>
                      <a:r>
                        <a:rPr lang="en-AU" dirty="0"/>
                        <a:t>TAIWAN</a:t>
                      </a:r>
                    </a:p>
                  </a:txBody>
                  <a:tcPr/>
                </a:tc>
                <a:extLst>
                  <a:ext uri="{0D108BD9-81ED-4DB2-BD59-A6C34878D82A}">
                    <a16:rowId xmlns:a16="http://schemas.microsoft.com/office/drawing/2014/main" val="1850965438"/>
                  </a:ext>
                </a:extLst>
              </a:tr>
              <a:tr h="623815">
                <a:tc>
                  <a:txBody>
                    <a:bodyPr/>
                    <a:lstStyle/>
                    <a:p>
                      <a:pPr algn="ctr"/>
                      <a:r>
                        <a:rPr lang="en-AU" b="1" dirty="0"/>
                        <a:t>Active Soldiers</a:t>
                      </a:r>
                    </a:p>
                  </a:txBody>
                  <a:tcPr/>
                </a:tc>
                <a:tc>
                  <a:txBody>
                    <a:bodyPr/>
                    <a:lstStyle/>
                    <a:p>
                      <a:pPr algn="ctr"/>
                      <a:r>
                        <a:rPr lang="en-AU" sz="1800" b="1" dirty="0"/>
                        <a:t>2</a:t>
                      </a:r>
                    </a:p>
                    <a:p>
                      <a:pPr algn="ctr"/>
                      <a:r>
                        <a:rPr lang="en-AU" sz="1800" b="1" dirty="0"/>
                        <a:t>million</a:t>
                      </a:r>
                    </a:p>
                  </a:txBody>
                  <a:tcPr/>
                </a:tc>
                <a:tc>
                  <a:txBody>
                    <a:bodyPr/>
                    <a:lstStyle/>
                    <a:p>
                      <a:pPr algn="ctr"/>
                      <a:r>
                        <a:rPr lang="en-AU" sz="1800" b="1" dirty="0"/>
                        <a:t>169 </a:t>
                      </a:r>
                    </a:p>
                    <a:p>
                      <a:pPr algn="ctr"/>
                      <a:r>
                        <a:rPr lang="en-AU" sz="1800" b="1" dirty="0"/>
                        <a:t>thousand</a:t>
                      </a:r>
                    </a:p>
                  </a:txBody>
                  <a:tcPr/>
                </a:tc>
                <a:extLst>
                  <a:ext uri="{0D108BD9-81ED-4DB2-BD59-A6C34878D82A}">
                    <a16:rowId xmlns:a16="http://schemas.microsoft.com/office/drawing/2014/main" val="1798132291"/>
                  </a:ext>
                </a:extLst>
              </a:tr>
              <a:tr h="623815">
                <a:tc>
                  <a:txBody>
                    <a:bodyPr/>
                    <a:lstStyle/>
                    <a:p>
                      <a:pPr algn="ctr"/>
                      <a:r>
                        <a:rPr lang="en-AU" dirty="0"/>
                        <a:t>Fighter</a:t>
                      </a:r>
                    </a:p>
                    <a:p>
                      <a:pPr algn="ctr"/>
                      <a:r>
                        <a:rPr lang="en-AU" dirty="0"/>
                        <a:t>aircraft</a:t>
                      </a:r>
                    </a:p>
                  </a:txBody>
                  <a:tcPr/>
                </a:tc>
                <a:tc>
                  <a:txBody>
                    <a:bodyPr/>
                    <a:lstStyle/>
                    <a:p>
                      <a:pPr algn="ctr"/>
                      <a:r>
                        <a:rPr lang="en-AU" dirty="0"/>
                        <a:t> 3,438</a:t>
                      </a:r>
                    </a:p>
                  </a:txBody>
                  <a:tcPr/>
                </a:tc>
                <a:tc>
                  <a:txBody>
                    <a:bodyPr/>
                    <a:lstStyle/>
                    <a:p>
                      <a:pPr algn="ctr"/>
                      <a:r>
                        <a:rPr lang="en-AU" dirty="0"/>
                        <a:t> 531</a:t>
                      </a:r>
                    </a:p>
                  </a:txBody>
                  <a:tcPr/>
                </a:tc>
                <a:extLst>
                  <a:ext uri="{0D108BD9-81ED-4DB2-BD59-A6C34878D82A}">
                    <a16:rowId xmlns:a16="http://schemas.microsoft.com/office/drawing/2014/main" val="3522338002"/>
                  </a:ext>
                </a:extLst>
              </a:tr>
              <a:tr h="623815">
                <a:tc>
                  <a:txBody>
                    <a:bodyPr/>
                    <a:lstStyle/>
                    <a:p>
                      <a:pPr algn="ctr"/>
                      <a:r>
                        <a:rPr lang="en-AU" b="1" dirty="0"/>
                        <a:t>Tower</a:t>
                      </a:r>
                    </a:p>
                    <a:p>
                      <a:pPr algn="ctr"/>
                      <a:r>
                        <a:rPr lang="en-AU" b="1" dirty="0"/>
                        <a:t>Artillery</a:t>
                      </a:r>
                    </a:p>
                  </a:txBody>
                  <a:tcPr/>
                </a:tc>
                <a:tc>
                  <a:txBody>
                    <a:bodyPr/>
                    <a:lstStyle/>
                    <a:p>
                      <a:pPr algn="ctr"/>
                      <a:r>
                        <a:rPr lang="en-AU" b="1" dirty="0"/>
                        <a:t>  9,752</a:t>
                      </a:r>
                    </a:p>
                  </a:txBody>
                  <a:tcPr/>
                </a:tc>
                <a:tc>
                  <a:txBody>
                    <a:bodyPr/>
                    <a:lstStyle/>
                    <a:p>
                      <a:pPr algn="ctr"/>
                      <a:r>
                        <a:rPr lang="en-AU" b="1" dirty="0"/>
                        <a:t>  2,093</a:t>
                      </a:r>
                    </a:p>
                  </a:txBody>
                  <a:tcPr/>
                </a:tc>
                <a:extLst>
                  <a:ext uri="{0D108BD9-81ED-4DB2-BD59-A6C34878D82A}">
                    <a16:rowId xmlns:a16="http://schemas.microsoft.com/office/drawing/2014/main" val="4142657113"/>
                  </a:ext>
                </a:extLst>
              </a:tr>
            </a:tbl>
          </a:graphicData>
        </a:graphic>
      </p:graphicFrame>
      <p:sp>
        <p:nvSpPr>
          <p:cNvPr id="16" name="TextBox 15">
            <a:extLst>
              <a:ext uri="{FF2B5EF4-FFF2-40B4-BE49-F238E27FC236}">
                <a16:creationId xmlns:a16="http://schemas.microsoft.com/office/drawing/2014/main" id="{47B97B9C-1E19-9329-A5F0-044B384DB9E2}"/>
              </a:ext>
            </a:extLst>
          </p:cNvPr>
          <p:cNvSpPr txBox="1"/>
          <p:nvPr/>
        </p:nvSpPr>
        <p:spPr>
          <a:xfrm>
            <a:off x="269144" y="6327038"/>
            <a:ext cx="41949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Arial" panose="020B0604020202020204"/>
                <a:ea typeface="+mn-ea"/>
                <a:cs typeface="+mn-cs"/>
              </a:rPr>
              <a:t>Source ;  The Military Balance , ISS   &amp; BBC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Arial" panose="020B0604020202020204"/>
                <a:ea typeface="+mn-ea"/>
                <a:cs typeface="+mn-cs"/>
              </a:rPr>
              <a:t>https://www.bbc.com/news/world-asia-china-59900139</a:t>
            </a:r>
          </a:p>
        </p:txBody>
      </p:sp>
      <p:pic>
        <p:nvPicPr>
          <p:cNvPr id="3" name="Picture 2">
            <a:extLst>
              <a:ext uri="{FF2B5EF4-FFF2-40B4-BE49-F238E27FC236}">
                <a16:creationId xmlns:a16="http://schemas.microsoft.com/office/drawing/2014/main" id="{861A7C7C-9EDB-22EB-6506-8C5637E40D58}"/>
              </a:ext>
            </a:extLst>
          </p:cNvPr>
          <p:cNvPicPr>
            <a:picLocks noChangeAspect="1"/>
          </p:cNvPicPr>
          <p:nvPr/>
        </p:nvPicPr>
        <p:blipFill>
          <a:blip r:embed="rId3"/>
          <a:stretch>
            <a:fillRect/>
          </a:stretch>
        </p:blipFill>
        <p:spPr>
          <a:xfrm>
            <a:off x="4637313" y="1015340"/>
            <a:ext cx="7151915" cy="5842659"/>
          </a:xfrm>
          <a:prstGeom prst="rect">
            <a:avLst/>
          </a:prstGeom>
        </p:spPr>
      </p:pic>
      <p:sp>
        <p:nvSpPr>
          <p:cNvPr id="6" name="TextBox 5">
            <a:extLst>
              <a:ext uri="{FF2B5EF4-FFF2-40B4-BE49-F238E27FC236}">
                <a16:creationId xmlns:a16="http://schemas.microsoft.com/office/drawing/2014/main" id="{034AB459-D032-D8DC-5114-B54B5B38053C}"/>
              </a:ext>
            </a:extLst>
          </p:cNvPr>
          <p:cNvSpPr txBox="1"/>
          <p:nvPr/>
        </p:nvSpPr>
        <p:spPr>
          <a:xfrm>
            <a:off x="4637313" y="4903888"/>
            <a:ext cx="2373087"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1" u="none" strike="noStrike" kern="1200" cap="none" spc="0" normalizeH="0" baseline="0" noProof="0" dirty="0">
                <a:ln>
                  <a:noFill/>
                </a:ln>
                <a:solidFill>
                  <a:prstClr val="black"/>
                </a:solidFill>
                <a:effectLst/>
                <a:uLnTx/>
                <a:uFillTx/>
                <a:latin typeface="Arial" panose="020B0604020202020204"/>
                <a:ea typeface="+mn-ea"/>
                <a:cs typeface="+mn-cs"/>
              </a:rPr>
              <a:t>Taiwan sits in the so-called "first island chain", which includes a list of US-friendly territories that are crucial to Washington's foreign policy in the region.</a:t>
            </a:r>
          </a:p>
        </p:txBody>
      </p:sp>
    </p:spTree>
    <p:extLst>
      <p:ext uri="{BB962C8B-B14F-4D97-AF65-F5344CB8AC3E}">
        <p14:creationId xmlns:p14="http://schemas.microsoft.com/office/powerpoint/2010/main" val="29086498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8E678-7542-B643-E4E3-8BA21225A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DF9F7A-C4F4-B5F6-934E-B28D08345C65}"/>
              </a:ext>
            </a:extLst>
          </p:cNvPr>
          <p:cNvSpPr>
            <a:spLocks noGrp="1"/>
          </p:cNvSpPr>
          <p:nvPr>
            <p:ph type="title"/>
          </p:nvPr>
        </p:nvSpPr>
        <p:spPr>
          <a:xfrm>
            <a:off x="280360" y="218894"/>
            <a:ext cx="7611783" cy="641077"/>
          </a:xfrm>
        </p:spPr>
        <p:txBody>
          <a:bodyPr/>
          <a:lstStyle/>
          <a:p>
            <a:r>
              <a:rPr lang="en-AU" sz="2000" dirty="0"/>
              <a:t>Russia – Ukraine War appears to be a stalemate </a:t>
            </a:r>
            <a:r>
              <a:rPr lang="en-AU" sz="2000" b="0" dirty="0"/>
              <a:t>with Russia holding eastern Ukraine &amp; Crimea despite Ukraine’s brave defence</a:t>
            </a:r>
            <a:br>
              <a:rPr lang="en-AU" sz="2000" dirty="0"/>
            </a:br>
            <a:endParaRPr lang="en-AU" sz="2000" dirty="0"/>
          </a:p>
        </p:txBody>
      </p:sp>
      <p:sp>
        <p:nvSpPr>
          <p:cNvPr id="4" name="Slide Number Placeholder 3">
            <a:extLst>
              <a:ext uri="{FF2B5EF4-FFF2-40B4-BE49-F238E27FC236}">
                <a16:creationId xmlns:a16="http://schemas.microsoft.com/office/drawing/2014/main" id="{7DF39F54-48EE-B075-1EEE-85C0DD218FE2}"/>
              </a:ext>
            </a:extLst>
          </p:cNvPr>
          <p:cNvSpPr>
            <a:spLocks noGrp="1"/>
          </p:cNvSpPr>
          <p:nvPr>
            <p:ph type="sldNum" sz="quarter" idx="10"/>
          </p:nvPr>
        </p:nvSpPr>
        <p:spPr>
          <a:xfrm>
            <a:off x="11587790" y="218894"/>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8FECD3B-6912-8031-AC8C-1F6B9148C0BB}"/>
              </a:ext>
            </a:extLst>
          </p:cNvPr>
          <p:cNvSpPr txBox="1"/>
          <p:nvPr/>
        </p:nvSpPr>
        <p:spPr>
          <a:xfrm>
            <a:off x="7892143" y="1313810"/>
            <a:ext cx="412568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a:ea typeface="+mn-ea"/>
                <a:cs typeface="+mn-cs"/>
              </a:rPr>
              <a:t>UKRAINE has a smaller defence force </a:t>
            </a: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than Russia yet has still managed to inflict more casualties.</a:t>
            </a:r>
          </a:p>
        </p:txBody>
      </p:sp>
      <p:graphicFrame>
        <p:nvGraphicFramePr>
          <p:cNvPr id="11" name="Table 11">
            <a:extLst>
              <a:ext uri="{FF2B5EF4-FFF2-40B4-BE49-F238E27FC236}">
                <a16:creationId xmlns:a16="http://schemas.microsoft.com/office/drawing/2014/main" id="{BF8A2812-24FD-5E3C-051D-8BA5861B6F4A}"/>
              </a:ext>
            </a:extLst>
          </p:cNvPr>
          <p:cNvGraphicFramePr>
            <a:graphicFrameLocks noGrp="1"/>
          </p:cNvGraphicFramePr>
          <p:nvPr>
            <p:extLst>
              <p:ext uri="{D42A27DB-BD31-4B8C-83A1-F6EECF244321}">
                <p14:modId xmlns:p14="http://schemas.microsoft.com/office/powerpoint/2010/main" val="100069476"/>
              </p:ext>
            </p:extLst>
          </p:nvPr>
        </p:nvGraphicFramePr>
        <p:xfrm>
          <a:off x="7866430" y="2538841"/>
          <a:ext cx="4125687" cy="3869432"/>
        </p:xfrm>
        <a:graphic>
          <a:graphicData uri="http://schemas.openxmlformats.org/drawingml/2006/table">
            <a:tbl>
              <a:tblPr firstRow="1" bandRow="1">
                <a:tableStyleId>{5C22544A-7EE6-4342-B048-85BDC9FD1C3A}</a:tableStyleId>
              </a:tblPr>
              <a:tblGrid>
                <a:gridCol w="1273629">
                  <a:extLst>
                    <a:ext uri="{9D8B030D-6E8A-4147-A177-3AD203B41FA5}">
                      <a16:colId xmlns:a16="http://schemas.microsoft.com/office/drawing/2014/main" val="901694878"/>
                    </a:ext>
                  </a:extLst>
                </a:gridCol>
                <a:gridCol w="1338943">
                  <a:extLst>
                    <a:ext uri="{9D8B030D-6E8A-4147-A177-3AD203B41FA5}">
                      <a16:colId xmlns:a16="http://schemas.microsoft.com/office/drawing/2014/main" val="566958082"/>
                    </a:ext>
                  </a:extLst>
                </a:gridCol>
                <a:gridCol w="1513115">
                  <a:extLst>
                    <a:ext uri="{9D8B030D-6E8A-4147-A177-3AD203B41FA5}">
                      <a16:colId xmlns:a16="http://schemas.microsoft.com/office/drawing/2014/main" val="3522530676"/>
                    </a:ext>
                  </a:extLst>
                </a:gridCol>
              </a:tblGrid>
              <a:tr h="484755">
                <a:tc>
                  <a:txBody>
                    <a:bodyPr/>
                    <a:lstStyle/>
                    <a:p>
                      <a:endParaRPr lang="en-AU" dirty="0"/>
                    </a:p>
                  </a:txBody>
                  <a:tcPr/>
                </a:tc>
                <a:tc>
                  <a:txBody>
                    <a:bodyPr/>
                    <a:lstStyle/>
                    <a:p>
                      <a:pPr algn="ctr"/>
                      <a:r>
                        <a:rPr lang="en-AU" dirty="0"/>
                        <a:t>RUSSIA</a:t>
                      </a:r>
                    </a:p>
                  </a:txBody>
                  <a:tcPr/>
                </a:tc>
                <a:tc>
                  <a:txBody>
                    <a:bodyPr/>
                    <a:lstStyle/>
                    <a:p>
                      <a:pPr algn="ctr"/>
                      <a:r>
                        <a:rPr lang="en-AU" dirty="0"/>
                        <a:t>UKRAINE</a:t>
                      </a:r>
                    </a:p>
                  </a:txBody>
                  <a:tcPr/>
                </a:tc>
                <a:extLst>
                  <a:ext uri="{0D108BD9-81ED-4DB2-BD59-A6C34878D82A}">
                    <a16:rowId xmlns:a16="http://schemas.microsoft.com/office/drawing/2014/main" val="1850965438"/>
                  </a:ext>
                </a:extLst>
              </a:tr>
              <a:tr h="623815">
                <a:tc>
                  <a:txBody>
                    <a:bodyPr/>
                    <a:lstStyle/>
                    <a:p>
                      <a:pPr algn="ctr"/>
                      <a:r>
                        <a:rPr lang="en-AU" b="1" dirty="0"/>
                        <a:t>Active Soldiers</a:t>
                      </a:r>
                    </a:p>
                  </a:txBody>
                  <a:tcPr/>
                </a:tc>
                <a:tc>
                  <a:txBody>
                    <a:bodyPr/>
                    <a:lstStyle/>
                    <a:p>
                      <a:pPr algn="ctr"/>
                      <a:r>
                        <a:rPr lang="en-AU" sz="1800" b="1" dirty="0"/>
                        <a:t>1.32 </a:t>
                      </a:r>
                    </a:p>
                    <a:p>
                      <a:pPr algn="ctr"/>
                      <a:r>
                        <a:rPr lang="en-AU" sz="1800" b="1" dirty="0"/>
                        <a:t>million</a:t>
                      </a:r>
                    </a:p>
                  </a:txBody>
                  <a:tcPr/>
                </a:tc>
                <a:tc>
                  <a:txBody>
                    <a:bodyPr/>
                    <a:lstStyle/>
                    <a:p>
                      <a:pPr algn="ctr"/>
                      <a:r>
                        <a:rPr lang="en-AU" sz="1800" b="1" dirty="0"/>
                        <a:t>0.9 </a:t>
                      </a:r>
                    </a:p>
                    <a:p>
                      <a:pPr algn="ctr"/>
                      <a:r>
                        <a:rPr lang="en-AU" sz="1800" b="1" dirty="0"/>
                        <a:t>million</a:t>
                      </a:r>
                    </a:p>
                  </a:txBody>
                  <a:tcPr/>
                </a:tc>
                <a:extLst>
                  <a:ext uri="{0D108BD9-81ED-4DB2-BD59-A6C34878D82A}">
                    <a16:rowId xmlns:a16="http://schemas.microsoft.com/office/drawing/2014/main" val="1798132291"/>
                  </a:ext>
                </a:extLst>
              </a:tr>
              <a:tr h="623815">
                <a:tc>
                  <a:txBody>
                    <a:bodyPr/>
                    <a:lstStyle/>
                    <a:p>
                      <a:pPr algn="ctr"/>
                      <a:r>
                        <a:rPr lang="en-AU" dirty="0"/>
                        <a:t>Fighter</a:t>
                      </a:r>
                    </a:p>
                    <a:p>
                      <a:pPr algn="ctr"/>
                      <a:r>
                        <a:rPr lang="en-AU" dirty="0"/>
                        <a:t>aircraft</a:t>
                      </a:r>
                    </a:p>
                  </a:txBody>
                  <a:tcPr/>
                </a:tc>
                <a:tc>
                  <a:txBody>
                    <a:bodyPr/>
                    <a:lstStyle/>
                    <a:p>
                      <a:pPr algn="ctr"/>
                      <a:r>
                        <a:rPr lang="en-AU" dirty="0"/>
                        <a:t> 809</a:t>
                      </a:r>
                    </a:p>
                  </a:txBody>
                  <a:tcPr/>
                </a:tc>
                <a:tc>
                  <a:txBody>
                    <a:bodyPr/>
                    <a:lstStyle/>
                    <a:p>
                      <a:pPr algn="ctr"/>
                      <a:r>
                        <a:rPr lang="en-AU" dirty="0"/>
                        <a:t>  72</a:t>
                      </a:r>
                    </a:p>
                  </a:txBody>
                  <a:tcPr/>
                </a:tc>
                <a:extLst>
                  <a:ext uri="{0D108BD9-81ED-4DB2-BD59-A6C34878D82A}">
                    <a16:rowId xmlns:a16="http://schemas.microsoft.com/office/drawing/2014/main" val="3522338002"/>
                  </a:ext>
                </a:extLst>
              </a:tr>
              <a:tr h="623815">
                <a:tc>
                  <a:txBody>
                    <a:bodyPr/>
                    <a:lstStyle/>
                    <a:p>
                      <a:pPr algn="ctr"/>
                      <a:r>
                        <a:rPr lang="en-AU" b="1" dirty="0"/>
                        <a:t>Tower</a:t>
                      </a:r>
                    </a:p>
                    <a:p>
                      <a:pPr algn="ctr"/>
                      <a:r>
                        <a:rPr lang="en-AU" b="1" dirty="0"/>
                        <a:t>Artillery</a:t>
                      </a:r>
                    </a:p>
                  </a:txBody>
                  <a:tcPr/>
                </a:tc>
                <a:tc>
                  <a:txBody>
                    <a:bodyPr/>
                    <a:lstStyle/>
                    <a:p>
                      <a:pPr algn="ctr"/>
                      <a:r>
                        <a:rPr lang="en-AU" b="1" dirty="0"/>
                        <a:t>  8,356</a:t>
                      </a:r>
                    </a:p>
                  </a:txBody>
                  <a:tcPr/>
                </a:tc>
                <a:tc>
                  <a:txBody>
                    <a:bodyPr/>
                    <a:lstStyle/>
                    <a:p>
                      <a:pPr algn="ctr"/>
                      <a:r>
                        <a:rPr lang="en-AU" b="1" dirty="0"/>
                        <a:t>  1,012</a:t>
                      </a:r>
                    </a:p>
                  </a:txBody>
                  <a:tcPr/>
                </a:tc>
                <a:extLst>
                  <a:ext uri="{0D108BD9-81ED-4DB2-BD59-A6C34878D82A}">
                    <a16:rowId xmlns:a16="http://schemas.microsoft.com/office/drawing/2014/main" val="4142657113"/>
                  </a:ext>
                </a:extLst>
              </a:tr>
              <a:tr h="1158549">
                <a:tc>
                  <a:txBody>
                    <a:bodyPr/>
                    <a:lstStyle/>
                    <a:p>
                      <a:r>
                        <a:rPr lang="en-AU" dirty="0"/>
                        <a:t>Casualties</a:t>
                      </a:r>
                    </a:p>
                    <a:p>
                      <a:r>
                        <a:rPr lang="en-AU" dirty="0"/>
                        <a:t>Killed, Wounded &amp; Missing</a:t>
                      </a:r>
                    </a:p>
                  </a:txBody>
                  <a:tcPr/>
                </a:tc>
                <a:tc>
                  <a:txBody>
                    <a:bodyPr/>
                    <a:lstStyle/>
                    <a:p>
                      <a:r>
                        <a:rPr lang="en-AU" dirty="0"/>
                        <a:t>    </a:t>
                      </a:r>
                    </a:p>
                    <a:p>
                      <a:r>
                        <a:rPr lang="en-AU" dirty="0"/>
                        <a:t>    + 1.2 </a:t>
                      </a:r>
                    </a:p>
                    <a:p>
                      <a:r>
                        <a:rPr lang="en-AU" dirty="0"/>
                        <a:t>  million</a:t>
                      </a:r>
                    </a:p>
                  </a:txBody>
                  <a:tcPr/>
                </a:tc>
                <a:tc>
                  <a:txBody>
                    <a:bodyPr/>
                    <a:lstStyle/>
                    <a:p>
                      <a:r>
                        <a:rPr lang="en-AU" dirty="0"/>
                        <a:t> </a:t>
                      </a:r>
                    </a:p>
                    <a:p>
                      <a:pPr algn="ctr"/>
                      <a:r>
                        <a:rPr lang="en-AU" dirty="0"/>
                        <a:t>    +  100 </a:t>
                      </a:r>
                    </a:p>
                    <a:p>
                      <a:pPr algn="ctr"/>
                      <a:r>
                        <a:rPr lang="en-AU" dirty="0"/>
                        <a:t>to + 140 </a:t>
                      </a:r>
                    </a:p>
                    <a:p>
                      <a:pPr algn="ctr"/>
                      <a:r>
                        <a:rPr lang="en-AU" dirty="0"/>
                        <a:t>  thousand</a:t>
                      </a:r>
                    </a:p>
                    <a:p>
                      <a:endParaRPr lang="en-AU" dirty="0"/>
                    </a:p>
                  </a:txBody>
                  <a:tcPr/>
                </a:tc>
                <a:extLst>
                  <a:ext uri="{0D108BD9-81ED-4DB2-BD59-A6C34878D82A}">
                    <a16:rowId xmlns:a16="http://schemas.microsoft.com/office/drawing/2014/main" val="1437275659"/>
                  </a:ext>
                </a:extLst>
              </a:tr>
            </a:tbl>
          </a:graphicData>
        </a:graphic>
      </p:graphicFrame>
      <p:sp>
        <p:nvSpPr>
          <p:cNvPr id="16" name="TextBox 15">
            <a:extLst>
              <a:ext uri="{FF2B5EF4-FFF2-40B4-BE49-F238E27FC236}">
                <a16:creationId xmlns:a16="http://schemas.microsoft.com/office/drawing/2014/main" id="{305FF741-144D-E097-43E4-8918A18207E2}"/>
              </a:ext>
            </a:extLst>
          </p:cNvPr>
          <p:cNvSpPr txBox="1"/>
          <p:nvPr/>
        </p:nvSpPr>
        <p:spPr>
          <a:xfrm>
            <a:off x="130627" y="6408273"/>
            <a:ext cx="41949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Arial" panose="020B0604020202020204"/>
                <a:ea typeface="+mn-ea"/>
                <a:cs typeface="+mn-cs"/>
              </a:rPr>
              <a:t>Source ;  Harvard University &amp; DW Media </a:t>
            </a:r>
          </a:p>
        </p:txBody>
      </p:sp>
      <p:pic>
        <p:nvPicPr>
          <p:cNvPr id="14" name="Picture 13">
            <a:extLst>
              <a:ext uri="{FF2B5EF4-FFF2-40B4-BE49-F238E27FC236}">
                <a16:creationId xmlns:a16="http://schemas.microsoft.com/office/drawing/2014/main" id="{401F4E90-4D76-7744-C6C8-CCBAD0F837DF}"/>
              </a:ext>
            </a:extLst>
          </p:cNvPr>
          <p:cNvPicPr>
            <a:picLocks noChangeAspect="1"/>
          </p:cNvPicPr>
          <p:nvPr/>
        </p:nvPicPr>
        <p:blipFill>
          <a:blip r:embed="rId2"/>
          <a:stretch>
            <a:fillRect/>
          </a:stretch>
        </p:blipFill>
        <p:spPr>
          <a:xfrm>
            <a:off x="393246" y="957943"/>
            <a:ext cx="7334250" cy="5273447"/>
          </a:xfrm>
          <a:prstGeom prst="rect">
            <a:avLst/>
          </a:prstGeom>
        </p:spPr>
      </p:pic>
    </p:spTree>
    <p:extLst>
      <p:ext uri="{BB962C8B-B14F-4D97-AF65-F5344CB8AC3E}">
        <p14:creationId xmlns:p14="http://schemas.microsoft.com/office/powerpoint/2010/main" val="634160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D09C4-FC1A-69D5-A074-2C2CBEA8DB3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89A279-91AF-DE05-3040-1ED74FC7B3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594790E1-1274-465C-437B-3E660BA20EBA}"/>
              </a:ext>
            </a:extLst>
          </p:cNvPr>
          <p:cNvSpPr>
            <a:spLocks noGrp="1"/>
          </p:cNvSpPr>
          <p:nvPr>
            <p:ph type="title"/>
          </p:nvPr>
        </p:nvSpPr>
        <p:spPr>
          <a:xfrm>
            <a:off x="249151" y="198608"/>
            <a:ext cx="10417628" cy="797879"/>
          </a:xfrm>
        </p:spPr>
        <p:txBody>
          <a:bodyPr/>
          <a:lstStyle/>
          <a:p>
            <a:r>
              <a:rPr lang="en-AU" sz="2000" dirty="0"/>
              <a:t>Houthis are threatening to cut off the Bab el Mandeb Strait exit from the Red Sea to the Indian Ocean. </a:t>
            </a:r>
            <a:r>
              <a:rPr lang="en-AU" sz="2000" dirty="0">
                <a:solidFill>
                  <a:srgbClr val="FF0000"/>
                </a:solidFill>
              </a:rPr>
              <a:t>This impacts Saudi Arabia’s oil supply to Asia.</a:t>
            </a:r>
          </a:p>
        </p:txBody>
      </p:sp>
      <p:sp>
        <p:nvSpPr>
          <p:cNvPr id="9" name="Title 3">
            <a:extLst>
              <a:ext uri="{FF2B5EF4-FFF2-40B4-BE49-F238E27FC236}">
                <a16:creationId xmlns:a16="http://schemas.microsoft.com/office/drawing/2014/main" id="{27FB87EF-1C5C-9715-97FD-60483D53BFBA}"/>
              </a:ext>
            </a:extLst>
          </p:cNvPr>
          <p:cNvSpPr txBox="1">
            <a:spLocks/>
          </p:cNvSpPr>
          <p:nvPr/>
        </p:nvSpPr>
        <p:spPr>
          <a:xfrm>
            <a:off x="7864334" y="1147277"/>
            <a:ext cx="4256314" cy="3282154"/>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r>
              <a:rPr lang="en-AU" sz="2000" dirty="0"/>
              <a:t>Houthis are threatening to cut off the Bab et Mandeb Strait exit from the Red Sea to the Indian Ocean. </a:t>
            </a:r>
            <a:r>
              <a:rPr lang="en-AU" sz="2000" dirty="0">
                <a:solidFill>
                  <a:srgbClr val="FF0000"/>
                </a:solidFill>
              </a:rPr>
              <a:t>This threatens Saudi Arabia’s oil export supply to Asia.</a:t>
            </a:r>
          </a:p>
          <a:p>
            <a:endParaRPr lang="en-AU" sz="2000" dirty="0">
              <a:solidFill>
                <a:srgbClr val="FF0000"/>
              </a:solidFill>
            </a:endParaRPr>
          </a:p>
          <a:p>
            <a:r>
              <a:rPr lang="en-AU" sz="2000" b="0" dirty="0">
                <a:solidFill>
                  <a:schemeClr val="tx1"/>
                </a:solidFill>
              </a:rPr>
              <a:t>Saudi Arabia has been transporting  oil to the Red Sea port of </a:t>
            </a:r>
            <a:r>
              <a:rPr lang="en-AU" sz="2000" dirty="0">
                <a:solidFill>
                  <a:srgbClr val="0000FF"/>
                </a:solidFill>
              </a:rPr>
              <a:t>Yanbu. </a:t>
            </a:r>
          </a:p>
          <a:p>
            <a:r>
              <a:rPr lang="en-AU" sz="2000" b="0" dirty="0">
                <a:solidFill>
                  <a:schemeClr val="tx1"/>
                </a:solidFill>
              </a:rPr>
              <a:t>This route avoided the blockage in the Strait of Hormuz.   </a:t>
            </a:r>
          </a:p>
        </p:txBody>
      </p:sp>
      <p:pic>
        <p:nvPicPr>
          <p:cNvPr id="15" name="Picture 14">
            <a:extLst>
              <a:ext uri="{FF2B5EF4-FFF2-40B4-BE49-F238E27FC236}">
                <a16:creationId xmlns:a16="http://schemas.microsoft.com/office/drawing/2014/main" id="{053F5FEB-0D68-D912-F8CF-F92A61405E20}"/>
              </a:ext>
            </a:extLst>
          </p:cNvPr>
          <p:cNvPicPr>
            <a:picLocks noChangeAspect="1"/>
          </p:cNvPicPr>
          <p:nvPr/>
        </p:nvPicPr>
        <p:blipFill>
          <a:blip r:embed="rId2"/>
          <a:stretch>
            <a:fillRect/>
          </a:stretch>
        </p:blipFill>
        <p:spPr>
          <a:xfrm>
            <a:off x="8002220" y="3973286"/>
            <a:ext cx="3940628" cy="2722319"/>
          </a:xfrm>
          <a:prstGeom prst="rect">
            <a:avLst/>
          </a:prstGeom>
        </p:spPr>
      </p:pic>
      <p:pic>
        <p:nvPicPr>
          <p:cNvPr id="18" name="Picture 17">
            <a:extLst>
              <a:ext uri="{FF2B5EF4-FFF2-40B4-BE49-F238E27FC236}">
                <a16:creationId xmlns:a16="http://schemas.microsoft.com/office/drawing/2014/main" id="{AE2CE8B0-97C0-CDFC-15D8-ECE7B95480BC}"/>
              </a:ext>
            </a:extLst>
          </p:cNvPr>
          <p:cNvPicPr>
            <a:picLocks noChangeAspect="1"/>
          </p:cNvPicPr>
          <p:nvPr/>
        </p:nvPicPr>
        <p:blipFill>
          <a:blip r:embed="rId3"/>
          <a:stretch>
            <a:fillRect/>
          </a:stretch>
        </p:blipFill>
        <p:spPr>
          <a:xfrm>
            <a:off x="249152" y="838200"/>
            <a:ext cx="7436162" cy="5821191"/>
          </a:xfrm>
          <a:prstGeom prst="rect">
            <a:avLst/>
          </a:prstGeom>
        </p:spPr>
      </p:pic>
      <p:pic>
        <p:nvPicPr>
          <p:cNvPr id="20" name="Picture 19">
            <a:extLst>
              <a:ext uri="{FF2B5EF4-FFF2-40B4-BE49-F238E27FC236}">
                <a16:creationId xmlns:a16="http://schemas.microsoft.com/office/drawing/2014/main" id="{20494D13-7B28-F3CE-7E39-FB0FAA30C408}"/>
              </a:ext>
            </a:extLst>
          </p:cNvPr>
          <p:cNvPicPr>
            <a:picLocks noChangeAspect="1"/>
          </p:cNvPicPr>
          <p:nvPr/>
        </p:nvPicPr>
        <p:blipFill>
          <a:blip r:embed="rId4"/>
          <a:stretch>
            <a:fillRect/>
          </a:stretch>
        </p:blipFill>
        <p:spPr>
          <a:xfrm>
            <a:off x="3308343" y="3587126"/>
            <a:ext cx="817343" cy="481626"/>
          </a:xfrm>
          <a:prstGeom prst="rect">
            <a:avLst/>
          </a:prstGeom>
        </p:spPr>
      </p:pic>
      <p:sp>
        <p:nvSpPr>
          <p:cNvPr id="21" name="TextBox 20">
            <a:extLst>
              <a:ext uri="{FF2B5EF4-FFF2-40B4-BE49-F238E27FC236}">
                <a16:creationId xmlns:a16="http://schemas.microsoft.com/office/drawing/2014/main" id="{0B18A450-9BDB-62E5-CBBF-9C45149FC2F1}"/>
              </a:ext>
            </a:extLst>
          </p:cNvPr>
          <p:cNvSpPr txBox="1"/>
          <p:nvPr/>
        </p:nvSpPr>
        <p:spPr>
          <a:xfrm>
            <a:off x="4125686" y="3180151"/>
            <a:ext cx="1850571" cy="1384995"/>
          </a:xfrm>
          <a:prstGeom prst="rect">
            <a:avLst/>
          </a:prstGeom>
          <a:solidFill>
            <a:schemeClr val="bg1"/>
          </a:solidFill>
        </p:spPr>
        <p:txBody>
          <a:bodyPr wrap="square" rtlCol="0">
            <a:spAutoFit/>
          </a:bodyPr>
          <a:lstStyle/>
          <a:p>
            <a:pPr algn="ctr"/>
            <a:endParaRPr lang="en-AU" b="1" dirty="0">
              <a:solidFill>
                <a:srgbClr val="FF0000"/>
              </a:solidFill>
            </a:endParaRPr>
          </a:p>
          <a:p>
            <a:pPr algn="ctr"/>
            <a:r>
              <a:rPr lang="en-AU" sz="2400" b="1" dirty="0">
                <a:solidFill>
                  <a:srgbClr val="FF0000"/>
                </a:solidFill>
              </a:rPr>
              <a:t>Saudi</a:t>
            </a:r>
          </a:p>
          <a:p>
            <a:pPr algn="ctr"/>
            <a:r>
              <a:rPr lang="en-AU" sz="2400" b="1" dirty="0">
                <a:solidFill>
                  <a:srgbClr val="FF0000"/>
                </a:solidFill>
              </a:rPr>
              <a:t>Arabia</a:t>
            </a:r>
          </a:p>
          <a:p>
            <a:pPr algn="ctr"/>
            <a:endParaRPr lang="en-AU" b="1" dirty="0">
              <a:solidFill>
                <a:srgbClr val="FF0000"/>
              </a:solidFill>
            </a:endParaRPr>
          </a:p>
        </p:txBody>
      </p:sp>
      <p:sp>
        <p:nvSpPr>
          <p:cNvPr id="22" name="TextBox 21">
            <a:extLst>
              <a:ext uri="{FF2B5EF4-FFF2-40B4-BE49-F238E27FC236}">
                <a16:creationId xmlns:a16="http://schemas.microsoft.com/office/drawing/2014/main" id="{A9941AFA-5714-7625-59F0-AEB5F9D53A37}"/>
              </a:ext>
            </a:extLst>
          </p:cNvPr>
          <p:cNvSpPr txBox="1"/>
          <p:nvPr/>
        </p:nvSpPr>
        <p:spPr>
          <a:xfrm>
            <a:off x="5976257" y="1277905"/>
            <a:ext cx="1055914" cy="461665"/>
          </a:xfrm>
          <a:prstGeom prst="rect">
            <a:avLst/>
          </a:prstGeom>
          <a:solidFill>
            <a:schemeClr val="bg1"/>
          </a:solidFill>
        </p:spPr>
        <p:txBody>
          <a:bodyPr wrap="square" rtlCol="0">
            <a:spAutoFit/>
          </a:bodyPr>
          <a:lstStyle/>
          <a:p>
            <a:r>
              <a:rPr lang="en-AU" sz="2400" b="1" dirty="0">
                <a:solidFill>
                  <a:srgbClr val="006600"/>
                </a:solidFill>
              </a:rPr>
              <a:t>IRAN</a:t>
            </a:r>
          </a:p>
        </p:txBody>
      </p:sp>
      <p:sp>
        <p:nvSpPr>
          <p:cNvPr id="23" name="Oval 22">
            <a:extLst>
              <a:ext uri="{FF2B5EF4-FFF2-40B4-BE49-F238E27FC236}">
                <a16:creationId xmlns:a16="http://schemas.microsoft.com/office/drawing/2014/main" id="{43257569-E7FF-F0B4-D1F9-FAC596A44888}"/>
              </a:ext>
            </a:extLst>
          </p:cNvPr>
          <p:cNvSpPr/>
          <p:nvPr/>
        </p:nvSpPr>
        <p:spPr>
          <a:xfrm>
            <a:off x="5758544" y="1828800"/>
            <a:ext cx="1926770" cy="1404257"/>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9B9F5100-18D3-2598-AF6B-5FEB446BBC8B}"/>
              </a:ext>
            </a:extLst>
          </p:cNvPr>
          <p:cNvSpPr/>
          <p:nvPr/>
        </p:nvSpPr>
        <p:spPr>
          <a:xfrm>
            <a:off x="3308344" y="4909457"/>
            <a:ext cx="1688200" cy="1447800"/>
          </a:xfrm>
          <a:prstGeom prst="ellipse">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84742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84890-372F-4758-1DB4-F23A0A49334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F09A8F-B83D-7AE0-2CA0-4C40F2BC80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769F497-F604-EBD0-1D62-179A85AF6360}"/>
              </a:ext>
            </a:extLst>
          </p:cNvPr>
          <p:cNvSpPr>
            <a:spLocks noGrp="1"/>
          </p:cNvSpPr>
          <p:nvPr>
            <p:ph type="title"/>
          </p:nvPr>
        </p:nvSpPr>
        <p:spPr>
          <a:xfrm>
            <a:off x="497744" y="295298"/>
            <a:ext cx="9720000" cy="387478"/>
          </a:xfrm>
        </p:spPr>
        <p:txBody>
          <a:bodyPr/>
          <a:lstStyle/>
          <a:p>
            <a:r>
              <a:rPr lang="en-AU" sz="2000" dirty="0"/>
              <a:t> The Strait of Hormuz importance in the Global commodity supply chain. </a:t>
            </a:r>
          </a:p>
        </p:txBody>
      </p:sp>
      <p:sp>
        <p:nvSpPr>
          <p:cNvPr id="7" name="Title 3">
            <a:extLst>
              <a:ext uri="{FF2B5EF4-FFF2-40B4-BE49-F238E27FC236}">
                <a16:creationId xmlns:a16="http://schemas.microsoft.com/office/drawing/2014/main" id="{27FDDD89-C9F5-3FE7-6EDB-3E86D7FF768E}"/>
              </a:ext>
            </a:extLst>
          </p:cNvPr>
          <p:cNvSpPr txBox="1">
            <a:spLocks/>
          </p:cNvSpPr>
          <p:nvPr/>
        </p:nvSpPr>
        <p:spPr>
          <a:xfrm>
            <a:off x="420608" y="6470805"/>
            <a:ext cx="9720000" cy="258319"/>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51 </a:t>
            </a:r>
          </a:p>
        </p:txBody>
      </p:sp>
      <p:sp>
        <p:nvSpPr>
          <p:cNvPr id="5" name="TextBox 4">
            <a:extLst>
              <a:ext uri="{FF2B5EF4-FFF2-40B4-BE49-F238E27FC236}">
                <a16:creationId xmlns:a16="http://schemas.microsoft.com/office/drawing/2014/main" id="{79ED143D-D004-62E5-B4A3-07D972C939F1}"/>
              </a:ext>
            </a:extLst>
          </p:cNvPr>
          <p:cNvSpPr txBox="1"/>
          <p:nvPr/>
        </p:nvSpPr>
        <p:spPr>
          <a:xfrm>
            <a:off x="316281" y="917912"/>
            <a:ext cx="4716118"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The Middle East is a significant global producer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of crude oil, refined petroleum products, LNG and LPG, and the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Strait of Hormuz is central to global supply chains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Gulf countries account for around 8 % per cent of global aluminium production and around 10 per cent of global ethylene production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 feedstock used to manufacture plastics and clothing).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Around one third of global seaborne fertiliser supply also transits the Strait of Hormuz,</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placing additional pressure on input costs for businesses in all economies. ”</a:t>
            </a:r>
          </a:p>
        </p:txBody>
      </p:sp>
      <p:sp>
        <p:nvSpPr>
          <p:cNvPr id="8" name="TextBox 7">
            <a:extLst>
              <a:ext uri="{FF2B5EF4-FFF2-40B4-BE49-F238E27FC236}">
                <a16:creationId xmlns:a16="http://schemas.microsoft.com/office/drawing/2014/main" id="{3DFC8430-EF04-479D-219B-3BE8942215CB}"/>
              </a:ext>
            </a:extLst>
          </p:cNvPr>
          <p:cNvSpPr txBox="1"/>
          <p:nvPr/>
        </p:nvSpPr>
        <p:spPr>
          <a:xfrm>
            <a:off x="6911394" y="943361"/>
            <a:ext cx="47161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Share of global commodity trade transiting the Strait of Hormuz</a:t>
            </a:r>
            <a:endPar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A5677C5A-13DD-6565-E715-E8D623E0BD9B}"/>
              </a:ext>
            </a:extLst>
          </p:cNvPr>
          <p:cNvPicPr>
            <a:picLocks noChangeAspect="1"/>
          </p:cNvPicPr>
          <p:nvPr/>
        </p:nvPicPr>
        <p:blipFill>
          <a:blip r:embed="rId2"/>
          <a:stretch>
            <a:fillRect/>
          </a:stretch>
        </p:blipFill>
        <p:spPr>
          <a:xfrm>
            <a:off x="5280608" y="1589692"/>
            <a:ext cx="6595112" cy="4645976"/>
          </a:xfrm>
          <a:prstGeom prst="rect">
            <a:avLst/>
          </a:prstGeom>
        </p:spPr>
      </p:pic>
    </p:spTree>
    <p:extLst>
      <p:ext uri="{BB962C8B-B14F-4D97-AF65-F5344CB8AC3E}">
        <p14:creationId xmlns:p14="http://schemas.microsoft.com/office/powerpoint/2010/main" val="3800698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WjSyn0iOPy5iuAl3OwhRMQ"/>
</p:tagLst>
</file>

<file path=ppt/theme/theme1.xml><?xml version="1.0" encoding="utf-8"?>
<a:theme xmlns:a="http://schemas.openxmlformats.org/drawingml/2006/main" name="Title Slides">
  <a:themeElements>
    <a:clrScheme name="MLC PPT">
      <a:dk1>
        <a:sysClr val="windowText" lastClr="000000"/>
      </a:dk1>
      <a:lt1>
        <a:sysClr val="window" lastClr="FFFFFF"/>
      </a:lt1>
      <a:dk2>
        <a:srgbClr val="60003A"/>
      </a:dk2>
      <a:lt2>
        <a:srgbClr val="E40571"/>
      </a:lt2>
      <a:accent1>
        <a:srgbClr val="D86018"/>
      </a:accent1>
      <a:accent2>
        <a:srgbClr val="81312F"/>
      </a:accent2>
      <a:accent3>
        <a:srgbClr val="473F3A"/>
      </a:accent3>
      <a:accent4>
        <a:srgbClr val="161818"/>
      </a:accent4>
      <a:accent5>
        <a:srgbClr val="01838C"/>
      </a:accent5>
      <a:accent6>
        <a:srgbClr val="00465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LC_AM_PPT_16x9" id="{B31C087E-3262-D04B-B0E3-DC361036EC21}" vid="{75A2C6A5-5F7D-E04A-A522-80C333743238}"/>
    </a:ext>
  </a:extLst>
</a:theme>
</file>

<file path=ppt/theme/theme2.xml><?xml version="1.0" encoding="utf-8"?>
<a:theme xmlns:a="http://schemas.openxmlformats.org/drawingml/2006/main" name="Slide Layouts">
  <a:themeElements>
    <a:clrScheme name="MLC PPT">
      <a:dk1>
        <a:sysClr val="windowText" lastClr="000000"/>
      </a:dk1>
      <a:lt1>
        <a:sysClr val="window" lastClr="FFFFFF"/>
      </a:lt1>
      <a:dk2>
        <a:srgbClr val="60003A"/>
      </a:dk2>
      <a:lt2>
        <a:srgbClr val="E40571"/>
      </a:lt2>
      <a:accent1>
        <a:srgbClr val="D86018"/>
      </a:accent1>
      <a:accent2>
        <a:srgbClr val="81312F"/>
      </a:accent2>
      <a:accent3>
        <a:srgbClr val="473F3A"/>
      </a:accent3>
      <a:accent4>
        <a:srgbClr val="161818"/>
      </a:accent4>
      <a:accent5>
        <a:srgbClr val="01838C"/>
      </a:accent5>
      <a:accent6>
        <a:srgbClr val="00465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200" dirty="0" err="1" smtClean="0"/>
        </a:defPPr>
      </a:lstStyle>
    </a:txDef>
  </a:objectDefaults>
  <a:extraClrSchemeLst/>
  <a:extLst>
    <a:ext uri="{05A4C25C-085E-4340-85A3-A5531E510DB2}">
      <thm15:themeFamily xmlns:thm15="http://schemas.microsoft.com/office/thememl/2012/main" name="MLC_AM_Nov19_PPT_4x3" id="{0EBB225C-FEB4-8047-86A6-EBADDC329171}" vid="{5F8A0AD2-CCA4-0248-8F08-3BF3189EA561}"/>
    </a:ext>
  </a:extLst>
</a:theme>
</file>

<file path=ppt/theme/theme3.xml><?xml version="1.0" encoding="utf-8"?>
<a:theme xmlns:a="http://schemas.openxmlformats.org/drawingml/2006/main" name="1_Title Slides">
  <a:themeElements>
    <a:clrScheme name="MLC PPT">
      <a:dk1>
        <a:sysClr val="windowText" lastClr="000000"/>
      </a:dk1>
      <a:lt1>
        <a:sysClr val="window" lastClr="FFFFFF"/>
      </a:lt1>
      <a:dk2>
        <a:srgbClr val="60003A"/>
      </a:dk2>
      <a:lt2>
        <a:srgbClr val="E40571"/>
      </a:lt2>
      <a:accent1>
        <a:srgbClr val="D86018"/>
      </a:accent1>
      <a:accent2>
        <a:srgbClr val="81312F"/>
      </a:accent2>
      <a:accent3>
        <a:srgbClr val="473F3A"/>
      </a:accent3>
      <a:accent4>
        <a:srgbClr val="161818"/>
      </a:accent4>
      <a:accent5>
        <a:srgbClr val="01838C"/>
      </a:accent5>
      <a:accent6>
        <a:srgbClr val="00465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LC_AM_PPT_16x9" id="{B31C087E-3262-D04B-B0E3-DC361036EC21}" vid="{75A2C6A5-5F7D-E04A-A522-80C33374323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igrationWizId xmlns="a1de4505-fde3-44d7-8c48-d0ca123304b9" xsi:nil="true"/>
    <_activity xmlns="a1de4505-fde3-44d7-8c48-d0ca123304b9" xsi:nil="true"/>
    <MigrationWizIdPermissionLevels xmlns="a1de4505-fde3-44d7-8c48-d0ca123304b9" xsi:nil="true"/>
    <MigrationWizIdDocumentLibraryPermissions xmlns="a1de4505-fde3-44d7-8c48-d0ca123304b9" xsi:nil="true"/>
    <MigrationWizIdSecurityGroups xmlns="a1de4505-fde3-44d7-8c48-d0ca123304b9" xsi:nil="true"/>
    <MigrationWizIdPermissions xmlns="a1de4505-fde3-44d7-8c48-d0ca123304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5D6822C1B36B499D21BB90285B6762" ma:contentTypeVersion="20" ma:contentTypeDescription="Create a new document." ma:contentTypeScope="" ma:versionID="a0fc1c73c652d7c97d3ef0c21246eddf">
  <xsd:schema xmlns:xsd="http://www.w3.org/2001/XMLSchema" xmlns:xs="http://www.w3.org/2001/XMLSchema" xmlns:p="http://schemas.microsoft.com/office/2006/metadata/properties" xmlns:ns3="a1de4505-fde3-44d7-8c48-d0ca123304b9" xmlns:ns4="ca39ead2-6ae9-4bf2-8262-68a5287c7690" targetNamespace="http://schemas.microsoft.com/office/2006/metadata/properties" ma:root="true" ma:fieldsID="b3d768af04f671c958658cc6eddc20dc" ns3:_="" ns4:_="">
    <xsd:import namespace="a1de4505-fde3-44d7-8c48-d0ca123304b9"/>
    <xsd:import namespace="ca39ead2-6ae9-4bf2-8262-68a5287c769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element ref="ns3:MediaServiceObjectDetectorVersions" minOccurs="0"/>
                <xsd:element ref="ns3:MediaServiceDateTaken" minOccurs="0"/>
                <xsd:element ref="ns3:MediaLengthInSeconds" minOccurs="0"/>
                <xsd:element ref="ns3:_activity" minOccurs="0"/>
                <xsd:element ref="ns4:SharedWithUsers" minOccurs="0"/>
                <xsd:element ref="ns4:SharedWithDetails" minOccurs="0"/>
                <xsd:element ref="ns4:SharingHintHash"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e4505-fde3-44d7-8c48-d0ca123304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igrationWizId" ma:index="14" nillable="true" ma:displayName="MigrationWizId" ma:internalName="MigrationWizId">
      <xsd:simpleType>
        <xsd:restriction base="dms:Text"/>
      </xsd:simpleType>
    </xsd:element>
    <xsd:element name="MigrationWizIdPermissions" ma:index="15" nillable="true" ma:displayName="MigrationWizIdPermissions" ma:internalName="MigrationWizIdPermissions">
      <xsd:simpleType>
        <xsd:restriction base="dms:Text"/>
      </xsd:simpleType>
    </xsd:element>
    <xsd:element name="MigrationWizIdPermissionLevels" ma:index="16" nillable="true" ma:displayName="MigrationWizIdPermissionLevels" ma:internalName="MigrationWizIdPermissionLevels">
      <xsd:simpleType>
        <xsd:restriction base="dms:Text"/>
      </xsd:simpleType>
    </xsd:element>
    <xsd:element name="MigrationWizIdDocumentLibraryPermissions" ma:index="17" nillable="true" ma:displayName="MigrationWizIdDocumentLibraryPermissions" ma:internalName="MigrationWizIdDocumentLibraryPermissions">
      <xsd:simpleType>
        <xsd:restriction base="dms:Text"/>
      </xsd:simpleType>
    </xsd:element>
    <xsd:element name="MigrationWizIdSecurityGroups" ma:index="18" nillable="true" ma:displayName="MigrationWizIdSecurityGroups" ma:internalName="MigrationWizIdSecurityGroups">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SystemTags" ma:index="27"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39ead2-6ae9-4bf2-8262-68a5287c7690"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05EA2F-BA12-425D-A581-BAB777C8770B}">
  <ds:schemaRefs>
    <ds:schemaRef ds:uri="http://schemas.microsoft.com/sharepoint/v3/contenttype/forms"/>
  </ds:schemaRefs>
</ds:datastoreItem>
</file>

<file path=customXml/itemProps2.xml><?xml version="1.0" encoding="utf-8"?>
<ds:datastoreItem xmlns:ds="http://schemas.openxmlformats.org/officeDocument/2006/customXml" ds:itemID="{418E3592-DBB5-43A9-9610-F26E63C75AF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ca39ead2-6ae9-4bf2-8262-68a5287c7690"/>
    <ds:schemaRef ds:uri="http://purl.org/dc/terms/"/>
    <ds:schemaRef ds:uri="http://schemas.openxmlformats.org/package/2006/metadata/core-properties"/>
    <ds:schemaRef ds:uri="a1de4505-fde3-44d7-8c48-d0ca123304b9"/>
    <ds:schemaRef ds:uri="http://www.w3.org/XML/1998/namespace"/>
    <ds:schemaRef ds:uri="http://purl.org/dc/dcmitype/"/>
  </ds:schemaRefs>
</ds:datastoreItem>
</file>

<file path=customXml/itemProps3.xml><?xml version="1.0" encoding="utf-8"?>
<ds:datastoreItem xmlns:ds="http://schemas.openxmlformats.org/officeDocument/2006/customXml" ds:itemID="{47C8813F-A9AC-4DBF-8A38-53516D3774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e4505-fde3-44d7-8c48-d0ca123304b9"/>
    <ds:schemaRef ds:uri="ca39ead2-6ae9-4bf2-8262-68a5287c76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32773</TotalTime>
  <Words>7357</Words>
  <Application>Microsoft Office PowerPoint</Application>
  <PresentationFormat>Widescreen</PresentationFormat>
  <Paragraphs>962</Paragraphs>
  <Slides>79</Slides>
  <Notes>13</Notes>
  <HiddenSlides>0</HiddenSlides>
  <MMClips>0</MMClips>
  <ScaleCrop>false</ScaleCrop>
  <HeadingPairs>
    <vt:vector size="8" baseType="variant">
      <vt:variant>
        <vt:lpstr>Fonts Used</vt:lpstr>
      </vt:variant>
      <vt:variant>
        <vt:i4>12</vt:i4>
      </vt:variant>
      <vt:variant>
        <vt:lpstr>Theme</vt:lpstr>
      </vt:variant>
      <vt:variant>
        <vt:i4>4</vt:i4>
      </vt:variant>
      <vt:variant>
        <vt:lpstr>Embedded OLE Servers</vt:lpstr>
      </vt:variant>
      <vt:variant>
        <vt:i4>1</vt:i4>
      </vt:variant>
      <vt:variant>
        <vt:lpstr>Slide Titles</vt:lpstr>
      </vt:variant>
      <vt:variant>
        <vt:i4>79</vt:i4>
      </vt:variant>
    </vt:vector>
  </HeadingPairs>
  <TitlesOfParts>
    <vt:vector size="96" baseType="lpstr">
      <vt:lpstr>Amiri</vt:lpstr>
      <vt:lpstr>Aptos</vt:lpstr>
      <vt:lpstr>Aptos Display</vt:lpstr>
      <vt:lpstr>Arial</vt:lpstr>
      <vt:lpstr>BlissPro</vt:lpstr>
      <vt:lpstr>Calibri</vt:lpstr>
      <vt:lpstr>Corpid C1 Heavy</vt:lpstr>
      <vt:lpstr>Georgia</vt:lpstr>
      <vt:lpstr>Merriweather</vt:lpstr>
      <vt:lpstr>Open Sans</vt:lpstr>
      <vt:lpstr>Source Sans Pro</vt:lpstr>
      <vt:lpstr>Times New Roman</vt:lpstr>
      <vt:lpstr>Title Slides</vt:lpstr>
      <vt:lpstr>Slide Layouts</vt:lpstr>
      <vt:lpstr>1_Title Slides</vt:lpstr>
      <vt:lpstr>Office Theme</vt:lpstr>
      <vt:lpstr>think-cell Slide</vt:lpstr>
      <vt:lpstr>  Global   Economics   &amp;   Markets </vt:lpstr>
      <vt:lpstr>Important information</vt:lpstr>
      <vt:lpstr>Global share markets have been resilient to the Iran War, inflation risks and rising bond yields.   “AI” optimism rules but Australia’s market is in the slow lane by comparison</vt:lpstr>
      <vt:lpstr>RBA’s Statement of Monetary Policy (SMP)  noted that  “ AI-related equities have become very volatile” after extraordinary gains</vt:lpstr>
      <vt:lpstr>RBA’s Statement of Monetary Policy (SMP)  highlighted  that “Risk premia in global bond and equity markets remain low” . </vt:lpstr>
      <vt:lpstr>Equity risk premiums remain low  for American  &amp;  Australian  Shares </vt:lpstr>
      <vt:lpstr>International Energy Agency (IEA)  latest assessment of the Middle East  war &amp; intensifying Russia – Ukraine conflicts highlights the sharp cut in both crude oil and refinery oil products .           Note that   ‘ mb/d’   is   million barrels per day </vt:lpstr>
      <vt:lpstr>Houthis are threatening to cut off the Bab el Mandeb Strait exit from the Red Sea to the Indian Ocean. This impacts Saudi Arabia’s oil supply to Asia.</vt:lpstr>
      <vt:lpstr> The Strait of Hormuz importance in the Global commodity supply chain. </vt:lpstr>
      <vt:lpstr>The Strait of Hormuz was seeing some shipping flows  before the recent escalation.  July’s transit levels were only 19% of the pre-war traffic flows at the start of 2026.</vt:lpstr>
      <vt:lpstr>Escalation of the Iran War and Ukraine’s successful attacks on Russian oil &amp; gas facilities has pushed global energy prices higher in the past month. </vt:lpstr>
      <vt:lpstr>US Consumer Inflation has moderated  given  lower energy prices in June &amp; July.  Recent escalation in the Iran War suggests this may be only a brief reprieve.</vt:lpstr>
      <vt:lpstr>US consumer inflation for July came in as expected. Headline CPI annual inflation edge lower from 3.5 % to 3.4 %.   Core inflation came down from 2.6 % to 2.5 %</vt:lpstr>
      <vt:lpstr>Federal Reserve Chair Kevin Warsh talks tough on  inflation at July’s meeting. Notably 3 FED policymakers out of the 12 wanted to raise US interest rates</vt:lpstr>
      <vt:lpstr>Global inflation measures are well above the central banks’ circa 2% inflation targets.  Hence interest rate rises are being considered by central banks to contain inflation.</vt:lpstr>
      <vt:lpstr>Federal Reserve’s July meeting kept the cash interest rate steady at 3.5 % to 3.75 %. Bond market is  suggesting that the FED should be raising interest rates this year. </vt:lpstr>
      <vt:lpstr>Australia’s Reserve (RBA) has raised interest rates by  0.75% this year.   The European and Japanese central banks have now joined in with interest rate rises in June.  China and the USA have held interest rates steady</vt:lpstr>
      <vt:lpstr>Long term government bond yields continue to rise. Investors are becoming more concerned over inflation risks with the Middle East conflict as well as rising debt obligations</vt:lpstr>
      <vt:lpstr>The Bank of Japan (BoJ) raised their policy interest rate by 0.25 % in June given that  “ there is a risk ” of  inflation going “ above the price stability target of 2 percent ” </vt:lpstr>
      <vt:lpstr>China’s activity data for June shows mixed readings. Industrial production remains solid given ‘AI’ but  retail spending is weak given the struggling property market.</vt:lpstr>
      <vt:lpstr>Iron Ore prices have also been a positive surprise by staying  around US$ 95 per ton despite the reality that China’s steel production is falling. </vt:lpstr>
      <vt:lpstr>Australia’s headline annual inflation came in at 3.8 % and the Trimmed Mean at 3.6 % in June. This is still well above the RBA’s 2%  to  3% target range .</vt:lpstr>
      <vt:lpstr>Reserve Bank (RBA) Governor Michele Bullock highlighted why the central bank is  concerned about Australia’s recent “higher” inflation on Tuesday :    </vt:lpstr>
      <vt:lpstr>Australian “essentials” goods &amp; services continue to record sharp price rises</vt:lpstr>
      <vt:lpstr>Reserve Bank (RBA) Board statement August’s meeting suggest the central bank still favours raising interest rates again :  </vt:lpstr>
      <vt:lpstr>RBA forecasts are for inflation to remain above 3% this year and then gradually descend towards the 2.5 % midpoint target next year</vt:lpstr>
      <vt:lpstr>RBA’s  forecast is for global oil prices to drift lower although concedes that  “  resolution of the Middle East conflict remains uncertain ”.</vt:lpstr>
      <vt:lpstr>NAB survey for July  show  purchases costs are moderating after April’s surge. </vt:lpstr>
      <vt:lpstr>The Inflation Gauge suggests that  Australia’s price pressures are peaking but the descent to lower inflation appears distant.</vt:lpstr>
      <vt:lpstr>Australia’s key business and consumer confidence measures remain weak . </vt:lpstr>
      <vt:lpstr>Australia’s nominal household spending for June showed solid spending on the surface. Yet recent sharp monthly swings reflect dynamics in fuel costs and travel spending.  </vt:lpstr>
      <vt:lpstr>ABS commentary on nominal household spending for June</vt:lpstr>
      <vt:lpstr>RBA Statement of Monetary Policy (SMP)  recognized that house prices are falling given rising interest rates and the Federal Government tax changes in May’s Budget</vt:lpstr>
      <vt:lpstr>RBA’s judgement  is that Australia’s financial conditions are “restrictive” which should slow economic activity and reduce inflation pressures</vt:lpstr>
      <vt:lpstr>Australia saw strong jobs growth in June with +76 thousand extra jobs and a steady  Unemployment rate at 4.4 %. For the RBA, the labour market is set to ‘ease gradually ” as the Unemployment rate is projected to rise to 4.8 % over the next 2 years.</vt:lpstr>
      <vt:lpstr>The bond market is still leaning towards  another RBA 0.25 % interest rate hike. </vt:lpstr>
      <vt:lpstr>APPENDIX</vt:lpstr>
      <vt:lpstr>Global share markets delivered mixed performances in local currency terms for the last financial year. Optimism over Artificial Intelligence, strong corporate profits and a solid US economy favoured Wall Street.  Australia’s ASX is  in the slow lane.</vt:lpstr>
      <vt:lpstr>Wall Street’s  return outperformance reflects stronger corporate profits growth</vt:lpstr>
      <vt:lpstr>Australian and US shares have expensive valuations judging by  high  Forward P/E </vt:lpstr>
      <vt:lpstr>Equity risk premiums remain extraordinarily low  for American  &amp;  Australian  Shares </vt:lpstr>
      <vt:lpstr> “ Overconfidence ” and the Middle East  war</vt:lpstr>
      <vt:lpstr>PowerPoint Presentation</vt:lpstr>
      <vt:lpstr>PowerPoint Presentation</vt:lpstr>
      <vt:lpstr>Impact of Military Conflicts and Oil Supply shocks  on US economy and markets…. The 1979-80 Iran hostage crisis &amp; revolution had less impact on US Shares because Wall Street’s S&amp;P 500 in 1979 was actually below its 1973 level. </vt:lpstr>
      <vt:lpstr>Conflicts in the Middle East have a history of providing a sharp cut in Global Oil supply  that result  in surging prices</vt:lpstr>
      <vt:lpstr>The current Middel East conflicts’ impact on global oil production is the largest on record going back to the 1970s </vt:lpstr>
      <vt:lpstr>PowerPoint Presentation</vt:lpstr>
      <vt:lpstr>PowerPoint Presentation</vt:lpstr>
      <vt:lpstr>FED’s  forecasts for this year are for the US economy to continue  with solid growth, a stable unemployment rate but with core inflation staying well above the 2% target.</vt:lpstr>
      <vt:lpstr>Financial conditions yet to show significant tightening according to the FED Chicago NFCI</vt:lpstr>
      <vt:lpstr>PowerPoint Presentation</vt:lpstr>
      <vt:lpstr>European Central Bank (ECB) raised cash interest rate by 0.25 % in June given the sharp  increase in inflation with the Middle East crisis. </vt:lpstr>
      <vt:lpstr>PowerPoint Presentation</vt:lpstr>
      <vt:lpstr>RBA’s reasoning on   “greater capacity pressures” … </vt:lpstr>
      <vt:lpstr>RBA’s assessment is that  “most of the labour market indicators we monitor remain tighter than their estimated trend levels”.   </vt:lpstr>
      <vt:lpstr>Australia’s Financial Conditions are still “restrictive”  judging by a simple version of the RBA’s measures and methodology.  </vt:lpstr>
      <vt:lpstr>Higher mortgage interest rates are squeezing borrowers</vt:lpstr>
      <vt:lpstr>Given three RBA interest rate rises this year,  mortgage borrowers are back to paying nearly 10% of their disposable income in interest payments</vt:lpstr>
      <vt:lpstr>Australia’s Productivity problem  and the  many reasons why  !!!</vt:lpstr>
      <vt:lpstr>RBA has highlighted  that Productivity is constrained by regulations and skills availability</vt:lpstr>
      <vt:lpstr>Australian Federal Budget  2026/2027 noted on page 137 : </vt:lpstr>
      <vt:lpstr>“ Declines in home ownership have been most significant for younger Australians.   Home ownership for people aged 25–34 fell by 7 percentage points in the two decades from 2001 to 2021 and 17 percentage points since 1981.    In 2021, only half of people aged 30–34 and about one third of those aged 25–29 owned their own home </vt:lpstr>
      <vt:lpstr>Australia’s new housing construction has been subdued despite a sharp increase in population in the past four years.</vt:lpstr>
      <vt:lpstr>Australian Corporate Bonds and Term Deposits offer higher gross yields compared to Australian Shares</vt:lpstr>
      <vt:lpstr>Australian Dollar gains have faded against the US Dollar.  Australian bond yields are higher than the United States but the margin has declined from 0.8 % to 0.3%. </vt:lpstr>
      <vt:lpstr>Impact of Middle East on Australian diesel fuel costs across industry sectors </vt:lpstr>
      <vt:lpstr>RBA notes that  this Iran War “shock” is likely to lead to the “faster and more extensive “ pass-through of rising fuel prices to inflation</vt:lpstr>
      <vt:lpstr>President Trump in April 2025 : “ I always say ‘ tariffs' is the most beautiful word to me in the dictionary ” *</vt:lpstr>
      <vt:lpstr>“Back to the Future” for US trade policy  :  American consumers confront an  “average effective tariff rate of 17.9 %  according to the Yale University’s  Budget Lab.      </vt:lpstr>
      <vt:lpstr>Moody’s downgraded the US government credit rating from AAA to Aa1 with a negative outlook in May 2025  with the following rationale :</vt:lpstr>
      <vt:lpstr>USA has been running large budget deficits since Clinton’s last year in the White House in 2020 Moody’s forecast is just another warning over the lack of fiscal discipline.</vt:lpstr>
      <vt:lpstr>Given the “ big beautiful bill ”  CBO estimates that the US public debt will accelerate higher from their prior estimate of 117% to 125 % in 2034 . </vt:lpstr>
      <vt:lpstr>Can the USA have a “fiscal crisis” ? There are many paths to a fiscal crisis but ultimately the destination is devastating.</vt:lpstr>
      <vt:lpstr>US Government term premiums have risen sharply over recent years  to compensate for perceived credit and  duration risk ( essentially higher risk premiums )</vt:lpstr>
      <vt:lpstr>Compared to USA, Australia shows more fiscal discipline with lower government debt </vt:lpstr>
      <vt:lpstr>China’s residential property market remains a major concern according to the Reserve Bank (RBA).</vt:lpstr>
      <vt:lpstr>A China – Taiwan War would have parallels to Russia – Ukraine in terms of a large attacker against a small nation. The question is - Does the United States then defend Taiwan ?</vt:lpstr>
      <vt:lpstr>Russia – Ukraine War appears to be a stalemate with Russia holding eastern Ukraine &amp; Crimea despite Ukraine’s brave defence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China’s interest rates and credit growth have been remarkably stable during the crisis but inflation pressures are surging.</dc:title>
  <dc:creator>Bob J Cunneen (MLC)</dc:creator>
  <cp:lastModifiedBy>Bob Cunneen</cp:lastModifiedBy>
  <cp:revision>172</cp:revision>
  <cp:lastPrinted>2026-08-13T07:20:25Z</cp:lastPrinted>
  <dcterms:created xsi:type="dcterms:W3CDTF">2021-12-02T01:52:28Z</dcterms:created>
  <dcterms:modified xsi:type="dcterms:W3CDTF">2026-08-17T02:23:50Z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f445648-85c5-40d2-912a-e1ed7b95771d_Enabled">
    <vt:lpwstr>true</vt:lpwstr>
  </property>
  <property fmtid="{D5CDD505-2E9C-101B-9397-08002B2CF9AE}" pid="3" name="MSIP_Label_af445648-85c5-40d2-912a-e1ed7b95771d_SetDate">
    <vt:lpwstr>2021-12-02T01:54:02Z</vt:lpwstr>
  </property>
  <property fmtid="{D5CDD505-2E9C-101B-9397-08002B2CF9AE}" pid="4" name="MSIP_Label_af445648-85c5-40d2-912a-e1ed7b95771d_Method">
    <vt:lpwstr>Privileged</vt:lpwstr>
  </property>
  <property fmtid="{D5CDD505-2E9C-101B-9397-08002B2CF9AE}" pid="5" name="MSIP_Label_af445648-85c5-40d2-912a-e1ed7b95771d_Name">
    <vt:lpwstr>af445648-85c5-40d2-912a-e1ed7b95771d</vt:lpwstr>
  </property>
  <property fmtid="{D5CDD505-2E9C-101B-9397-08002B2CF9AE}" pid="6" name="MSIP_Label_af445648-85c5-40d2-912a-e1ed7b95771d_SiteId">
    <vt:lpwstr>48d6943f-580e-40b1-a0e1-c07fa3707873</vt:lpwstr>
  </property>
  <property fmtid="{D5CDD505-2E9C-101B-9397-08002B2CF9AE}" pid="7" name="MSIP_Label_af445648-85c5-40d2-912a-e1ed7b95771d_ActionId">
    <vt:lpwstr>1146350c-58e1-4784-99d0-40679e1bf3f4</vt:lpwstr>
  </property>
  <property fmtid="{D5CDD505-2E9C-101B-9397-08002B2CF9AE}" pid="8" name="MSIP_Label_af445648-85c5-40d2-912a-e1ed7b95771d_ContentBits">
    <vt:lpwstr>0</vt:lpwstr>
  </property>
  <property fmtid="{D5CDD505-2E9C-101B-9397-08002B2CF9AE}" pid="9" name="MSIP_Label_adfde655-1408-4237-9815-a4273f4d9126_Enabled">
    <vt:lpwstr>true</vt:lpwstr>
  </property>
  <property fmtid="{D5CDD505-2E9C-101B-9397-08002B2CF9AE}" pid="10" name="MSIP_Label_adfde655-1408-4237-9815-a4273f4d9126_SetDate">
    <vt:lpwstr>2026-06-09T06:11:09Z</vt:lpwstr>
  </property>
  <property fmtid="{D5CDD505-2E9C-101B-9397-08002B2CF9AE}" pid="11" name="MSIP_Label_adfde655-1408-4237-9815-a4273f4d9126_Method">
    <vt:lpwstr>Standard</vt:lpwstr>
  </property>
  <property fmtid="{D5CDD505-2E9C-101B-9397-08002B2CF9AE}" pid="12" name="MSIP_Label_adfde655-1408-4237-9815-a4273f4d9126_Name">
    <vt:lpwstr>Internal</vt:lpwstr>
  </property>
  <property fmtid="{D5CDD505-2E9C-101B-9397-08002B2CF9AE}" pid="13" name="MSIP_Label_adfde655-1408-4237-9815-a4273f4d9126_SiteId">
    <vt:lpwstr>f13ec28a-924d-4d29-86d9-395409448a5c</vt:lpwstr>
  </property>
  <property fmtid="{D5CDD505-2E9C-101B-9397-08002B2CF9AE}" pid="14" name="MSIP_Label_adfde655-1408-4237-9815-a4273f4d9126_ActionId">
    <vt:lpwstr>ee4d6e92-8648-41b5-af7b-aefeae4c88f6</vt:lpwstr>
  </property>
  <property fmtid="{D5CDD505-2E9C-101B-9397-08002B2CF9AE}" pid="15" name="MSIP_Label_adfde655-1408-4237-9815-a4273f4d9126_ContentBits">
    <vt:lpwstr>0</vt:lpwstr>
  </property>
  <property fmtid="{D5CDD505-2E9C-101B-9397-08002B2CF9AE}" pid="16" name="MSIP_Label_adfde655-1408-4237-9815-a4273f4d9126_Tag">
    <vt:lpwstr>10, 3, 0, 1</vt:lpwstr>
  </property>
  <property fmtid="{D5CDD505-2E9C-101B-9397-08002B2CF9AE}" pid="17" name="ContentTypeId">
    <vt:lpwstr>0x010100245D6822C1B36B499D21BB90285B6762</vt:lpwstr>
  </property>
</Properties>
</file>